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1"/>
  </p:notesMasterIdLst>
  <p:handoutMasterIdLst>
    <p:handoutMasterId r:id="rId22"/>
  </p:handoutMasterIdLst>
  <p:sldIdLst>
    <p:sldId id="366" r:id="rId2"/>
    <p:sldId id="367" r:id="rId3"/>
    <p:sldId id="344" r:id="rId4"/>
    <p:sldId id="345" r:id="rId5"/>
    <p:sldId id="360" r:id="rId6"/>
    <p:sldId id="364" r:id="rId7"/>
    <p:sldId id="363" r:id="rId8"/>
    <p:sldId id="351" r:id="rId9"/>
    <p:sldId id="352" r:id="rId10"/>
    <p:sldId id="353" r:id="rId11"/>
    <p:sldId id="362" r:id="rId12"/>
    <p:sldId id="354" r:id="rId13"/>
    <p:sldId id="371" r:id="rId14"/>
    <p:sldId id="372" r:id="rId15"/>
    <p:sldId id="370" r:id="rId16"/>
    <p:sldId id="373" r:id="rId17"/>
    <p:sldId id="356" r:id="rId18"/>
    <p:sldId id="357" r:id="rId19"/>
    <p:sldId id="369"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2" autoAdjust="0"/>
    <p:restoredTop sz="68338" autoAdjust="0"/>
  </p:normalViewPr>
  <p:slideViewPr>
    <p:cSldViewPr snapToGrid="0" showGuides="1">
      <p:cViewPr varScale="1">
        <p:scale>
          <a:sx n="84" d="100"/>
          <a:sy n="84" d="100"/>
        </p:scale>
        <p:origin x="2440" y="184"/>
      </p:cViewPr>
      <p:guideLst>
        <p:guide orient="horz" pos="2136"/>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1" d="100"/>
          <a:sy n="61" d="100"/>
        </p:scale>
        <p:origin x="2925"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72" cy="46577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2" cy="465774"/>
          </a:xfrm>
          <a:prstGeom prst="rect">
            <a:avLst/>
          </a:prstGeom>
        </p:spPr>
        <p:txBody>
          <a:bodyPr vert="horz" lIns="91440" tIns="45720" rIns="91440" bIns="45720" rtlCol="0"/>
          <a:lstStyle>
            <a:lvl1pPr algn="r">
              <a:defRPr sz="1200"/>
            </a:lvl1pPr>
          </a:lstStyle>
          <a:p>
            <a:fld id="{04D2080B-0C1C-4289-A069-58838627D37C}" type="datetimeFigureOut">
              <a:rPr lang="en-US" smtClean="0"/>
              <a:t>11/5/20</a:t>
            </a:fld>
            <a:endParaRPr lang="en-US" dirty="0"/>
          </a:p>
        </p:txBody>
      </p:sp>
      <p:sp>
        <p:nvSpPr>
          <p:cNvPr id="4" name="Footer Placeholder 3"/>
          <p:cNvSpPr>
            <a:spLocks noGrp="1"/>
          </p:cNvSpPr>
          <p:nvPr>
            <p:ph type="ftr" sz="quarter" idx="2"/>
          </p:nvPr>
        </p:nvSpPr>
        <p:spPr>
          <a:xfrm>
            <a:off x="1" y="8830628"/>
            <a:ext cx="3038372" cy="46577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830628"/>
            <a:ext cx="3038372" cy="465773"/>
          </a:xfrm>
          <a:prstGeom prst="rect">
            <a:avLst/>
          </a:prstGeom>
        </p:spPr>
        <p:txBody>
          <a:bodyPr vert="horz" lIns="91440" tIns="45720" rIns="91440" bIns="45720" rtlCol="0" anchor="b"/>
          <a:lstStyle>
            <a:lvl1pPr algn="r">
              <a:defRPr sz="1200"/>
            </a:lvl1pPr>
          </a:lstStyle>
          <a:p>
            <a:fld id="{0D20D7EE-2997-43B9-84E1-67A87B4C2FC2}" type="slidenum">
              <a:rPr lang="en-US" smtClean="0"/>
              <a:t>‹#›</a:t>
            </a:fld>
            <a:endParaRPr lang="en-US" dirty="0"/>
          </a:p>
        </p:txBody>
      </p:sp>
    </p:spTree>
    <p:extLst>
      <p:ext uri="{BB962C8B-B14F-4D97-AF65-F5344CB8AC3E}">
        <p14:creationId xmlns:p14="http://schemas.microsoft.com/office/powerpoint/2010/main" val="35194230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2951" tIns="46476" rIns="92951" bIns="464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2951" tIns="46476" rIns="92951" bIns="46476" rtlCol="0"/>
          <a:lstStyle>
            <a:lvl1pPr algn="r">
              <a:defRPr sz="1200"/>
            </a:lvl1pPr>
          </a:lstStyle>
          <a:p>
            <a:fld id="{4CA40218-F84A-416D-96FC-136CAE658836}" type="datetimeFigureOut">
              <a:rPr lang="en-US" smtClean="0"/>
              <a:t>11/5/20</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2951" tIns="46476" rIns="92951" bIns="46476"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2951" tIns="46476" rIns="92951" bIns="4647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2951" tIns="46476" rIns="92951" bIns="464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2951" tIns="46476" rIns="92951" bIns="46476" rtlCol="0" anchor="b"/>
          <a:lstStyle>
            <a:lvl1pPr algn="r">
              <a:defRPr sz="1200"/>
            </a:lvl1pPr>
          </a:lstStyle>
          <a:p>
            <a:fld id="{47486F4C-9837-41D3-93E3-4784B0746872}" type="slidenum">
              <a:rPr lang="en-US" smtClean="0"/>
              <a:t>‹#›</a:t>
            </a:fld>
            <a:endParaRPr lang="en-US" dirty="0"/>
          </a:p>
        </p:txBody>
      </p:sp>
    </p:spTree>
    <p:extLst>
      <p:ext uri="{BB962C8B-B14F-4D97-AF65-F5344CB8AC3E}">
        <p14:creationId xmlns:p14="http://schemas.microsoft.com/office/powerpoint/2010/main" val="20278479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4800" y="5060303"/>
            <a:ext cx="6419850" cy="3660458"/>
          </a:xfrm>
        </p:spPr>
        <p:txBody>
          <a:bodyPr/>
          <a:lstStyle/>
          <a:p>
            <a:r>
              <a:rPr lang="fr-FR" dirty="0"/>
              <a:t>Les diapositives qui suivent donnent des détails sur la manière de planifier l’emploi du SDT et de conduire les séances d’évaluation et de planification du travail. Il est destiné aux personnes qui se préparent à faciliter l’utilisation du SDT.</a:t>
            </a:r>
          </a:p>
        </p:txBody>
      </p:sp>
      <p:sp>
        <p:nvSpPr>
          <p:cNvPr id="4" name="Slide Number Placeholder 3"/>
          <p:cNvSpPr>
            <a:spLocks noGrp="1"/>
          </p:cNvSpPr>
          <p:nvPr>
            <p:ph type="sldNum" sz="quarter" idx="10"/>
          </p:nvPr>
        </p:nvSpPr>
        <p:spPr/>
        <p:txBody>
          <a:bodyPr/>
          <a:lstStyle/>
          <a:p>
            <a:fld id="{47486F4C-9837-41D3-93E3-4784B0746872}" type="slidenum">
              <a:rPr lang="en-US" smtClean="0"/>
              <a:t>1</a:t>
            </a:fld>
            <a:endParaRPr lang="en-US"/>
          </a:p>
        </p:txBody>
      </p:sp>
    </p:spTree>
    <p:extLst>
      <p:ext uri="{BB962C8B-B14F-4D97-AF65-F5344CB8AC3E}">
        <p14:creationId xmlns:p14="http://schemas.microsoft.com/office/powerpoint/2010/main" val="341194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38113"/>
            <a:ext cx="4184650" cy="3138487"/>
          </a:xfrm>
        </p:spPr>
      </p:sp>
      <p:sp>
        <p:nvSpPr>
          <p:cNvPr id="3" name="Notes Placeholder 2"/>
          <p:cNvSpPr>
            <a:spLocks noGrp="1"/>
          </p:cNvSpPr>
          <p:nvPr>
            <p:ph type="body" idx="1"/>
          </p:nvPr>
        </p:nvSpPr>
        <p:spPr>
          <a:xfrm>
            <a:off x="318977" y="3468054"/>
            <a:ext cx="6390167" cy="3660458"/>
          </a:xfrm>
        </p:spPr>
        <p:txBody>
          <a:bodyPr/>
          <a:lstStyle/>
          <a:p>
            <a:r>
              <a:rPr lang="fr-FR" b="0" baseline="0"/>
              <a:t>L’étape initiale consistant à estimer la capacité de l’INSP se concentre sur le stade. Les discussions qui suivent se concentrent sur le score numérique, pour donner une estimation plus fine du stade.</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mn-lt"/>
                <a:ea typeface="+mn-ea"/>
                <a:cs typeface="+mn-cs"/>
              </a:rPr>
              <a:t>Ne laissez pas les participants s’engluer dans cette étape. En cas de désaccord, recherchez-en les raisons, car cela aidera à repérer les carences et les problèmes à traiter. Cependant, une fois que les discussions ne font plus avancer le processus, consigner le ou les scores et passez aux étapes suivantes.</a:t>
            </a:r>
          </a:p>
        </p:txBody>
      </p:sp>
      <p:sp>
        <p:nvSpPr>
          <p:cNvPr id="4" name="Slide Number Placeholder 3"/>
          <p:cNvSpPr>
            <a:spLocks noGrp="1"/>
          </p:cNvSpPr>
          <p:nvPr>
            <p:ph type="sldNum" sz="quarter" idx="10"/>
          </p:nvPr>
        </p:nvSpPr>
        <p:spPr/>
        <p:txBody>
          <a:bodyPr/>
          <a:lstStyle/>
          <a:p>
            <a:fld id="{47486F4C-9837-41D3-93E3-4784B0746872}" type="slidenum">
              <a:rPr lang="en-US" smtClean="0"/>
              <a:t>10</a:t>
            </a:fld>
            <a:endParaRPr lang="en-US"/>
          </a:p>
        </p:txBody>
      </p:sp>
    </p:spTree>
    <p:extLst>
      <p:ext uri="{BB962C8B-B14F-4D97-AF65-F5344CB8AC3E}">
        <p14:creationId xmlns:p14="http://schemas.microsoft.com/office/powerpoint/2010/main" val="225468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38113"/>
            <a:ext cx="4184650" cy="3138487"/>
          </a:xfrm>
        </p:spPr>
      </p:sp>
      <p:sp>
        <p:nvSpPr>
          <p:cNvPr id="3" name="Notes Placeholder 2"/>
          <p:cNvSpPr>
            <a:spLocks noGrp="1"/>
          </p:cNvSpPr>
          <p:nvPr>
            <p:ph type="body" idx="1"/>
          </p:nvPr>
        </p:nvSpPr>
        <p:spPr>
          <a:xfrm>
            <a:off x="318977" y="3468054"/>
            <a:ext cx="6390167" cy="5270832"/>
          </a:xfrm>
        </p:spPr>
        <p:txBody>
          <a:bodyPr/>
          <a:lstStyle/>
          <a:p>
            <a:r>
              <a:rPr lang="fr-FR" sz="1200">
                <a:solidFill>
                  <a:schemeClr val="tx1"/>
                </a:solidFill>
                <a:latin typeface="+mn-lt"/>
                <a:ea typeface="+mn-ea"/>
                <a:cs typeface="+mn-cs"/>
              </a:rPr>
              <a:t>Il n’est pas rare que, dans un domaine donné, un INSP ait réalisé certains aspects de différents stades. Par exemple, un INSP peut présenter la moitié des éléments du stade « Intermédiaire » et deux éléments de l’« avant-garde ». En général, le score de l’INSP doit correspondre au stade pour lequel il a déjà établi la plupart ou la totalité des éléments. Par exemple, lorsqu’un INSP présente presque tous les éléments du stade « Intermédiaire » et deux élément de l’« avant-garde », son score devrait se situer vers le haut de la plage du stade « Intermédiaire ».</a:t>
            </a:r>
          </a:p>
          <a:p>
            <a:endParaRPr lang="en-US" sz="1200" kern="1200" dirty="0">
              <a:solidFill>
                <a:schemeClr val="tx1"/>
              </a:solidFill>
              <a:effectLst/>
              <a:latin typeface="+mn-lt"/>
              <a:ea typeface="+mn-ea"/>
              <a:cs typeface="+mn-cs"/>
            </a:endParaRPr>
          </a:p>
          <a:p>
            <a:r>
              <a:rPr lang="fr-FR" sz="1200">
                <a:solidFill>
                  <a:schemeClr val="tx1"/>
                </a:solidFill>
                <a:latin typeface="+mn-lt"/>
                <a:ea typeface="+mn-ea"/>
                <a:cs typeface="+mn-cs"/>
              </a:rPr>
              <a:t>Les participants préfèrent souvent se donner un score situé dans la plage d’un stade supérieur, dont ils présentent déjà certains éléments mais pas la plupart. Faites remarquer que s’ils surestiment leur score actuel, il leur sera ensuite plus difficile de démontrer les progrès accomplis par la mise en œuvre des plans élaborés au moyen du SDT. Mais ne vous enlisez pas dans les questions de score. La détermination du score sert avant tout à amorcer la discussion et à clarifier la différence entre le stade actuel et le stade souhaité.</a:t>
            </a:r>
          </a:p>
          <a:p>
            <a:r>
              <a:rPr lang="fr-FR" sz="1200">
                <a:solidFill>
                  <a:schemeClr val="tx1"/>
                </a:solidFill>
                <a:latin typeface="+mn-lt"/>
                <a:ea typeface="+mn-ea"/>
                <a:cs typeface="+mn-cs"/>
              </a:rPr>
              <a:t> </a:t>
            </a:r>
          </a:p>
          <a:p>
            <a:pPr marL="0" marR="0">
              <a:spcBef>
                <a:spcPts val="0"/>
              </a:spcBef>
              <a:spcAft>
                <a:spcPts val="0"/>
              </a:spcAft>
            </a:pPr>
            <a:r>
              <a:rPr lang="fr-FR" sz="1200">
                <a:solidFill>
                  <a:schemeClr val="tx1"/>
                </a:solidFill>
                <a:latin typeface="+mn-lt"/>
                <a:ea typeface="+mn-ea"/>
                <a:cs typeface="+mn-cs"/>
              </a:rPr>
              <a:t>Les participants des INSP se situant à l’avant-garde dans certains domaines peuvent être peu disposés à admettre qu’ils en sont au stade intermédiaire dans d’autres domaines. Les INSP estimant se situer au premier rang mondial peuvent avoir du mal à admettre qu’ils en sont au stade intermédiaire sur certains sujets traités par les Guides de discussion. À l’inverse, un INSP à faibles ressources peut être surpris d’apprendre qu’il se situe à l’avant-garde dans certains domaines. Lorsque ce problème se pose, le facilitateur peut faire remarquer qu’aucun INSP n’est à l’avant-garde dans tous les domaines et que même les INSP à faibles ressources peuvent être à l’avant-garde dans certains domaines.</a:t>
            </a:r>
          </a:p>
        </p:txBody>
      </p:sp>
      <p:sp>
        <p:nvSpPr>
          <p:cNvPr id="4" name="Slide Number Placeholder 3"/>
          <p:cNvSpPr>
            <a:spLocks noGrp="1"/>
          </p:cNvSpPr>
          <p:nvPr>
            <p:ph type="sldNum" sz="quarter" idx="10"/>
          </p:nvPr>
        </p:nvSpPr>
        <p:spPr/>
        <p:txBody>
          <a:bodyPr/>
          <a:lstStyle/>
          <a:p>
            <a:fld id="{47486F4C-9837-41D3-93E3-4784B0746872}" type="slidenum">
              <a:rPr lang="en-US" smtClean="0"/>
              <a:t>11</a:t>
            </a:fld>
            <a:endParaRPr lang="en-US"/>
          </a:p>
        </p:txBody>
      </p:sp>
    </p:spTree>
    <p:extLst>
      <p:ext uri="{BB962C8B-B14F-4D97-AF65-F5344CB8AC3E}">
        <p14:creationId xmlns:p14="http://schemas.microsoft.com/office/powerpoint/2010/main" val="394393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tx1"/>
                </a:solidFill>
                <a:cs typeface="Arial" panose="020B0604020202020204" pitchFamily="34" charset="0"/>
              </a:rPr>
              <a:t>La prochaine étape consiste à déterminer les plus grandes priorités pour la planification.</a:t>
            </a:r>
            <a:r>
              <a:rPr lang="fr-FR" sz="1200" b="0" baseline="0" dirty="0">
                <a:solidFill>
                  <a:schemeClr val="tx1"/>
                </a:solidFill>
                <a:cs typeface="Arial" panose="020B0604020202020204" pitchFamily="34" charset="0"/>
              </a:rPr>
              <a:t> </a:t>
            </a:r>
            <a:r>
              <a:rPr lang="fr-FR" sz="1200" b="0" baseline="0" dirty="0">
                <a:solidFill>
                  <a:srgbClr val="FF0000"/>
                </a:solidFill>
                <a:cs typeface="Arial" panose="020B0604020202020204" pitchFamily="34" charset="0"/>
              </a:rPr>
              <a:t>Quelle que soit la méthode employée, il est essentiel de passer en revue les carences recensées (pour s’assurer qu’elles recouvrent les problèmes les plus importants et qu’elles peuvent être traitées par des mesures concrètes) et les activités proposées (pour s’assurer qu’elles constitueront une bonne base pour la planification du travail).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a:solidFill>
                  <a:srgbClr val="FF0000"/>
                </a:solidFill>
                <a:cs typeface="Arial" panose="020B0604020202020204" pitchFamily="34" charset="0"/>
              </a:rPr>
              <a:t>[LÉGENDE / </a:t>
            </a:r>
            <a:r>
              <a:rPr lang="fr-FR" sz="1200" b="1" i="1" baseline="0" dirty="0">
                <a:solidFill>
                  <a:srgbClr val="FF0000"/>
                </a:solidFill>
                <a:cs typeface="Arial" panose="020B0604020202020204" pitchFamily="34" charset="0"/>
              </a:rPr>
              <a:t>Captions</a:t>
            </a:r>
            <a:r>
              <a:rPr lang="fr-FR" sz="1200" b="1" baseline="0" dirty="0">
                <a:solidFill>
                  <a:srgbClr val="FF0000"/>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baseline="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a:solidFill>
                  <a:srgbClr val="FF0000"/>
                </a:solidFill>
                <a:cs typeface="Arial" panose="020B0604020202020204" pitchFamily="34" charset="0"/>
              </a:rPr>
              <a:t>ÉVALUER	PRIORISER	PLANIFIER</a:t>
            </a:r>
          </a:p>
        </p:txBody>
      </p:sp>
      <p:sp>
        <p:nvSpPr>
          <p:cNvPr id="4" name="Slide Number Placeholder 3"/>
          <p:cNvSpPr>
            <a:spLocks noGrp="1"/>
          </p:cNvSpPr>
          <p:nvPr>
            <p:ph type="sldNum" sz="quarter" idx="10"/>
          </p:nvPr>
        </p:nvSpPr>
        <p:spPr/>
        <p:txBody>
          <a:bodyPr/>
          <a:lstStyle/>
          <a:p>
            <a:fld id="{47486F4C-9837-41D3-93E3-4784B0746872}" type="slidenum">
              <a:rPr lang="en-US" smtClean="0"/>
              <a:t>12</a:t>
            </a:fld>
            <a:endParaRPr lang="en-US"/>
          </a:p>
        </p:txBody>
      </p:sp>
    </p:spTree>
    <p:extLst>
      <p:ext uri="{BB962C8B-B14F-4D97-AF65-F5344CB8AC3E}">
        <p14:creationId xmlns:p14="http://schemas.microsoft.com/office/powerpoint/2010/main" val="103016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baseline="0" dirty="0">
                <a:solidFill>
                  <a:schemeClr val="tx1"/>
                </a:solidFill>
                <a:cs typeface="Arial" panose="020B0604020202020204" pitchFamily="34" charset="0"/>
              </a:rPr>
              <a:t>Les groupe peut utiliser les formulaires du SDT ou une autre matrice pour consigner les carences et indiquer celles qui constituent des priorités.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cs typeface="Arial" panose="020B0604020202020204" pitchFamily="34" charset="0"/>
            </a:endParaRPr>
          </a:p>
          <a:p>
            <a:r>
              <a:rPr lang="fr-FR" b="0" dirty="0">
                <a:solidFill>
                  <a:srgbClr val="FF0000"/>
                </a:solidFill>
                <a:latin typeface="Arial"/>
              </a:rPr>
              <a:t>Assurez-vous que la liste des carences correspond bien aux problèmes clés et qu’il est possible de les traiter par des mesures concrètes. </a:t>
            </a:r>
            <a:r>
              <a:rPr lang="fr-FR" sz="1200" dirty="0">
                <a:solidFill>
                  <a:schemeClr val="tx1"/>
                </a:solidFill>
                <a:latin typeface="+mn-lt"/>
                <a:ea typeface="+mn-ea"/>
                <a:cs typeface="+mn-cs"/>
              </a:rPr>
              <a:t>Un des rôles importants du facilitateur consiste à s’assurer que les carences recensées sont bien les plus critiques. Par exemple, il arrive souvent que les participants préconisent des mesures relativement faciles à mettre en œuvre, comme la distribution de documents ou l’organisation de programmes de formation en réponse à des problèmes de fonctionnement ou d’efficacité. Cependant, si ces problèmes découlent en réalité d’un sous-effectif ou d’une mauvaise conception des systèmes, les documents et la formation n’amélioreront pas la situation. Les discussions sur la manière de résoudre les problèmes d’effectif ou de conception des systèmes sont difficiles, mais il est souvent essentiel de bien les comprendre et d’établir des stratégies propres à les résoudre pour que l’INSP puisse réaliser ses objectifs. Les facilitateurs doivent continuer à approfondir la discussion jusqu’à ce qu’ils soient convaincus que les carences recensées sont les plus importantes. Les facilitateurs peuvent se faire un devoir de relancer la discussion à plusieurs reprises en demandant : « Si cette carence est traitée, cela résoudra-t-il le problème, ou y a-t-il d’autres problèmes à examiner ? »</a:t>
            </a:r>
          </a:p>
          <a:p>
            <a:endParaRPr lang="en-US" sz="1200" b="0" i="0" kern="1200" baseline="0" dirty="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baseline="0" dirty="0">
                <a:solidFill>
                  <a:schemeClr val="tx1"/>
                </a:solidFill>
                <a:cs typeface="Arial" panose="020B0604020202020204" pitchFamily="34" charset="0"/>
              </a:rPr>
              <a:t>Dans certains cas, les mesures à prendre auront été abordées pendant l’évaluation. </a:t>
            </a:r>
            <a:r>
              <a:rPr lang="fr-FR" b="0" baseline="0" dirty="0">
                <a:cs typeface="Arial" panose="020B0604020202020204" pitchFamily="34" charset="0"/>
              </a:rPr>
              <a:t>Il vous faudra alors, au fur et à mesure de l’établissement des priorités, réexaminer les mesures proposées de manière à vous assurer qu’elles traitent les carences les plus importantes et les problèmes sous-jacents à résoudre pour que l’INSP passe à l’étape suivante.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86F4C-9837-41D3-93E3-4784B07468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9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a:p>
            <a:r>
              <a:rPr lang="en-US" b="1" dirty="0"/>
              <a:t>[LÉGENDE / </a:t>
            </a:r>
            <a:r>
              <a:rPr lang="en-US" b="1" i="1" dirty="0"/>
              <a:t>Captions</a:t>
            </a:r>
            <a:r>
              <a:rPr lang="en-US" b="1" dirty="0"/>
              <a:t>]</a:t>
            </a:r>
            <a:br>
              <a:rPr lang="en-US" b="1" dirty="0"/>
            </a:br>
            <a:br>
              <a:rPr lang="en-US" b="1" dirty="0"/>
            </a:br>
            <a:r>
              <a:rPr lang="en-US" b="1" dirty="0"/>
              <a:t>Idée nº 1</a:t>
            </a:r>
          </a:p>
          <a:p>
            <a:endParaRPr lang="en-US" b="1" dirty="0"/>
          </a:p>
          <a:p>
            <a:r>
              <a:rPr lang="en-US" b="1" dirty="0"/>
              <a:t>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86F4C-9837-41D3-93E3-4784B07468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17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a:solidFill>
                  <a:srgbClr val="FF0000"/>
                </a:solidFill>
                <a:cs typeface="Arial" panose="020B0604020202020204" pitchFamily="34" charset="0"/>
              </a:rPr>
              <a:t>[LÉGENDE / </a:t>
            </a:r>
            <a:r>
              <a:rPr lang="fr-FR" sz="1200" b="1" i="1" baseline="0" dirty="0">
                <a:solidFill>
                  <a:srgbClr val="FF0000"/>
                </a:solidFill>
                <a:cs typeface="Arial" panose="020B0604020202020204" pitchFamily="34" charset="0"/>
              </a:rPr>
              <a:t>Captions</a:t>
            </a:r>
            <a:r>
              <a:rPr lang="fr-FR" sz="1200" b="1" baseline="0" dirty="0">
                <a:solidFill>
                  <a:srgbClr val="FF0000"/>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baseline="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0" dirty="0">
                <a:solidFill>
                  <a:srgbClr val="FF0000"/>
                </a:solidFill>
                <a:cs typeface="Arial" panose="020B0604020202020204" pitchFamily="34" charset="0"/>
              </a:rPr>
              <a:t>ÉVALUER	PRIORISER	PLANIFIER</a:t>
            </a:r>
          </a:p>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15</a:t>
            </a:fld>
            <a:endParaRPr lang="en-US"/>
          </a:p>
        </p:txBody>
      </p:sp>
    </p:spTree>
    <p:extLst>
      <p:ext uri="{BB962C8B-B14F-4D97-AF65-F5344CB8AC3E}">
        <p14:creationId xmlns:p14="http://schemas.microsoft.com/office/powerpoint/2010/main" val="347612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fr-FR" b="0"/>
              <a:t>La planification du travail au moyen du SDT découle directement de la liste de priorités dressée lors de l’évaluation.</a:t>
            </a:r>
          </a:p>
          <a:p>
            <a:endParaRPr lang="en-US" b="0" strike="sngStrike" baseline="0" dirty="0"/>
          </a:p>
          <a:p>
            <a:r>
              <a:rPr lang="fr-FR" b="0" baseline="0"/>
              <a:t>Il est à noter que le formulaire de planification du travail est facilement adaptable. Il est également possible d’utiliser d’autres manières d’enregistrer les plans de travail, tant qu’ils précisent explicitement ce qui doit être fait, qui en est chargé et dans quels délais.</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0" baseline="0"/>
              <a:t>Pendant la planification du travail, vous découvrirez peut-être des obstacles potentiels à la réalisation du plan de travail qui sont liés à des problèmes touchant l’INSP dans son ensemble, comme la nécessité de développer davantage les ressources ou d’améliorer la communication interne.</a:t>
            </a:r>
            <a:r>
              <a:rPr lang="fr-FR" b="0" i="0" baseline="0"/>
              <a:t> Parfois, vous pouvez utiliser les Guides de discussion pour mettre au point des plans destinés à traiter ces problèmes. </a:t>
            </a:r>
            <a:r>
              <a:rPr lang="fr-FR" b="0" baseline="0"/>
              <a:t>Même si vous ne pouvez pas les traiter pendant la semaine de votre visite à l’INSP, le simple fait de les mettre au jour et de les comprendre peut suggérer un travail supplémentaire à envisager par les responsables de l’INSP.</a:t>
            </a:r>
          </a:p>
        </p:txBody>
      </p:sp>
      <p:sp>
        <p:nvSpPr>
          <p:cNvPr id="4" name="Slide Number Placeholder 3"/>
          <p:cNvSpPr>
            <a:spLocks noGrp="1"/>
          </p:cNvSpPr>
          <p:nvPr>
            <p:ph type="sldNum" sz="quarter" idx="10"/>
          </p:nvPr>
        </p:nvSpPr>
        <p:spPr/>
        <p:txBody>
          <a:bodyPr/>
          <a:lstStyle/>
          <a:p>
            <a:fld id="{47486F4C-9837-41D3-93E3-4784B0746872}" type="slidenum">
              <a:rPr lang="en-US" smtClean="0"/>
              <a:t>16</a:t>
            </a:fld>
            <a:endParaRPr lang="en-US"/>
          </a:p>
        </p:txBody>
      </p:sp>
    </p:spTree>
    <p:extLst>
      <p:ext uri="{BB962C8B-B14F-4D97-AF65-F5344CB8AC3E}">
        <p14:creationId xmlns:p14="http://schemas.microsoft.com/office/powerpoint/2010/main" val="105325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fr-FR" dirty="0"/>
              <a:t>[PUZZLE]</a:t>
            </a:r>
          </a:p>
          <a:p>
            <a:endParaRPr lang="fr-FR" sz="1200" dirty="0"/>
          </a:p>
          <a:p>
            <a:r>
              <a:rPr lang="fr-FR" sz="1200" dirty="0"/>
              <a:t>Mettre </a:t>
            </a:r>
            <a:r>
              <a:rPr lang="en-US" sz="1200" dirty="0"/>
              <a:t>	</a:t>
            </a:r>
            <a:r>
              <a:rPr lang="fr-FR" sz="1200" dirty="0"/>
              <a:t>ensemble</a:t>
            </a:r>
            <a:r>
              <a:rPr lang="fr-FR" dirty="0"/>
              <a:t> </a:t>
            </a:r>
          </a:p>
          <a:p>
            <a:endParaRPr lang="fr-FR" sz="1200" baseline="0" dirty="0"/>
          </a:p>
          <a:p>
            <a:r>
              <a:rPr lang="fr-FR" sz="1200" baseline="0" dirty="0"/>
              <a:t>les parties </a:t>
            </a:r>
            <a:r>
              <a:rPr lang="en-US" sz="1200" baseline="0" dirty="0"/>
              <a:t>	</a:t>
            </a:r>
            <a:r>
              <a:rPr lang="fr-FR" sz="1200" baseline="0" dirty="0"/>
              <a:t>de manière</a:t>
            </a:r>
          </a:p>
          <a:p>
            <a:r>
              <a:rPr lang="fr-FR" sz="1200" baseline="0" dirty="0"/>
              <a:t>ou éléments </a:t>
            </a:r>
            <a:r>
              <a:rPr lang="en-US" sz="1200" baseline="0" dirty="0"/>
              <a:t>	</a:t>
            </a:r>
            <a:r>
              <a:rPr lang="fr-FR" sz="1200" baseline="0" dirty="0"/>
              <a:t>à </a:t>
            </a:r>
            <a:r>
              <a:rPr lang="fr-FR" sz="1200" b="1" baseline="0" dirty="0"/>
              <a:t>former un tout.</a:t>
            </a:r>
            <a:endParaRPr lang="fr-FR" sz="1200" b="1" dirty="0"/>
          </a:p>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17</a:t>
            </a:fld>
            <a:endParaRPr lang="en-US"/>
          </a:p>
        </p:txBody>
      </p:sp>
    </p:spTree>
    <p:extLst>
      <p:ext uri="{BB962C8B-B14F-4D97-AF65-F5344CB8AC3E}">
        <p14:creationId xmlns:p14="http://schemas.microsoft.com/office/powerpoint/2010/main" val="249474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fr-FR" b="0">
                <a:solidFill>
                  <a:schemeClr val="tx1"/>
                </a:solidFill>
              </a:rPr>
              <a:t>La réunion de clôture est une bonne occasion de souligner les progrès essentiels accomplis au cours de la visite et d’obtenir l’engagement des responsables à poursuivre la mise au point ou la mise en œuvre du plan.</a:t>
            </a:r>
          </a:p>
          <a:p>
            <a:endParaRPr lang="en-US" b="0" dirty="0">
              <a:solidFill>
                <a:schemeClr val="tx1"/>
              </a:solidFill>
            </a:endParaRPr>
          </a:p>
          <a:p>
            <a:r>
              <a:rPr lang="fr-FR" b="0">
                <a:solidFill>
                  <a:schemeClr val="tx1"/>
                </a:solidFill>
              </a:rPr>
              <a:t>Selon le thème central de la planification, la réunion de clôture pourra se faire avec le directeur de l’INSP ou un haut responsable du ministère de la Santé.</a:t>
            </a:r>
            <a:r>
              <a:rPr lang="fr-FR" b="0" baseline="0">
                <a:solidFill>
                  <a:schemeClr val="tx1"/>
                </a:solidFill>
              </a:rPr>
              <a:t> Cette réunion peut faire toute la différence entre l’exécution des prochaines étapes par l’INSP et un début de piétinement de sa part.</a:t>
            </a:r>
          </a:p>
          <a:p>
            <a:endParaRPr lang="en-US" b="0" baseline="0" dirty="0">
              <a:solidFill>
                <a:schemeClr val="tx1"/>
              </a:solidFill>
            </a:endParaRPr>
          </a:p>
          <a:p>
            <a:r>
              <a:rPr lang="fr-FR" b="0" baseline="0">
                <a:solidFill>
                  <a:schemeClr val="tx1"/>
                </a:solidFill>
              </a:rPr>
              <a:t>Lorsque c’est possible, il est utile de résumer la réunion dans un compte rendu d’une ou deux pages. Comme le processus est piloté par les participants, les membres de l’INSP pourraient être mieux à même de présenter certains aspects.</a:t>
            </a:r>
          </a:p>
        </p:txBody>
      </p:sp>
      <p:sp>
        <p:nvSpPr>
          <p:cNvPr id="4" name="Slide Number Placeholder 3"/>
          <p:cNvSpPr>
            <a:spLocks noGrp="1"/>
          </p:cNvSpPr>
          <p:nvPr>
            <p:ph type="sldNum" sz="quarter" idx="10"/>
          </p:nvPr>
        </p:nvSpPr>
        <p:spPr/>
        <p:txBody>
          <a:bodyPr/>
          <a:lstStyle/>
          <a:p>
            <a:fld id="{47486F4C-9837-41D3-93E3-4784B0746872}" type="slidenum">
              <a:rPr lang="en-US" smtClean="0"/>
              <a:t>18</a:t>
            </a:fld>
            <a:endParaRPr lang="en-US"/>
          </a:p>
        </p:txBody>
      </p:sp>
    </p:spTree>
    <p:extLst>
      <p:ext uri="{BB962C8B-B14F-4D97-AF65-F5344CB8AC3E}">
        <p14:creationId xmlns:p14="http://schemas.microsoft.com/office/powerpoint/2010/main" val="784762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86F4C-9837-41D3-93E3-4784B0746872}" type="slidenum">
              <a:rPr lang="en-US" smtClean="0"/>
              <a:t>19</a:t>
            </a:fld>
            <a:endParaRPr lang="en-US"/>
          </a:p>
        </p:txBody>
      </p:sp>
    </p:spTree>
    <p:extLst>
      <p:ext uri="{BB962C8B-B14F-4D97-AF65-F5344CB8AC3E}">
        <p14:creationId xmlns:p14="http://schemas.microsoft.com/office/powerpoint/2010/main" val="287546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23851" y="4473894"/>
            <a:ext cx="6391274" cy="3660458"/>
          </a:xfrm>
        </p:spPr>
        <p:txBody>
          <a:bodyPr/>
          <a:lstStyle/>
          <a:p>
            <a:pPr>
              <a:spcBef>
                <a:spcPts val="600"/>
              </a:spcBef>
              <a:spcAft>
                <a:spcPts val="0"/>
              </a:spcAft>
              <a:buClr>
                <a:srgbClr val="4F81BD"/>
              </a:buClr>
              <a:defRPr/>
            </a:pPr>
            <a:r>
              <a:rPr lang="fr-FR">
                <a:solidFill>
                  <a:srgbClr val="000000"/>
                </a:solidFill>
              </a:rPr>
              <a:t>Cette diapositive donne la liste des sujets traités dans le </a:t>
            </a:r>
            <a:r>
              <a:rPr lang="fr-FR" i="1">
                <a:solidFill>
                  <a:srgbClr val="000000"/>
                </a:solidFill>
              </a:rPr>
              <a:t>Guide du facilitateur</a:t>
            </a:r>
            <a:r>
              <a:rPr lang="fr-FR">
                <a:solidFill>
                  <a:srgbClr val="000000"/>
                </a:solidFill>
              </a:rPr>
              <a:t>.</a:t>
            </a:r>
          </a:p>
        </p:txBody>
      </p:sp>
      <p:sp>
        <p:nvSpPr>
          <p:cNvPr id="4" name="Slide Number Placeholder 3"/>
          <p:cNvSpPr>
            <a:spLocks noGrp="1"/>
          </p:cNvSpPr>
          <p:nvPr>
            <p:ph type="sldNum" sz="quarter" idx="10"/>
          </p:nvPr>
        </p:nvSpPr>
        <p:spPr/>
        <p:txBody>
          <a:bodyPr/>
          <a:lstStyle/>
          <a:p>
            <a:fld id="{47486F4C-9837-41D3-93E3-4784B0746872}" type="slidenum">
              <a:rPr lang="en-US" smtClean="0"/>
              <a:t>2</a:t>
            </a:fld>
            <a:endParaRPr lang="en-US"/>
          </a:p>
        </p:txBody>
      </p:sp>
    </p:spTree>
    <p:extLst>
      <p:ext uri="{BB962C8B-B14F-4D97-AF65-F5344CB8AC3E}">
        <p14:creationId xmlns:p14="http://schemas.microsoft.com/office/powerpoint/2010/main" val="100203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8343" y="4473894"/>
            <a:ext cx="6411433" cy="3660458"/>
          </a:xfrm>
        </p:spPr>
        <p:txBody>
          <a:bodyPr/>
          <a:lstStyle/>
          <a:p>
            <a:r>
              <a:rPr lang="fr-FR" dirty="0"/>
              <a:t>Le processus du SDT sera d’autant plus facile et voué à réussir que le facilitateur connaîtra bien l’INSP et aura établi une relation de confiance avec les personnes clés.</a:t>
            </a:r>
            <a:r>
              <a:rPr lang="fr-FR" baseline="0" dirty="0"/>
              <a:t> Veillez à prévoir assez de temps avant la visite ou dès l’arrivée à l’INSP pour bien comprendre les priorités des responsables, ainsi que les réalités politiques, financières, administratives ou autres qui ont un impact sur celui-ci.</a:t>
            </a:r>
          </a:p>
          <a:p>
            <a:endParaRPr lang="en-US" baseline="0" dirty="0"/>
          </a:p>
          <a:p>
            <a:r>
              <a:rPr lang="fr-FR" baseline="0" dirty="0"/>
              <a:t>Le recueil des attentes par écrit est utile pour clarifier les objectifs et établir le programme. Il peut donner une idée des Guides de discussion à utiliser et des personnes qui devraient participer. Si le facilitateur ne détermine pas au moins quelques-unes des grandes priorités à l’avance, il aura peu de chance de faire en sorte que toutes les personnes importantes participent aux réunions d’évaluation et de planification qui les concernent.</a:t>
            </a:r>
          </a:p>
          <a:p>
            <a:endParaRPr lang="en-US" baseline="0" dirty="0"/>
          </a:p>
          <a:p>
            <a:r>
              <a:rPr lang="fr-FR" baseline="0" dirty="0"/>
              <a:t>Une salle mal agencée peut gêner la conversation. Faites agencer la salle de manière à ce que les participants soient face à face et puissent communiquer sans difficulté.</a:t>
            </a:r>
          </a:p>
          <a:p>
            <a:endParaRPr lang="en-US" baseline="0" dirty="0"/>
          </a:p>
          <a:p>
            <a:r>
              <a:rPr lang="fr-FR" baseline="0" dirty="0"/>
              <a:t>Il est utile d’avoir à l’INSP un interlocuteur chargé du soutien logistique. L’idéal est de pouvoir s’assurer le concours de cet interlocuteur de manière à ce que les questions de fournitures et d’agencement de la salle soient réglées avant le départ pour l’INSP.</a:t>
            </a:r>
          </a:p>
          <a:p>
            <a:endParaRPr lang="fr-FR" baseline="0" dirty="0"/>
          </a:p>
          <a:p>
            <a:r>
              <a:rPr lang="fr-FR" b="1" dirty="0"/>
              <a:t>[LÉGENDE / </a:t>
            </a:r>
            <a:r>
              <a:rPr lang="fr-FR" b="1" i="1" dirty="0"/>
              <a:t>Captions</a:t>
            </a:r>
            <a:r>
              <a:rPr lang="fr-FR" b="1" dirty="0"/>
              <a:t>]</a:t>
            </a:r>
          </a:p>
          <a:p>
            <a:endParaRPr lang="fr-FR" b="1" dirty="0"/>
          </a:p>
          <a:p>
            <a:r>
              <a:rPr lang="fr-FR" b="1" dirty="0"/>
              <a:t>Agencement en U</a:t>
            </a:r>
            <a:r>
              <a:rPr lang="en-US" b="1" dirty="0"/>
              <a:t>	</a:t>
            </a:r>
            <a:r>
              <a:rPr lang="fr-FR" b="1" dirty="0"/>
              <a:t>En salle de conseil</a:t>
            </a:r>
            <a:r>
              <a:rPr lang="en-US" b="1" dirty="0"/>
              <a:t>	</a:t>
            </a:r>
            <a:r>
              <a:rPr lang="fr-FR" b="1" dirty="0"/>
              <a:t>En salle de théâtre</a:t>
            </a:r>
            <a:r>
              <a:rPr lang="en-US" b="1" dirty="0"/>
              <a:t>	</a:t>
            </a:r>
            <a:r>
              <a:rPr lang="fr-FR" b="1" dirty="0"/>
              <a:t>En salle de classe</a:t>
            </a:r>
          </a:p>
        </p:txBody>
      </p:sp>
      <p:sp>
        <p:nvSpPr>
          <p:cNvPr id="4" name="Slide Number Placeholder 3"/>
          <p:cNvSpPr>
            <a:spLocks noGrp="1"/>
          </p:cNvSpPr>
          <p:nvPr>
            <p:ph type="sldNum" sz="quarter" idx="10"/>
          </p:nvPr>
        </p:nvSpPr>
        <p:spPr/>
        <p:txBody>
          <a:bodyPr/>
          <a:lstStyle/>
          <a:p>
            <a:fld id="{47486F4C-9837-41D3-93E3-4784B0746872}" type="slidenum">
              <a:rPr lang="en-US" smtClean="0"/>
              <a:t>3</a:t>
            </a:fld>
            <a:endParaRPr lang="en-US"/>
          </a:p>
        </p:txBody>
      </p:sp>
    </p:spTree>
    <p:extLst>
      <p:ext uri="{BB962C8B-B14F-4D97-AF65-F5344CB8AC3E}">
        <p14:creationId xmlns:p14="http://schemas.microsoft.com/office/powerpoint/2010/main" val="223157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08344" y="4473894"/>
            <a:ext cx="6400800" cy="3660458"/>
          </a:xfrm>
        </p:spPr>
        <p:txBody>
          <a:bodyPr/>
          <a:lstStyle/>
          <a:p>
            <a:r>
              <a:rPr lang="fr-FR"/>
              <a:t>Lorsque vous aurez animé et facilité le processus du SDT à quelques reprises, vous établirez votre propre liste de fournitures.</a:t>
            </a:r>
            <a:r>
              <a:rPr lang="fr-FR" baseline="0"/>
              <a:t> Les fournitures figurant sur cette diapositive constituent le minimum.</a:t>
            </a:r>
          </a:p>
        </p:txBody>
      </p:sp>
      <p:sp>
        <p:nvSpPr>
          <p:cNvPr id="4" name="Slide Number Placeholder 3"/>
          <p:cNvSpPr>
            <a:spLocks noGrp="1"/>
          </p:cNvSpPr>
          <p:nvPr>
            <p:ph type="sldNum" sz="quarter" idx="10"/>
          </p:nvPr>
        </p:nvSpPr>
        <p:spPr/>
        <p:txBody>
          <a:bodyPr/>
          <a:lstStyle/>
          <a:p>
            <a:fld id="{47486F4C-9837-41D3-93E3-4784B0746872}" type="slidenum">
              <a:rPr lang="en-US" smtClean="0"/>
              <a:t>4</a:t>
            </a:fld>
            <a:endParaRPr lang="en-US"/>
          </a:p>
        </p:txBody>
      </p:sp>
    </p:spTree>
    <p:extLst>
      <p:ext uri="{BB962C8B-B14F-4D97-AF65-F5344CB8AC3E}">
        <p14:creationId xmlns:p14="http://schemas.microsoft.com/office/powerpoint/2010/main" val="94741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297712" y="4473894"/>
            <a:ext cx="6411432" cy="3660458"/>
          </a:xfrm>
        </p:spPr>
        <p:txBody>
          <a:bodyPr/>
          <a:lstStyle/>
          <a:p>
            <a:r>
              <a:rPr lang="fr-FR" b="1" dirty="0"/>
              <a:t>[LÉGENDE / </a:t>
            </a:r>
            <a:r>
              <a:rPr lang="fr-FR" b="1" i="1" dirty="0"/>
              <a:t>Captions</a:t>
            </a:r>
            <a:r>
              <a:rPr lang="fr-FR" b="1" dirty="0"/>
              <a:t>]</a:t>
            </a:r>
          </a:p>
          <a:p>
            <a:endParaRPr lang="fr-FR" b="1" dirty="0"/>
          </a:p>
          <a:p>
            <a:r>
              <a:rPr lang="fr-FR" b="1" dirty="0"/>
              <a:t>ÉVALUER		PLANIFIER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486F4C-9837-41D3-93E3-4784B0746872}" type="slidenum">
              <a:rPr lang="en-US" smtClean="0"/>
              <a:t>5</a:t>
            </a:fld>
            <a:endParaRPr lang="en-US"/>
          </a:p>
        </p:txBody>
      </p:sp>
    </p:spTree>
    <p:extLst>
      <p:ext uri="{BB962C8B-B14F-4D97-AF65-F5344CB8AC3E}">
        <p14:creationId xmlns:p14="http://schemas.microsoft.com/office/powerpoint/2010/main" val="104944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297711" y="4473894"/>
            <a:ext cx="6422065" cy="366045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latin typeface="+mn-lt"/>
                <a:ea typeface="+mn-ea"/>
                <a:cs typeface="+mn-cs"/>
              </a:rPr>
              <a:t>Le processus du SDT est bien conçu pour que chaque pays le fasse sien, mais il se déroule mieux avec un facilitateur spécialement formé, qui connaît bien la structure et l’articulation sous-jacentes de ces éléments. </a:t>
            </a:r>
            <a:r>
              <a:rPr lang="fr-FR" sz="1200">
                <a:solidFill>
                  <a:schemeClr val="tx1"/>
                </a:solidFill>
                <a:latin typeface="+mn-lt"/>
                <a:ea typeface="+mn-ea"/>
                <a:cs typeface="+mn-cs"/>
              </a:rPr>
              <a:t>Un fois qu’un INSP a utilisé le processus du SDT avec un facilitateur, il peut être mieux préparé à le gérer lui-même.</a:t>
            </a:r>
          </a:p>
        </p:txBody>
      </p:sp>
      <p:sp>
        <p:nvSpPr>
          <p:cNvPr id="4" name="Slide Number Placeholder 3"/>
          <p:cNvSpPr>
            <a:spLocks noGrp="1"/>
          </p:cNvSpPr>
          <p:nvPr>
            <p:ph type="sldNum" sz="quarter" idx="10"/>
          </p:nvPr>
        </p:nvSpPr>
        <p:spPr/>
        <p:txBody>
          <a:bodyPr/>
          <a:lstStyle/>
          <a:p>
            <a:fld id="{47486F4C-9837-41D3-93E3-4784B0746872}" type="slidenum">
              <a:rPr lang="en-US" smtClean="0"/>
              <a:t>6</a:t>
            </a:fld>
            <a:endParaRPr lang="en-US"/>
          </a:p>
        </p:txBody>
      </p:sp>
    </p:spTree>
    <p:extLst>
      <p:ext uri="{BB962C8B-B14F-4D97-AF65-F5344CB8AC3E}">
        <p14:creationId xmlns:p14="http://schemas.microsoft.com/office/powerpoint/2010/main" val="292151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515" y="4473894"/>
            <a:ext cx="6354503" cy="3660458"/>
          </a:xfrm>
        </p:spPr>
        <p:txBody>
          <a:bodyPr/>
          <a:lstStyle/>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fr-FR" dirty="0">
                <a:solidFill>
                  <a:sysClr val="windowText" lastClr="000000"/>
                </a:solidFill>
              </a:rPr>
              <a:t>Le parc de stationnement et les règles du jeu comptent parmi les outils les plus importants.</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baseline="0" dirty="0">
              <a:solidFill>
                <a:sysClr val="windowText" lastClr="000000"/>
              </a:solidFill>
            </a:endParaRP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fr-FR" baseline="0" dirty="0">
                <a:solidFill>
                  <a:sysClr val="windowText" lastClr="000000"/>
                </a:solidFill>
              </a:rPr>
              <a:t>Utilisez le parc de stationnement pour maintenir le cap de la discussion. </a:t>
            </a:r>
            <a:r>
              <a:rPr lang="fr-FR" dirty="0">
                <a:solidFill>
                  <a:sysClr val="windowText" lastClr="000000"/>
                </a:solidFill>
              </a:rPr>
              <a:t>Dites aux participants qu’il peuvent y mettre des idées à tout moment.</a:t>
            </a:r>
            <a:r>
              <a:rPr lang="fr-FR" baseline="0" dirty="0">
                <a:solidFill>
                  <a:sysClr val="windowText" lastClr="000000"/>
                </a:solidFill>
              </a:rPr>
              <a:t> </a:t>
            </a:r>
            <a:r>
              <a:rPr lang="fr-FR" dirty="0">
                <a:solidFill>
                  <a:sysClr val="windowText" lastClr="000000"/>
                </a:solidFill>
              </a:rPr>
              <a:t>Lorsqu’une idée sans rapport avec le sujet se présente, dites : « Excellente idée. Pouvons-nous y revenir plus tard ? » ; puis inscrivez-la sur le parc de stationnement. Ne manquez pas de revenir à toutes les questions du parc de stationnement avant de terminer la séance.</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dirty="0">
              <a:solidFill>
                <a:sysClr val="windowText" lastClr="000000"/>
              </a:solidFill>
            </a:endParaRP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fr-FR" dirty="0">
                <a:solidFill>
                  <a:sysClr val="windowText" lastClr="000000"/>
                </a:solidFill>
              </a:rPr>
              <a:t>En début de séance, pour montrer que votre rôle est d’encourager tous les participants à donner leur avis et qu’en fin de compte c’est le groupe qui décide, vous pouvez présenter les règles du jeu et demander aux participants si elles leur conviennent.</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endParaRPr lang="en-US" baseline="0" dirty="0">
              <a:solidFill>
                <a:sysClr val="windowText" lastClr="000000"/>
              </a:solidFill>
            </a:endParaRP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fr-FR" b="1" dirty="0">
                <a:solidFill>
                  <a:sysClr val="windowText" lastClr="000000"/>
                </a:solidFill>
                <a:latin typeface="Arial"/>
              </a:rPr>
              <a:t>[LÉGENDE / </a:t>
            </a:r>
            <a:r>
              <a:rPr lang="fr-FR" b="1" i="1" dirty="0">
                <a:solidFill>
                  <a:sysClr val="windowText" lastClr="000000"/>
                </a:solidFill>
                <a:latin typeface="Arial"/>
              </a:rPr>
              <a:t>Captions</a:t>
            </a:r>
            <a:r>
              <a:rPr lang="fr-FR" b="1" dirty="0">
                <a:solidFill>
                  <a:sysClr val="windowText" lastClr="000000"/>
                </a:solidFill>
                <a:latin typeface="Arial"/>
              </a:rPr>
              <a:t>]</a:t>
            </a:r>
          </a:p>
          <a:p>
            <a:pPr marL="0" marR="0" lvl="0" indent="0" algn="l" defTabSz="914400" rtl="0" eaLnBrk="1" fontAlgn="base" latinLnBrk="0" hangingPunct="1">
              <a:lnSpc>
                <a:spcPct val="100000"/>
              </a:lnSpc>
              <a:spcBef>
                <a:spcPct val="20000"/>
              </a:spcBef>
              <a:spcAft>
                <a:spcPct val="0"/>
              </a:spcAft>
              <a:buClr>
                <a:srgbClr val="4F81BD"/>
              </a:buClr>
              <a:buSzPct val="85000"/>
              <a:buFont typeface="Arial" charset="0"/>
              <a:buNone/>
              <a:tabLst/>
              <a:defRPr/>
            </a:pPr>
            <a:r>
              <a:rPr lang="fr-FR" b="1" dirty="0">
                <a:solidFill>
                  <a:sysClr val="windowText" lastClr="000000"/>
                </a:solidFill>
                <a:latin typeface="Arial"/>
              </a:rPr>
              <a:t>Parc de </a:t>
            </a:r>
            <a:r>
              <a:rPr lang="fr-FR" b="1" baseline="0" dirty="0">
                <a:solidFill>
                  <a:sysClr val="windowText" lastClr="000000"/>
                </a:solidFill>
                <a:latin typeface="Arial"/>
              </a:rPr>
              <a:t>stationnement</a:t>
            </a:r>
            <a:endParaRPr lang="en-US" b="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47486F4C-9837-41D3-93E3-4784B0746872}" type="slidenum">
              <a:rPr lang="en-US" smtClean="0"/>
              <a:t>7</a:t>
            </a:fld>
            <a:endParaRPr lang="en-US"/>
          </a:p>
        </p:txBody>
      </p:sp>
    </p:spTree>
    <p:extLst>
      <p:ext uri="{BB962C8B-B14F-4D97-AF65-F5344CB8AC3E}">
        <p14:creationId xmlns:p14="http://schemas.microsoft.com/office/powerpoint/2010/main" val="365128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a:xfrm>
            <a:off x="318977" y="4402526"/>
            <a:ext cx="6400800" cy="3660458"/>
          </a:xfrm>
        </p:spPr>
        <p:txBody>
          <a:bodyPr/>
          <a:lstStyle/>
          <a:p>
            <a:endParaRPr lang="en-US" dirty="0"/>
          </a:p>
          <a:p>
            <a:r>
              <a:rPr lang="fr-FR"/>
              <a:t>Il vous faudra consigner les informations et les mesures projetées sur les formulaires d’évaluation et de planification du travail.</a:t>
            </a:r>
            <a:r>
              <a:rPr lang="fr-FR" baseline="0"/>
              <a:t> Certains facilitateurs endossent aussi le rôle de rapporteur, pour être sûrs que les idées qu’ils considèrent comme essentielles sont bien enregistrées. D’autres préfèrent se concentrer sur la discussion et confient ce rôle à quelqu’un d’autre. Si vous désignez un rapporteur, choisissez quelqu’un qui soit capable de saisir les idées essentielles de manière exacte sans ralentir le processus.</a:t>
            </a:r>
          </a:p>
        </p:txBody>
      </p:sp>
      <p:sp>
        <p:nvSpPr>
          <p:cNvPr id="4" name="Slide Number Placeholder 3"/>
          <p:cNvSpPr>
            <a:spLocks noGrp="1"/>
          </p:cNvSpPr>
          <p:nvPr>
            <p:ph type="sldNum" sz="quarter" idx="10"/>
          </p:nvPr>
        </p:nvSpPr>
        <p:spPr/>
        <p:txBody>
          <a:bodyPr/>
          <a:lstStyle/>
          <a:p>
            <a:fld id="{47486F4C-9837-41D3-93E3-4784B0746872}" type="slidenum">
              <a:rPr lang="en-US" smtClean="0"/>
              <a:t>8</a:t>
            </a:fld>
            <a:endParaRPr lang="en-US"/>
          </a:p>
        </p:txBody>
      </p:sp>
    </p:spTree>
    <p:extLst>
      <p:ext uri="{BB962C8B-B14F-4D97-AF65-F5344CB8AC3E}">
        <p14:creationId xmlns:p14="http://schemas.microsoft.com/office/powerpoint/2010/main" val="242667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fr-FR"/>
              <a:t>Tenez-vous en à des explications succinctes.</a:t>
            </a:r>
            <a:r>
              <a:rPr lang="fr-FR" baseline="0"/>
              <a:t> Faites en sorte que les participants s’engagent activement dans la discussion aussitôt que possible. </a:t>
            </a:r>
            <a:r>
              <a:rPr lang="fr-FR"/>
              <a:t>Les participants auront probablement beaucoup de questions sur le processus. Essayez de répondre rapidement, en les rassurant que le processus s’éclaircira une fois qu’il auront commencé.</a:t>
            </a:r>
          </a:p>
          <a:p>
            <a:endParaRPr lang="en-US" dirty="0"/>
          </a:p>
          <a:p>
            <a:r>
              <a:rPr lang="fr-FR"/>
              <a:t>Soulignez bien le fait qu’il s’agit d’un processus piloté par les participants. Votre travail consiste à aider les participants à clarifier leurs pensées, à récapituler, etc. Faites remarquer que vous leur demanderez souvent leur avis.</a:t>
            </a:r>
          </a:p>
        </p:txBody>
      </p:sp>
      <p:sp>
        <p:nvSpPr>
          <p:cNvPr id="4" name="Slide Number Placeholder 3"/>
          <p:cNvSpPr>
            <a:spLocks noGrp="1"/>
          </p:cNvSpPr>
          <p:nvPr>
            <p:ph type="sldNum" sz="quarter" idx="10"/>
          </p:nvPr>
        </p:nvSpPr>
        <p:spPr/>
        <p:txBody>
          <a:bodyPr/>
          <a:lstStyle/>
          <a:p>
            <a:fld id="{47486F4C-9837-41D3-93E3-4784B0746872}" type="slidenum">
              <a:rPr lang="en-US" smtClean="0"/>
              <a:t>9</a:t>
            </a:fld>
            <a:endParaRPr lang="en-US"/>
          </a:p>
        </p:txBody>
      </p:sp>
    </p:spTree>
    <p:extLst>
      <p:ext uri="{BB962C8B-B14F-4D97-AF65-F5344CB8AC3E}">
        <p14:creationId xmlns:p14="http://schemas.microsoft.com/office/powerpoint/2010/main" val="101505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9C61B3A-F383-1944-8D37-B4E44B881842}"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43987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7FE66B-80D5-6E40-9604-46BFE51FA9A2}"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86995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hasCustomPrompt="1"/>
          </p:nvPr>
        </p:nvSpPr>
        <p:spPr>
          <a:xfrm>
            <a:off x="628651"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10181B-7FFE-2544-9510-CC2C23EB7B5B}"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252564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3A6DF6E-BD60-524B-BF7A-63E98239BDB0}"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152539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hasCustomPrompt="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B417C35-FD84-7047-9C0D-D3AC23479308}" type="datetime1">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57868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D5977D7-472E-7146-9B2F-C2144CF92EE6}"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379713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dirty="0"/>
              <a:t>Click to edit Master title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4629151"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DA12F4F-9AE5-284B-94F0-FA658E41D305}" type="datetime1">
              <a:rPr lang="en-US" smtClean="0"/>
              <a:t>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0283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C9F145E-0D59-004F-AEFA-F76D7E2C2A35}" type="datetime1">
              <a:rPr lang="en-US" smtClean="0"/>
              <a:t>11/5/20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41745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34632-2F7B-E744-BEC9-F8AB89D151E4}" type="datetime1">
              <a:rPr lang="en-US" smtClean="0"/>
              <a:t>11/5/20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9931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hasCustomPrompt="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FE2B11B-09F8-6444-B61E-7930E704289B}"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13881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30C04B0-525A-174B-A91E-A65F88F01D95}" type="datetime1">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D71EB2-0477-4B05-AFFC-2C3142F18E08}" type="slidenum">
              <a:rPr lang="en-US" smtClean="0"/>
              <a:t>‹#›</a:t>
            </a:fld>
            <a:endParaRPr lang="en-US" dirty="0"/>
          </a:p>
        </p:txBody>
      </p:sp>
    </p:spTree>
    <p:extLst>
      <p:ext uri="{BB962C8B-B14F-4D97-AF65-F5344CB8AC3E}">
        <p14:creationId xmlns:p14="http://schemas.microsoft.com/office/powerpoint/2010/main" val="7354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10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6DDDB-AE4E-F84C-833E-71A78671357F}" type="datetime1">
              <a:rPr lang="en-US" smtClean="0"/>
              <a:t>11/5/20</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71EB2-0477-4B05-AFFC-2C3142F18E08}" type="slidenum">
              <a:rPr lang="en-US" smtClean="0"/>
              <a:t>‹#›</a:t>
            </a:fld>
            <a:endParaRPr lang="en-US" dirty="0"/>
          </a:p>
        </p:txBody>
      </p:sp>
    </p:spTree>
    <p:extLst>
      <p:ext uri="{BB962C8B-B14F-4D97-AF65-F5344CB8AC3E}">
        <p14:creationId xmlns:p14="http://schemas.microsoft.com/office/powerpoint/2010/main" val="2825074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6.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8.xml"/><Relationship Id="rId7" Type="http://schemas.openxmlformats.org/officeDocument/2006/relationships/image" Target="../media/image1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4.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18.xml"/><Relationship Id="rId7" Type="http://schemas.openxmlformats.org/officeDocument/2006/relationships/image" Target="../media/image7.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3.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11.png"/><Relationship Id="rId5" Type="http://schemas.openxmlformats.org/officeDocument/2006/relationships/tags" Target="../tags/tag29.xml"/><Relationship Id="rId10" Type="http://schemas.openxmlformats.org/officeDocument/2006/relationships/image" Target="../media/image10.png"/><Relationship Id="rId4" Type="http://schemas.openxmlformats.org/officeDocument/2006/relationships/tags" Target="../tags/tag28.xml"/><Relationship Id="rId9" Type="http://schemas.openxmlformats.org/officeDocument/2006/relationships/notesSlide" Target="../notesSlides/notesSlide8.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614855" y="1320058"/>
            <a:ext cx="8261516" cy="1445419"/>
          </a:xfrm>
          <a:prstGeom prst="rect">
            <a:avLst/>
          </a:prstGeom>
        </p:spPr>
        <p:txBody>
          <a:bodyPr vert="horz" lIns="68580" tIns="34290" rIns="68580" bIns="34290" rtlCol="0" anchor="b">
            <a:noAutofit/>
          </a:bodyPr>
          <a:lstStyle>
            <a:lvl1pPr algn="l" rtl="0" eaLnBrk="1" fontAlgn="base" hangingPunct="1">
              <a:spcBef>
                <a:spcPct val="0"/>
              </a:spcBef>
              <a:spcAft>
                <a:spcPct val="0"/>
              </a:spcAft>
              <a:defRPr sz="5400" kern="1200" cap="all" spc="-100" baseline="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sz="4400" b="1" cap="none">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L’outil de développement par stades (SDT) pour les INSP</a:t>
            </a:r>
          </a:p>
        </p:txBody>
      </p:sp>
      <p:cxnSp>
        <p:nvCxnSpPr>
          <p:cNvPr id="10" name="Straight Connector 9"/>
          <p:cNvCxnSpPr/>
          <p:nvPr>
            <p:custDataLst>
              <p:tags r:id="rId2"/>
            </p:custDataLst>
          </p:nvPr>
        </p:nvCxnSpPr>
        <p:spPr>
          <a:xfrm>
            <a:off x="652769" y="2860265"/>
            <a:ext cx="803515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p:custDataLst>
              <p:tags r:id="rId3"/>
            </p:custDataLst>
          </p:nvPr>
        </p:nvSpPr>
        <p:spPr>
          <a:xfrm>
            <a:off x="614854" y="3200402"/>
            <a:ext cx="7386146" cy="1208315"/>
          </a:xfrm>
        </p:spPr>
        <p:txBody>
          <a:bodyPr>
            <a:normAutofit/>
          </a:bodyPr>
          <a:lstStyle/>
          <a:p>
            <a:pPr algn="l"/>
            <a:r>
              <a:rPr lang="fr-FR" sz="4000">
                <a:latin typeface="Arial" panose="020B0604020202020204" pitchFamily="34" charset="0"/>
                <a:sym typeface="Arial" panose="020B0604020202020204" pitchFamily="34" charset="0"/>
              </a:rPr>
              <a:t>Guide du facilitateur</a:t>
            </a:r>
          </a:p>
        </p:txBody>
      </p:sp>
      <p:pic>
        <p:nvPicPr>
          <p:cNvPr id="8" name="Picture 2"/>
          <p:cNvPicPr>
            <a:picLocks noChangeAspect="1" noChangeArrowheads="1"/>
          </p:cNvPicPr>
          <p:nvPr>
            <p:custDataLst>
              <p:tags r:id="rId4"/>
            </p:custDataLst>
          </p:nvPr>
        </p:nvPicPr>
        <p:blipFill rotWithShape="1">
          <a:blip r:embed="rId8" cstate="print">
            <a:extLst>
              <a:ext uri="{28A0092B-C50C-407E-A947-70E740481C1C}">
                <a14:useLocalDpi xmlns:a14="http://schemas.microsoft.com/office/drawing/2010/main" val="0"/>
              </a:ext>
            </a:extLst>
          </a:blip>
          <a:srcRect/>
          <a:stretch/>
        </p:blipFill>
        <p:spPr bwMode="auto">
          <a:xfrm>
            <a:off x="1488489" y="5175175"/>
            <a:ext cx="2304178" cy="1252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4047129" y="5175175"/>
            <a:ext cx="3463380" cy="1338124"/>
          </a:xfrm>
          <a:prstGeom prst="rect">
            <a:avLst/>
          </a:prstGeom>
        </p:spPr>
      </p:pic>
    </p:spTree>
    <p:extLst>
      <p:ext uri="{BB962C8B-B14F-4D97-AF65-F5344CB8AC3E}">
        <p14:creationId xmlns:p14="http://schemas.microsoft.com/office/powerpoint/2010/main" val="54036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324667" y="1743762"/>
            <a:ext cx="8494665" cy="429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Lisez à haute voix la définition et les notes correspondant au Guide de discussion utilisé.</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Vous les trouverez dans le document intitulé « Définitions et notes pour les Guides de discussion ».</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Donnez 5 minutes aux participants pour lire en silence le premier Guide de discussion à traiter.</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Invitez-les à lire le contenu pour chacun des stades.</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Demandez aux participants quel est le stade global de leur INSP. Quel stade prédomine ?</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Demandez aux participants de lire à haute voix et à tour de rôle les descriptions des différents domaines pour le stade prédominant.</a:t>
            </a:r>
          </a:p>
        </p:txBody>
      </p:sp>
      <p:sp>
        <p:nvSpPr>
          <p:cNvPr id="4" name="Title 1"/>
          <p:cNvSpPr txBox="1">
            <a:spLocks/>
          </p:cNvSpPr>
          <p:nvPr>
            <p:custDataLst>
              <p:tags r:id="rId2"/>
            </p:custDataLst>
          </p:nvPr>
        </p:nvSpPr>
        <p:spPr>
          <a:xfrm>
            <a:off x="464682" y="435558"/>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Commencer l’évaluation</a:t>
            </a:r>
          </a:p>
        </p:txBody>
      </p:sp>
    </p:spTree>
    <p:extLst>
      <p:ext uri="{BB962C8B-B14F-4D97-AF65-F5344CB8AC3E}">
        <p14:creationId xmlns:p14="http://schemas.microsoft.com/office/powerpoint/2010/main" val="188065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34552" y="1105008"/>
            <a:ext cx="8494665" cy="5371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dirty="0">
                <a:latin typeface="Arial" panose="020B0604020202020204" pitchFamily="34" charset="0"/>
                <a:ea typeface="ＭＳ Ｐゴシック" panose="020B0600070205080204" pitchFamily="34" charset="-128"/>
                <a:cs typeface="+mn-cs"/>
                <a:sym typeface="Arial" panose="020B0604020202020204" pitchFamily="34" charset="0"/>
              </a:rPr>
              <a:t>Discutez de chaque domaine un par un.</a:t>
            </a:r>
          </a:p>
          <a:p>
            <a:pPr lvl="1">
              <a:buClr>
                <a:srgbClr val="4F81BD"/>
              </a:buClr>
              <a:buFont typeface="Wingdings" panose="05000000000000000000" pitchFamily="2" charset="2"/>
              <a:buChar char="§"/>
              <a:defRPr/>
            </a:pPr>
            <a:r>
              <a:rPr lang="fr-FR" dirty="0">
                <a:latin typeface="Arial" panose="020B0604020202020204" pitchFamily="34" charset="0"/>
                <a:ea typeface="ＭＳ Ｐゴシック" panose="020B0600070205080204" pitchFamily="34" charset="-128"/>
                <a:sym typeface="Arial" panose="020B0604020202020204" pitchFamily="34" charset="0"/>
              </a:rPr>
              <a:t>Pour chaque domaine, encouragez une discussion approfondie sur le score actuel.</a:t>
            </a:r>
          </a:p>
          <a:p>
            <a:pPr lvl="2">
              <a:buClr>
                <a:srgbClr val="4F81BD"/>
              </a:buClr>
              <a:buFont typeface="Courier New" panose="02070309020205020404" pitchFamily="49" charset="0"/>
              <a:buChar char="o"/>
              <a:defRPr/>
            </a:pPr>
            <a:r>
              <a:rPr lang="fr-FR" dirty="0">
                <a:latin typeface="Arial" panose="020B0604020202020204" pitchFamily="34" charset="0"/>
                <a:ea typeface="ＭＳ Ｐゴシック" panose="020B0600070205080204" pitchFamily="34" charset="-128"/>
                <a:sym typeface="Arial" panose="020B0604020202020204" pitchFamily="34" charset="0"/>
              </a:rPr>
              <a:t>Demandez aux participants d’étayer le score proposé en donnant des raisons et des exemples, et enregistrez ces raisons.</a:t>
            </a:r>
          </a:p>
          <a:p>
            <a:pPr lvl="2">
              <a:buClr>
                <a:srgbClr val="4F81BD"/>
              </a:buClr>
              <a:buFont typeface="Courier New" panose="02070309020205020404" pitchFamily="49" charset="0"/>
              <a:buChar char="o"/>
              <a:defRPr/>
            </a:pPr>
            <a:r>
              <a:rPr lang="fr-FR" dirty="0">
                <a:latin typeface="Arial" panose="020B0604020202020204" pitchFamily="34" charset="0"/>
                <a:ea typeface="ＭＳ Ｐゴシック" panose="020B0600070205080204" pitchFamily="34" charset="-128"/>
                <a:sym typeface="Arial" panose="020B0604020202020204" pitchFamily="34" charset="0"/>
              </a:rPr>
              <a:t>À l’issue de la discussion, consignez le score actuel sélectionné ou, en cas de désaccord, les scores actuels sélectionnés.</a:t>
            </a:r>
          </a:p>
          <a:p>
            <a:pPr lvl="1">
              <a:buClr>
                <a:srgbClr val="4F81BD"/>
              </a:buClr>
              <a:buFont typeface="Wingdings" panose="05000000000000000000" pitchFamily="2" charset="2"/>
              <a:buChar char="§"/>
              <a:defRPr/>
            </a:pPr>
            <a:r>
              <a:rPr lang="fr-FR" dirty="0">
                <a:latin typeface="Arial" panose="020B0604020202020204" pitchFamily="34" charset="0"/>
                <a:ea typeface="ＭＳ Ｐゴシック" panose="020B0600070205080204" pitchFamily="34" charset="-128"/>
                <a:sym typeface="Arial" panose="020B0604020202020204" pitchFamily="34" charset="0"/>
              </a:rPr>
              <a:t>Discutez du score souhaité.</a:t>
            </a:r>
          </a:p>
          <a:p>
            <a:pPr lvl="1">
              <a:buClr>
                <a:srgbClr val="4F81BD"/>
              </a:buClr>
              <a:buFont typeface="Wingdings" panose="05000000000000000000" pitchFamily="2" charset="2"/>
              <a:buChar char="§"/>
              <a:defRPr/>
            </a:pPr>
            <a:r>
              <a:rPr lang="fr-FR" dirty="0">
                <a:latin typeface="Arial" panose="020B0604020202020204" pitchFamily="34" charset="0"/>
                <a:ea typeface="ＭＳ Ｐゴシック" panose="020B0600070205080204" pitchFamily="34" charset="-128"/>
                <a:sym typeface="Arial" panose="020B0604020202020204" pitchFamily="34" charset="0"/>
              </a:rPr>
              <a:t>Recensez les carences qui doivent être comblées pour passer du score actuel au score souhaité.</a:t>
            </a:r>
          </a:p>
          <a:p>
            <a:pPr lvl="1">
              <a:buClr>
                <a:srgbClr val="4F81BD"/>
              </a:buClr>
              <a:buFont typeface="Wingdings" panose="05000000000000000000" pitchFamily="2" charset="2"/>
              <a:buChar char="§"/>
              <a:defRPr/>
            </a:pPr>
            <a:r>
              <a:rPr lang="fr-FR" dirty="0">
                <a:latin typeface="Arial" panose="020B0604020202020204" pitchFamily="34" charset="0"/>
                <a:ea typeface="ＭＳ Ｐゴシック" panose="020B0600070205080204" pitchFamily="34" charset="-128"/>
                <a:sym typeface="Arial" panose="020B0604020202020204" pitchFamily="34" charset="0"/>
              </a:rPr>
              <a:t>Parfois, la discussion sur les actions propres à conduire au score souhaité s’amorce naturellement pendant l’étape d’évaluation.</a:t>
            </a:r>
          </a:p>
          <a:p>
            <a:pPr lvl="1">
              <a:buClr>
                <a:srgbClr val="4F81BD"/>
              </a:buClr>
              <a:buFont typeface="Wingdings" panose="05000000000000000000" pitchFamily="2" charset="2"/>
              <a:buChar char="§"/>
              <a:defRPr/>
            </a:pPr>
            <a:r>
              <a:rPr lang="fr-FR" dirty="0">
                <a:latin typeface="Arial" panose="020B0604020202020204" pitchFamily="34" charset="0"/>
                <a:ea typeface="ＭＳ Ｐゴシック" panose="020B0600070205080204" pitchFamily="34" charset="-128"/>
                <a:sym typeface="Arial" panose="020B0604020202020204" pitchFamily="34" charset="0"/>
              </a:rPr>
              <a:t>Une fois que tous les domaines ont été traités, discutez du score global.</a:t>
            </a:r>
          </a:p>
          <a:p>
            <a:pPr lvl="2">
              <a:buClr>
                <a:srgbClr val="4F81BD"/>
              </a:buClr>
              <a:buFont typeface="Courier New" panose="02070309020205020404" pitchFamily="49" charset="0"/>
              <a:buChar char="o"/>
              <a:defRPr/>
            </a:pPr>
            <a:r>
              <a:rPr lang="fr-FR" dirty="0">
                <a:latin typeface="Arial" panose="020B0604020202020204" pitchFamily="34" charset="0"/>
                <a:ea typeface="ＭＳ Ｐゴシック" panose="020B0600070205080204" pitchFamily="34" charset="-128"/>
                <a:sym typeface="Arial" panose="020B0604020202020204" pitchFamily="34" charset="0"/>
              </a:rPr>
              <a:t>En cas de désaccord, discutez des raisons de celui-ci.</a:t>
            </a:r>
          </a:p>
          <a:p>
            <a:pPr lvl="2">
              <a:buClr>
                <a:srgbClr val="4F81BD"/>
              </a:buClr>
              <a:buFont typeface="Courier New" panose="02070309020205020404" pitchFamily="49" charset="0"/>
              <a:buChar char="o"/>
              <a:defRPr/>
            </a:pPr>
            <a:r>
              <a:rPr lang="fr-FR" dirty="0">
                <a:latin typeface="Arial" panose="020B0604020202020204" pitchFamily="34" charset="0"/>
                <a:ea typeface="ＭＳ Ｐゴシック" panose="020B0600070205080204" pitchFamily="34" charset="-128"/>
                <a:sym typeface="Arial" panose="020B0604020202020204" pitchFamily="34" charset="0"/>
              </a:rPr>
              <a:t>Il n’est pas nécessaire d’établir un consensus.</a:t>
            </a:r>
          </a:p>
        </p:txBody>
      </p:sp>
      <p:pic>
        <p:nvPicPr>
          <p:cNvPr id="1030" name="Picture 6" descr="Related image"/>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748530" y="5752992"/>
            <a:ext cx="2395470" cy="110541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custDataLst>
              <p:tags r:id="rId3"/>
            </p:custDataLst>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Amorcer une discussion approfondie</a:t>
            </a:r>
          </a:p>
        </p:txBody>
      </p:sp>
    </p:spTree>
    <p:extLst>
      <p:ext uri="{BB962C8B-B14F-4D97-AF65-F5344CB8AC3E}">
        <p14:creationId xmlns:p14="http://schemas.microsoft.com/office/powerpoint/2010/main" val="213061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64683" y="1668784"/>
            <a:ext cx="8494665" cy="275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Si le même groupe doit procéder à une autre évaluation, passez au Guide de discussion suivant.</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Sinon, passez à l’établissement des priorités.</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Il peut être utile de recourir à un suffrage par priorités (ou « mise aux voix multiples »), à des matrices de critères ou à d’autres méthodes structurées.</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Si la planification doit s’effectuer plus tard, par exemple lors des semaines suivantes, déterminez-en les modalités : quelles seront les prochaines étapes, qui en sera chargé, selon quel calendrier, etc.</a:t>
            </a:r>
          </a:p>
        </p:txBody>
      </p:sp>
      <p:sp>
        <p:nvSpPr>
          <p:cNvPr id="8" name="Title 1"/>
          <p:cNvSpPr txBox="1">
            <a:spLocks/>
          </p:cNvSpPr>
          <p:nvPr>
            <p:custDataLst>
              <p:tags r:id="rId2"/>
            </p:custDataLst>
          </p:nvPr>
        </p:nvSpPr>
        <p:spPr>
          <a:xfrm>
            <a:off x="464683" y="399810"/>
            <a:ext cx="8229600" cy="990600"/>
          </a:xfrm>
          <a:prstGeom prst="rect">
            <a:avLst/>
          </a:prstGeom>
        </p:spPr>
        <p:txBody>
          <a:bodyPr vert="horz" lIns="91440" tIns="45720" rIns="91440" bIns="45720" rtlCol="0" anchor="ctr">
            <a:normAutofit fontScale="85000" lnSpcReduction="2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fr-FR" dirty="0">
                <a:latin typeface="Arial" panose="020B0604020202020204" pitchFamily="34" charset="0"/>
                <a:ea typeface="ＭＳ Ｐゴシック" panose="020B0600070205080204" pitchFamily="34" charset="-128"/>
                <a:cs typeface="+mn-cs"/>
                <a:sym typeface="Arial" panose="020B0604020202020204" pitchFamily="34" charset="0"/>
              </a:rPr>
              <a:t>Passer à l’établissement des priorités ou à un autre Guide de discussion</a:t>
            </a:r>
          </a:p>
        </p:txBody>
      </p:sp>
      <p:pic>
        <p:nvPicPr>
          <p:cNvPr id="2" name="Picture 1"/>
          <p:cNvPicPr>
            <a:picLocks noChangeAspect="1"/>
          </p:cNvPicPr>
          <p:nvPr>
            <p:custDataLst>
              <p:tags r:id="rId3"/>
            </p:custDataLst>
          </p:nvPr>
        </p:nvPicPr>
        <p:blipFill>
          <a:blip r:embed="rId6"/>
          <a:stretch>
            <a:fillRect/>
          </a:stretch>
        </p:blipFill>
        <p:spPr>
          <a:xfrm>
            <a:off x="1332422" y="4616192"/>
            <a:ext cx="6494122" cy="2307123"/>
          </a:xfrm>
          <a:prstGeom prst="rect">
            <a:avLst/>
          </a:prstGeom>
        </p:spPr>
      </p:pic>
    </p:spTree>
    <p:extLst>
      <p:ext uri="{BB962C8B-B14F-4D97-AF65-F5344CB8AC3E}">
        <p14:creationId xmlns:p14="http://schemas.microsoft.com/office/powerpoint/2010/main" val="362080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C8D7F3-62DC-4BE7-8BDD-FEB5C52C99E9}"/>
              </a:ext>
            </a:extLst>
          </p:cNvPr>
          <p:cNvSpPr>
            <a:spLocks noGrp="1"/>
          </p:cNvSpPr>
          <p:nvPr>
            <p:ph sz="half" idx="1"/>
            <p:custDataLst>
              <p:tags r:id="rId1"/>
            </p:custDataLst>
          </p:nvPr>
        </p:nvSpPr>
        <p:spPr>
          <a:xfrm>
            <a:off x="351065" y="1606775"/>
            <a:ext cx="3631157" cy="4972972"/>
          </a:xfrm>
          <a:noFill/>
          <a:ln>
            <a:noFill/>
          </a:ln>
        </p:spPr>
        <p:txBody>
          <a:bodyPr vert="horz" wrap="square" lIns="91440" tIns="45720" rIns="91440" bIns="45720" numCol="1" anchor="t" anchorCtr="0" compatLnSpc="1">
            <a:prstTxWarp prst="textNoShape">
              <a:avLst/>
            </a:prstTxWarp>
            <a:normAutofit fontScale="85000" lnSpcReduction="20000"/>
          </a:bodyPr>
          <a:lstStyle/>
          <a:p>
            <a:pPr marL="182563" indent="-182563" fontAlgn="base">
              <a:lnSpc>
                <a:spcPct val="100000"/>
              </a:lnSpc>
              <a:spcBef>
                <a:spcPct val="20000"/>
              </a:spcBef>
              <a:spcAft>
                <a:spcPct val="0"/>
              </a:spcAft>
              <a:buClr>
                <a:srgbClr val="4F81BD"/>
              </a:buClr>
              <a:buSzPct val="85000"/>
              <a:buFont typeface="Arial" charset="0"/>
            </a:pPr>
            <a:r>
              <a:rPr lang="fr-FR" sz="2400" dirty="0">
                <a:latin typeface="Arial" panose="020B0604020202020204" pitchFamily="34" charset="0"/>
                <a:ea typeface="ＭＳ Ｐゴシック" panose="020B0600070205080204" pitchFamily="34" charset="-128"/>
                <a:sym typeface="Arial" panose="020B0604020202020204" pitchFamily="34" charset="0"/>
              </a:rPr>
              <a:t>Les formulaires du SDT peuvent servir de base aux discussions sur les carences à traiter en priorité.</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fr-FR" sz="1800" dirty="0">
                <a:latin typeface="Arial" panose="020B0604020202020204" pitchFamily="34" charset="0"/>
                <a:ea typeface="ＭＳ Ｐゴシック" panose="020B0600070205080204" pitchFamily="34" charset="-128"/>
                <a:sym typeface="Arial" panose="020B0604020202020204" pitchFamily="34" charset="0"/>
              </a:rPr>
              <a:t>Recopiez sur le Formulaire de planification du travail les carences consignées sur le Formulaire d’évaluation.</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fr-FR" sz="1800" dirty="0">
                <a:latin typeface="Arial" panose="020B0604020202020204" pitchFamily="34" charset="0"/>
                <a:ea typeface="ＭＳ Ｐゴシック" panose="020B0600070205080204" pitchFamily="34" charset="-128"/>
                <a:sym typeface="Arial" panose="020B0604020202020204" pitchFamily="34" charset="0"/>
              </a:rPr>
              <a:t>Surlignez les carences hautement prioritaires et rayez celles qui sont de moindre priorité.</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fr-FR" sz="1800" dirty="0">
                <a:latin typeface="Arial" panose="020B0604020202020204" pitchFamily="34" charset="0"/>
                <a:ea typeface="ＭＳ Ｐゴシック" panose="020B0600070205080204" pitchFamily="34" charset="-128"/>
                <a:sym typeface="Arial" panose="020B0604020202020204" pitchFamily="34" charset="0"/>
              </a:rPr>
              <a:t>Si le groupe a du mal à se décider à propos d’une carence, réexaminez-la une fois que le travail a été planifié pour les plus grandes priorités.</a:t>
            </a:r>
          </a:p>
          <a:p>
            <a:pPr lvl="1" fontAlgn="base">
              <a:lnSpc>
                <a:spcPct val="100000"/>
              </a:lnSpc>
              <a:spcBef>
                <a:spcPct val="20000"/>
              </a:spcBef>
              <a:spcAft>
                <a:spcPct val="0"/>
              </a:spcAft>
              <a:buClr>
                <a:srgbClr val="4F81BD"/>
              </a:buClr>
              <a:buSzPct val="85000"/>
              <a:buFont typeface="Wingdings" panose="05000000000000000000" pitchFamily="2" charset="2"/>
              <a:buChar char="§"/>
            </a:pPr>
            <a:r>
              <a:rPr lang="fr-FR" sz="1800" dirty="0">
                <a:latin typeface="Arial" panose="020B0604020202020204" pitchFamily="34" charset="0"/>
                <a:ea typeface="ＭＳ Ｐゴシック" panose="020B0600070205080204" pitchFamily="34" charset="-128"/>
                <a:sym typeface="Arial" panose="020B0604020202020204" pitchFamily="34" charset="0"/>
              </a:rPr>
              <a:t>Passez les carences en revue pour vous assurer qu’elles recouvrent bien les problèmes essentiels et qu’elles peuvent être traitées par des mesures concrètes.</a:t>
            </a:r>
          </a:p>
          <a:p>
            <a:pPr marL="182563" indent="-182563" fontAlgn="base">
              <a:lnSpc>
                <a:spcPct val="100000"/>
              </a:lnSpc>
              <a:spcBef>
                <a:spcPct val="20000"/>
              </a:spcBef>
              <a:spcAft>
                <a:spcPct val="0"/>
              </a:spcAft>
              <a:buClr>
                <a:srgbClr val="4F81BD"/>
              </a:buClr>
              <a:buSzPct val="85000"/>
              <a:buFont typeface="Arial" charset="0"/>
            </a:pPr>
            <a:endParaRPr lang="en-US" sz="2300" dirty="0">
              <a:latin typeface="Arial"/>
              <a:ea typeface="ＭＳ Ｐゴシック" charset="0"/>
              <a:cs typeface="ＭＳ Ｐゴシック" charset="0"/>
            </a:endParaRPr>
          </a:p>
        </p:txBody>
      </p:sp>
      <p:sp>
        <p:nvSpPr>
          <p:cNvPr id="6" name="Title 1"/>
          <p:cNvSpPr txBox="1">
            <a:spLocks/>
          </p:cNvSpPr>
          <p:nvPr>
            <p:custDataLst>
              <p:tags r:id="rId2"/>
            </p:custDataLst>
          </p:nvPr>
        </p:nvSpPr>
        <p:spPr>
          <a:xfrm>
            <a:off x="457200" y="343365"/>
            <a:ext cx="8229600" cy="990600"/>
          </a:xfrm>
          <a:prstGeom prst="rect">
            <a:avLst/>
          </a:prstGeom>
        </p:spPr>
        <p:txBody>
          <a:bodyPr vert="horz" lIns="91440" tIns="45720" rIns="91440" bIns="45720" rtlCol="0" anchor="ctr">
            <a:normAutofit fontScale="85000" lnSpcReduction="2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fr-FR" dirty="0">
                <a:latin typeface="Arial" panose="020B0604020202020204" pitchFamily="34" charset="0"/>
                <a:ea typeface="ＭＳ Ｐゴシック" panose="020B0600070205080204" pitchFamily="34" charset="-128"/>
                <a:cs typeface="+mn-cs"/>
                <a:sym typeface="Arial" panose="020B0604020202020204" pitchFamily="34" charset="0"/>
              </a:rPr>
              <a:t>L’emploi de la discussion animée par un facilitateur pour établir les priorités</a:t>
            </a:r>
          </a:p>
        </p:txBody>
      </p:sp>
      <p:pic>
        <p:nvPicPr>
          <p:cNvPr id="2" name="Picture 1"/>
          <p:cNvPicPr>
            <a:picLocks noChangeAspect="1"/>
          </p:cNvPicPr>
          <p:nvPr>
            <p:custDataLst>
              <p:tags r:id="rId3"/>
            </p:custDataLst>
          </p:nvPr>
        </p:nvPicPr>
        <p:blipFill>
          <a:blip r:embed="rId6"/>
          <a:stretch>
            <a:fillRect/>
          </a:stretch>
        </p:blipFill>
        <p:spPr>
          <a:xfrm>
            <a:off x="4165578" y="1671886"/>
            <a:ext cx="4821668" cy="4842749"/>
          </a:xfrm>
          <a:prstGeom prst="rect">
            <a:avLst/>
          </a:prstGeom>
        </p:spPr>
      </p:pic>
    </p:spTree>
    <p:extLst>
      <p:ext uri="{BB962C8B-B14F-4D97-AF65-F5344CB8AC3E}">
        <p14:creationId xmlns:p14="http://schemas.microsoft.com/office/powerpoint/2010/main" val="80596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custDataLst>
              <p:tags r:id="rId1"/>
            </p:custDataLst>
          </p:nvPr>
        </p:nvSpPr>
        <p:spPr>
          <a:xfrm>
            <a:off x="457200" y="644476"/>
            <a:ext cx="8229600" cy="990600"/>
          </a:xfrm>
          <a:prstGeom prst="rect">
            <a:avLst/>
          </a:prstGeom>
        </p:spPr>
        <p:txBody>
          <a:bodyPr vert="horz" lIns="91440" tIns="45720" rIns="91440" bIns="45720" rtlCol="0" anchor="ctr">
            <a:normAutofit fontScale="85000" lnSpcReduction="2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fr-FR" dirty="0">
                <a:latin typeface="Arial" panose="020B0604020202020204" pitchFamily="34" charset="0"/>
                <a:ea typeface="ＭＳ Ｐゴシック" panose="020B0600070205080204" pitchFamily="34" charset="-128"/>
                <a:cs typeface="+mn-cs"/>
                <a:sym typeface="Arial" panose="020B0604020202020204" pitchFamily="34" charset="0"/>
              </a:rPr>
              <a:t>L’emploi de méthodes structurées pour établir les priorités</a:t>
            </a:r>
          </a:p>
        </p:txBody>
      </p:sp>
      <p:pic>
        <p:nvPicPr>
          <p:cNvPr id="10" name="Picture 9">
            <a:extLst>
              <a:ext uri="{FF2B5EF4-FFF2-40B4-BE49-F238E27FC236}">
                <a16:creationId xmlns:a16="http://schemas.microsoft.com/office/drawing/2014/main" id="{6B0D1ECB-03A8-4CF4-9150-33155F9169E9}"/>
              </a:ext>
            </a:extLst>
          </p:cNvPr>
          <p:cNvPicPr>
            <a:picLocks noChangeAspect="1"/>
          </p:cNvPicPr>
          <p:nvPr>
            <p:custDataLst>
              <p:tags r:id="rId2"/>
            </p:custDataLst>
          </p:nvPr>
        </p:nvPicPr>
        <p:blipFill>
          <a:blip r:embed="rId7"/>
          <a:stretch>
            <a:fillRect/>
          </a:stretch>
        </p:blipFill>
        <p:spPr>
          <a:xfrm>
            <a:off x="4544685" y="5810964"/>
            <a:ext cx="4189456" cy="1665116"/>
          </a:xfrm>
          <a:prstGeom prst="rect">
            <a:avLst/>
          </a:prstGeom>
        </p:spPr>
      </p:pic>
      <p:pic>
        <p:nvPicPr>
          <p:cNvPr id="11" name="Picture 10">
            <a:extLst>
              <a:ext uri="{FF2B5EF4-FFF2-40B4-BE49-F238E27FC236}">
                <a16:creationId xmlns:a16="http://schemas.microsoft.com/office/drawing/2014/main" id="{D18D36A2-75ED-4ED4-BF97-BFD6E491C178}"/>
              </a:ext>
            </a:extLst>
          </p:cNvPr>
          <p:cNvPicPr>
            <a:picLocks noChangeAspect="1"/>
          </p:cNvPicPr>
          <p:nvPr>
            <p:custDataLst>
              <p:tags r:id="rId3"/>
            </p:custDataLst>
          </p:nvPr>
        </p:nvPicPr>
        <p:blipFill>
          <a:blip r:embed="rId8"/>
          <a:stretch>
            <a:fillRect/>
          </a:stretch>
        </p:blipFill>
        <p:spPr>
          <a:xfrm>
            <a:off x="691121" y="6030222"/>
            <a:ext cx="2132463" cy="1222041"/>
          </a:xfrm>
          <a:prstGeom prst="rect">
            <a:avLst/>
          </a:prstGeom>
        </p:spPr>
      </p:pic>
      <p:sp>
        <p:nvSpPr>
          <p:cNvPr id="8" name="Content Placeholder 2">
            <a:extLst>
              <a:ext uri="{FF2B5EF4-FFF2-40B4-BE49-F238E27FC236}">
                <a16:creationId xmlns:a16="http://schemas.microsoft.com/office/drawing/2014/main" id="{28C8D7F3-62DC-4BE7-8BDD-FEB5C52C99E9}"/>
              </a:ext>
            </a:extLst>
          </p:cNvPr>
          <p:cNvSpPr>
            <a:spLocks noGrp="1"/>
          </p:cNvSpPr>
          <p:nvPr>
            <p:ph sz="half" idx="1"/>
            <p:custDataLst>
              <p:tags r:id="rId4"/>
            </p:custDataLst>
          </p:nvPr>
        </p:nvSpPr>
        <p:spPr>
          <a:xfrm>
            <a:off x="504541" y="2122756"/>
            <a:ext cx="8229600" cy="4972972"/>
          </a:xfrm>
          <a:noFill/>
          <a:ln>
            <a:noFill/>
          </a:ln>
        </p:spPr>
        <p:txBody>
          <a:bodyPr vert="horz" wrap="square" lIns="91440" tIns="45720" rIns="91440" bIns="45720" numCol="1" rtlCol="0" anchor="t" anchorCtr="0" compatLnSpc="1">
            <a:prstTxWarp prst="textNoShape">
              <a:avLst/>
            </a:prstTxWarp>
            <a:normAutofit/>
          </a:bodyPr>
          <a:lstStyle/>
          <a:p>
            <a:pPr marL="182563" indent="-182563" fontAlgn="base">
              <a:spcBef>
                <a:spcPct val="20000"/>
              </a:spcBef>
              <a:spcAft>
                <a:spcPct val="0"/>
              </a:spcAft>
              <a:buClr>
                <a:srgbClr val="4F81BD"/>
              </a:buClr>
              <a:buSzPct val="85000"/>
              <a:buFont typeface="Arial" charset="0"/>
            </a:pPr>
            <a:r>
              <a:rPr lang="fr-FR" sz="1800" dirty="0">
                <a:latin typeface="Arial" panose="020B0604020202020204" pitchFamily="34" charset="0"/>
                <a:ea typeface="ＭＳ Ｐゴシック" panose="020B0600070205080204" pitchFamily="34" charset="-128"/>
                <a:sym typeface="Arial" panose="020B0604020202020204" pitchFamily="34" charset="0"/>
              </a:rPr>
              <a:t>Il est possible d’utiliser des méthodes structurées avec les formulaires du SDT ou indépendamment pour faciliter l’établissement des priorités.</a:t>
            </a:r>
          </a:p>
          <a:p>
            <a:pPr marL="182563" indent="-182563" fontAlgn="base">
              <a:spcBef>
                <a:spcPct val="20000"/>
              </a:spcBef>
              <a:spcAft>
                <a:spcPct val="0"/>
              </a:spcAft>
              <a:buClr>
                <a:srgbClr val="4F81BD"/>
              </a:buClr>
              <a:buSzPct val="85000"/>
              <a:buFont typeface="Arial" charset="0"/>
            </a:pPr>
            <a:r>
              <a:rPr lang="fr-FR" sz="1800" dirty="0">
                <a:latin typeface="Arial" panose="020B0604020202020204" pitchFamily="34" charset="0"/>
                <a:ea typeface="ＭＳ Ｐゴシック" panose="020B0600070205080204" pitchFamily="34" charset="-128"/>
                <a:sym typeface="Arial" panose="020B0604020202020204" pitchFamily="34" charset="0"/>
              </a:rPr>
              <a:t>Deux méthodes usuelles font appel au suffrage par priorités (ou « mise aux voies multiples ») ou aux matrices de critères.</a:t>
            </a:r>
          </a:p>
          <a:p>
            <a:pPr marL="182563" indent="-182563" fontAlgn="base">
              <a:spcBef>
                <a:spcPct val="20000"/>
              </a:spcBef>
              <a:spcAft>
                <a:spcPct val="0"/>
              </a:spcAft>
              <a:buClr>
                <a:srgbClr val="4F81BD"/>
              </a:buClr>
              <a:buSzPct val="85000"/>
              <a:buFont typeface="Arial" charset="0"/>
            </a:pPr>
            <a:r>
              <a:rPr lang="fr-FR" sz="1800" dirty="0">
                <a:latin typeface="Arial" panose="020B0604020202020204" pitchFamily="34" charset="0"/>
                <a:ea typeface="ＭＳ Ｐゴシック" panose="020B0600070205080204" pitchFamily="34" charset="-128"/>
                <a:sym typeface="Arial" panose="020B0604020202020204" pitchFamily="34" charset="0"/>
              </a:rPr>
              <a:t>Dans le suffrage par priorités, chaque participant possède un nombre fixe de voix à distribuer selon son choix. Cela permet aux participants d’indiquer l’importance relative qu’ils accordent à chacune des options.</a:t>
            </a:r>
          </a:p>
          <a:p>
            <a:pPr marL="182563" indent="-182563" fontAlgn="base">
              <a:spcBef>
                <a:spcPct val="20000"/>
              </a:spcBef>
              <a:spcAft>
                <a:spcPct val="0"/>
              </a:spcAft>
              <a:buClr>
                <a:srgbClr val="4F81BD"/>
              </a:buClr>
              <a:buSzPct val="85000"/>
              <a:buFont typeface="Arial" charset="0"/>
            </a:pPr>
            <a:r>
              <a:rPr lang="fr-FR" sz="1800" dirty="0">
                <a:latin typeface="Arial" panose="020B0604020202020204" pitchFamily="34" charset="0"/>
                <a:ea typeface="ＭＳ Ｐゴシック" panose="020B0600070205080204" pitchFamily="34" charset="-128"/>
                <a:sym typeface="Arial" panose="020B0604020202020204" pitchFamily="34" charset="0"/>
              </a:rPr>
              <a:t>Une matrice de critères oblige le groupe à déterminer les caractéristiques qui rendent une carence prioritaire, puis à attribuer une valeur à chaque option.</a:t>
            </a:r>
          </a:p>
          <a:p>
            <a:pPr marL="182563" indent="-182563" fontAlgn="base">
              <a:spcBef>
                <a:spcPct val="20000"/>
              </a:spcBef>
              <a:spcAft>
                <a:spcPct val="0"/>
              </a:spcAft>
              <a:buClr>
                <a:srgbClr val="4F81BD"/>
              </a:buClr>
              <a:buSzPct val="85000"/>
              <a:buFont typeface="Arial" charset="0"/>
            </a:pPr>
            <a:r>
              <a:rPr lang="fr-FR" sz="1800" dirty="0">
                <a:latin typeface="Arial" panose="020B0604020202020204" pitchFamily="34" charset="0"/>
                <a:ea typeface="ＭＳ Ｐゴシック" panose="020B0600070205080204" pitchFamily="34" charset="-128"/>
                <a:sym typeface="Arial" panose="020B0604020202020204" pitchFamily="34" charset="0"/>
              </a:rPr>
              <a:t>Il est possible d’utiliser toute méthode ou combinaison de méthodes, à condition qu’elle permette à tous les participants d’exprimer leur choix et qu’elle donne une bonne base pour la planification du travail.</a:t>
            </a:r>
          </a:p>
        </p:txBody>
      </p:sp>
    </p:spTree>
    <p:extLst>
      <p:ext uri="{BB962C8B-B14F-4D97-AF65-F5344CB8AC3E}">
        <p14:creationId xmlns:p14="http://schemas.microsoft.com/office/powerpoint/2010/main" val="862914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324667" y="1650274"/>
            <a:ext cx="8494665" cy="4933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Déterminez si la planification du travail doit s’effectuer immédiatement après l’établissement des priorités ou plus tard (par exemple au cours des semaines suivantes).</a:t>
            </a:r>
          </a:p>
          <a:p>
            <a:pPr>
              <a:buClr>
                <a:srgbClr val="4F81BD"/>
              </a:buClr>
              <a:buFont typeface="Arial" panose="020B0604020202020204" pitchFamily="34" charset="0"/>
              <a:buChar cha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Questions à examiner pour déterminer si la planification du travail doit s’effectuer immédiatement après l’établissement des priorités ou plus tard :</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Pouvez-vous obtenir la présence des bonnes personnes dans la salle ?</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Avez-vous accès aux informations nécessaires ?</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Les participants sont-ils épuisés ?</a:t>
            </a:r>
          </a:p>
          <a:p>
            <a:pPr>
              <a:buClr>
                <a:srgbClr val="4F81BD"/>
              </a:buClr>
              <a:buFont typeface="Arial" panose="020B0604020202020204" pitchFamily="34" charset="0"/>
              <a:buChar cha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Si la planification du travail ne s’effectue pas pendant votre visite, entendez-vous sur les prochaines étapes et les échéances à respecter pour la mener à bien.</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Entendez-vous clairement sur le « quoi », le « quand » et le « qui » pour chaque étape, et sur la personne chargée de coordonner la planification pour faire en sorte qu’elle s’effectue.</a:t>
            </a:r>
          </a:p>
        </p:txBody>
      </p:sp>
      <p:sp>
        <p:nvSpPr>
          <p:cNvPr id="8" name="Title 1"/>
          <p:cNvSpPr txBox="1">
            <a:spLocks/>
          </p:cNvSpPr>
          <p:nvPr>
            <p:custDataLst>
              <p:tags r:id="rId2"/>
            </p:custDataLst>
          </p:nvPr>
        </p:nvSpPr>
        <p:spPr>
          <a:xfrm>
            <a:off x="457199" y="441960"/>
            <a:ext cx="8229600" cy="990600"/>
          </a:xfrm>
          <a:prstGeom prst="rect">
            <a:avLst/>
          </a:prstGeom>
        </p:spPr>
        <p:txBody>
          <a:bodyPr vert="horz" lIns="91440" tIns="45720" rIns="91440" bIns="45720" rtlCol="0" anchor="ctr">
            <a:normAutofit fontScale="85000" lnSpcReduction="20000"/>
          </a:bodyPr>
          <a:lstStyle>
            <a:defPPr>
              <a:defRPr lang="en-US"/>
            </a:defPPr>
            <a:lvl1pPr fontAlgn="base">
              <a:spcBef>
                <a:spcPct val="0"/>
              </a:spcBef>
              <a:spcAft>
                <a:spcPct val="0"/>
              </a:spcAft>
              <a:defRPr sz="4000" spc="-100">
                <a:solidFill>
                  <a:srgbClr val="1F497D"/>
                </a:solidFill>
                <a:latin typeface="Arial"/>
                <a:ea typeface="ＭＳ Ｐゴシック" charset="0"/>
                <a:cs typeface="ＭＳ Ｐゴシック" charset="0"/>
              </a:defRPr>
            </a:lvl1pPr>
            <a:lvl2pPr fontAlgn="base">
              <a:spcBef>
                <a:spcPct val="0"/>
              </a:spcBef>
              <a:spcAft>
                <a:spcPct val="0"/>
              </a:spcAft>
              <a:defRPr sz="4000">
                <a:solidFill>
                  <a:schemeClr val="tx2"/>
                </a:solidFill>
                <a:latin typeface="Arial" charset="0"/>
                <a:ea typeface="ＭＳ Ｐゴシック" charset="0"/>
                <a:cs typeface="ＭＳ Ｐゴシック" charset="0"/>
              </a:defRPr>
            </a:lvl2pPr>
            <a:lvl3pPr fontAlgn="base">
              <a:spcBef>
                <a:spcPct val="0"/>
              </a:spcBef>
              <a:spcAft>
                <a:spcPct val="0"/>
              </a:spcAft>
              <a:defRPr sz="4000">
                <a:solidFill>
                  <a:schemeClr val="tx2"/>
                </a:solidFill>
                <a:latin typeface="Arial" charset="0"/>
                <a:ea typeface="ＭＳ Ｐゴシック" charset="0"/>
                <a:cs typeface="ＭＳ Ｐゴシック" charset="0"/>
              </a:defRPr>
            </a:lvl3pPr>
            <a:lvl4pPr fontAlgn="base">
              <a:spcBef>
                <a:spcPct val="0"/>
              </a:spcBef>
              <a:spcAft>
                <a:spcPct val="0"/>
              </a:spcAft>
              <a:defRPr sz="4000">
                <a:solidFill>
                  <a:schemeClr val="tx2"/>
                </a:solidFill>
                <a:latin typeface="Arial" charset="0"/>
                <a:ea typeface="ＭＳ Ｐゴシック" charset="0"/>
                <a:cs typeface="ＭＳ Ｐゴシック" charset="0"/>
              </a:defRPr>
            </a:lvl4pPr>
            <a:lvl5pPr fontAlgn="base">
              <a:spcBef>
                <a:spcPct val="0"/>
              </a:spcBef>
              <a:spcAft>
                <a:spcPct val="0"/>
              </a:spcAft>
              <a:defRPr sz="4000">
                <a:solidFill>
                  <a:schemeClr val="tx2"/>
                </a:solidFill>
                <a:latin typeface="Arial" charset="0"/>
                <a:ea typeface="ＭＳ Ｐゴシック" charset="0"/>
                <a:cs typeface="ＭＳ Ｐゴシック" charset="0"/>
              </a:defRPr>
            </a:lvl5pPr>
            <a:lvl6pPr marL="45720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fontAlgn="base">
              <a:spcBef>
                <a:spcPct val="0"/>
              </a:spcBef>
              <a:spcAft>
                <a:spcPct val="0"/>
              </a:spcAft>
              <a:defRPr sz="4000">
                <a:solidFill>
                  <a:schemeClr val="tx2"/>
                </a:solidFill>
                <a:latin typeface="Arial" charset="0"/>
                <a:ea typeface="ＭＳ Ｐゴシック" charset="0"/>
                <a:cs typeface="ＭＳ Ｐゴシック" charset="0"/>
              </a:defRPr>
            </a:lvl9pPr>
          </a:lstStyle>
          <a:p>
            <a:r>
              <a:rPr lang="fr-FR" dirty="0">
                <a:latin typeface="Arial" panose="020B0604020202020204" pitchFamily="34" charset="0"/>
                <a:ea typeface="ＭＳ Ｐゴシック" panose="020B0600070205080204" pitchFamily="34" charset="-128"/>
                <a:cs typeface="+mn-cs"/>
                <a:sym typeface="Arial" panose="020B0604020202020204" pitchFamily="34" charset="0"/>
              </a:rPr>
              <a:t>Après l’établissement des priorités : la planification du travail</a:t>
            </a:r>
          </a:p>
        </p:txBody>
      </p:sp>
    </p:spTree>
    <p:extLst>
      <p:ext uri="{BB962C8B-B14F-4D97-AF65-F5344CB8AC3E}">
        <p14:creationId xmlns:p14="http://schemas.microsoft.com/office/powerpoint/2010/main" val="28263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64683" y="1138640"/>
            <a:ext cx="8609535" cy="558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Vous pouvez utiliser les formulaires du SDT ou une autre matrice pour préciser le « quoi », le « quand » et le « qui » du plan.</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Déterminez les mesures à prendre pour combler les carences.</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Si vous avez recensé des mesures pendant la phase d’évaluation, assurez-vous qu’elles traitent les carences les plus importantes et les problèmes sous-jacents à résoudre pour que l’INSP passe à l’étape suivante.</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Adaptez le formulaire à vos besoins, en le modifiant si nécessaire. Par exemple, vous pouvez indiquer des échéances dans la colonne « Jalons » plutôt que dans la colonne « Quand », ou ajouter des notes et commentaires.</a:t>
            </a:r>
          </a:p>
        </p:txBody>
      </p:sp>
      <p:sp>
        <p:nvSpPr>
          <p:cNvPr id="7" name="Title 1"/>
          <p:cNvSpPr txBox="1">
            <a:spLocks/>
          </p:cNvSpPr>
          <p:nvPr>
            <p:custDataLst>
              <p:tags r:id="rId2"/>
            </p:custDataLst>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La planification du travail</a:t>
            </a:r>
          </a:p>
        </p:txBody>
      </p:sp>
      <p:pic>
        <p:nvPicPr>
          <p:cNvPr id="2" name="Picture 1"/>
          <p:cNvPicPr>
            <a:picLocks noChangeAspect="1"/>
          </p:cNvPicPr>
          <p:nvPr>
            <p:custDataLst>
              <p:tags r:id="rId3"/>
            </p:custDataLst>
          </p:nvPr>
        </p:nvPicPr>
        <p:blipFill>
          <a:blip r:embed="rId6"/>
          <a:stretch>
            <a:fillRect/>
          </a:stretch>
        </p:blipFill>
        <p:spPr>
          <a:xfrm>
            <a:off x="714083" y="4543061"/>
            <a:ext cx="7980200" cy="2061101"/>
          </a:xfrm>
          <a:prstGeom prst="rect">
            <a:avLst/>
          </a:prstGeom>
        </p:spPr>
      </p:pic>
    </p:spTree>
    <p:extLst>
      <p:ext uri="{BB962C8B-B14F-4D97-AF65-F5344CB8AC3E}">
        <p14:creationId xmlns:p14="http://schemas.microsoft.com/office/powerpoint/2010/main" val="271121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64683" y="1431635"/>
            <a:ext cx="8494665" cy="4237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Lorsque vous avez terminé la planification du travail pour un domaine, faites le point sur la séance.</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Expliquez ce qui s’est passé.</a:t>
            </a:r>
          </a:p>
          <a:p>
            <a:pPr lvl="2">
              <a:buClr>
                <a:srgbClr val="4F81BD"/>
              </a:buClr>
              <a:buFont typeface="Courier New" panose="02070309020205020404" pitchFamily="49" charset="0"/>
              <a:buChar char="o"/>
              <a:defRPr/>
            </a:pPr>
            <a:r>
              <a:rPr lang="fr-FR" sz="16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 Nous avons commencé par conjecturer sur les étapes possibles… »</a:t>
            </a:r>
          </a:p>
          <a:p>
            <a:pPr lvl="2">
              <a:buClr>
                <a:srgbClr val="4F81BD"/>
              </a:buClr>
              <a:buFont typeface="Courier New" panose="02070309020205020404" pitchFamily="49" charset="0"/>
              <a:buChar char="o"/>
              <a:defRPr/>
            </a:pPr>
            <a:r>
              <a:rPr lang="fr-FR" sz="16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Soulignez quelques-unes des étapes clés de la discussion : quels étaient les points d’accord et de désaccord ?</a:t>
            </a:r>
          </a:p>
          <a:p>
            <a:pPr lvl="2">
              <a:buClr>
                <a:srgbClr val="4F81BD"/>
              </a:buClr>
              <a:buFont typeface="Courier New" panose="02070309020205020404" pitchFamily="49" charset="0"/>
              <a:buChar char="o"/>
              <a:defRPr/>
            </a:pPr>
            <a:r>
              <a:rPr lang="fr-FR" sz="16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Qu’est-ce que le groupe a produit ?</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Passez le plan en revue.</a:t>
            </a:r>
          </a:p>
          <a:p>
            <a:pPr lvl="2">
              <a:buClr>
                <a:srgbClr val="4F81BD"/>
              </a:buClr>
              <a:buFont typeface="Courier New" panose="02070309020205020404" pitchFamily="49" charset="0"/>
              <a:buChar char="o"/>
              <a:defRPr/>
            </a:pPr>
            <a:r>
              <a:rPr lang="fr-FR" sz="16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Demandez : « Conduira-t-il aux résultats souhaités ? »</a:t>
            </a:r>
          </a:p>
          <a:p>
            <a:pPr lvl="2">
              <a:buClr>
                <a:srgbClr val="4F81BD"/>
              </a:buClr>
              <a:buFont typeface="Courier New" panose="02070309020205020404" pitchFamily="49" charset="0"/>
              <a:buChar char="o"/>
              <a:defRPr/>
            </a:pPr>
            <a:r>
              <a:rPr lang="fr-FR" sz="16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Faites le point sur les prochaines étapes.</a:t>
            </a:r>
          </a:p>
          <a:p>
            <a:pPr>
              <a:buClr>
                <a:srgbClr val="4F81BD"/>
              </a:buClr>
              <a:buFont typeface="Arial" panose="020B0604020202020204" pitchFamily="34" charset="0"/>
              <a:buChar cha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Votre but est de faire en sorte que les participants repartent avec un sentiment partagé sur ce qui s’est dit et un certain niveau de confiance et d’engagement envers leur plan.</a:t>
            </a:r>
          </a:p>
        </p:txBody>
      </p:sp>
      <p:pic>
        <p:nvPicPr>
          <p:cNvPr id="2" name="Picture 1"/>
          <p:cNvPicPr>
            <a:picLocks noChangeAspect="1"/>
          </p:cNvPicPr>
          <p:nvPr>
            <p:custDataLst>
              <p:tags r:id="rId2"/>
            </p:custDataLst>
          </p:nvPr>
        </p:nvPicPr>
        <p:blipFill>
          <a:blip r:embed="rId6"/>
          <a:stretch>
            <a:fillRect/>
          </a:stretch>
        </p:blipFill>
        <p:spPr>
          <a:xfrm>
            <a:off x="7370596" y="5499463"/>
            <a:ext cx="1773404" cy="1358537"/>
          </a:xfrm>
          <a:prstGeom prst="rect">
            <a:avLst/>
          </a:prstGeom>
        </p:spPr>
      </p:pic>
      <p:sp>
        <p:nvSpPr>
          <p:cNvPr id="7" name="Title 1"/>
          <p:cNvSpPr txBox="1">
            <a:spLocks/>
          </p:cNvSpPr>
          <p:nvPr>
            <p:custDataLst>
              <p:tags r:id="rId3"/>
            </p:custDataLst>
          </p:nvPr>
        </p:nvSpPr>
        <p:spPr>
          <a:xfrm>
            <a:off x="464683" y="334355"/>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Synthèse</a:t>
            </a:r>
          </a:p>
        </p:txBody>
      </p:sp>
    </p:spTree>
    <p:extLst>
      <p:ext uri="{BB962C8B-B14F-4D97-AF65-F5344CB8AC3E}">
        <p14:creationId xmlns:p14="http://schemas.microsoft.com/office/powerpoint/2010/main" val="3460965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49717" y="1497508"/>
            <a:ext cx="8494665" cy="46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Le dernier jour de votre visite, si possible, tenez une réunion de clôture avec les responsables pour renforcer leur adhésion.</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Faites le point sur les résultats de la visite, et notamment du processus du SDT.</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Résultats de l’évaluation, de l’établissement des priorités et de la planification</a:t>
            </a:r>
          </a:p>
          <a:p>
            <a:pPr lvl="2">
              <a:buClr>
                <a:srgbClr val="4F81BD"/>
              </a:buClr>
              <a:buFont typeface="Courier New" panose="02070309020205020404" pitchFamily="49" charset="0"/>
              <a:buChar char="o"/>
              <a:defRPr/>
            </a:pPr>
            <a:r>
              <a:rPr lang="fr-FR" sz="1600" dirty="0">
                <a:latin typeface="Arial" panose="020B0604020202020204" pitchFamily="34" charset="0"/>
                <a:ea typeface="ＭＳ Ｐゴシック" panose="020B0600070205080204" pitchFamily="34" charset="-128"/>
                <a:sym typeface="Arial" panose="020B0604020202020204" pitchFamily="34" charset="0"/>
              </a:rPr>
              <a:t>Si la planification du travail n’a pas été effectuée, indiquez les prochaines étapes et les modalités à suivre pour la mener à bien.</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Prochaines étapes</a:t>
            </a:r>
          </a:p>
          <a:p>
            <a:pPr lvl="2">
              <a:buClr>
                <a:srgbClr val="4F81BD"/>
              </a:buClr>
              <a:buFont typeface="Courier New" panose="02070309020205020404" pitchFamily="49" charset="0"/>
              <a:buChar char="o"/>
              <a:defRPr/>
            </a:pPr>
            <a:r>
              <a:rPr lang="fr-FR" sz="1600" dirty="0">
                <a:latin typeface="Arial" panose="020B0604020202020204" pitchFamily="34" charset="0"/>
                <a:ea typeface="ＭＳ Ｐゴシック" panose="020B0600070205080204" pitchFamily="34" charset="-128"/>
                <a:sym typeface="Arial" panose="020B0604020202020204" pitchFamily="34" charset="0"/>
              </a:rPr>
              <a:t>Pour terminer la planification (si elle n’est pas encore terminée)</a:t>
            </a:r>
          </a:p>
          <a:p>
            <a:pPr lvl="2">
              <a:buClr>
                <a:srgbClr val="4F81BD"/>
              </a:buClr>
              <a:buFont typeface="Courier New" panose="02070309020205020404" pitchFamily="49" charset="0"/>
              <a:buChar char="o"/>
              <a:defRPr/>
            </a:pPr>
            <a:r>
              <a:rPr lang="fr-FR" sz="1600" dirty="0">
                <a:latin typeface="Arial" panose="020B0604020202020204" pitchFamily="34" charset="0"/>
                <a:ea typeface="ＭＳ Ｐゴシック" panose="020B0600070205080204" pitchFamily="34" charset="-128"/>
                <a:sym typeface="Arial" panose="020B0604020202020204" pitchFamily="34" charset="0"/>
              </a:rPr>
              <a:t>Pour la mise en œuvre du plan, s’il a été établi.</a:t>
            </a:r>
          </a:p>
          <a:p>
            <a:pPr>
              <a:buClr>
                <a:srgbClr val="4F81BD"/>
              </a:buClr>
              <a:buFont typeface="Arial" panose="020B0604020202020204" pitchFamily="34" charset="0"/>
              <a:buChar cha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Discutez du soutien dont l’INSP pourrait avoir besoin pour réaliser ses plans.</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Soutien technique</a:t>
            </a:r>
          </a:p>
          <a:p>
            <a:pPr lvl="1">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Donateurs potentiels</a:t>
            </a:r>
          </a:p>
        </p:txBody>
      </p:sp>
      <p:pic>
        <p:nvPicPr>
          <p:cNvPr id="1028" name="Picture 4" descr="business meeting, businessman, conference, leader, leadership, management, teamwork icon"/>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498080" y="5630091"/>
            <a:ext cx="1645923" cy="122791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custDataLst>
              <p:tags r:id="rId3"/>
            </p:custDataLst>
          </p:nvPr>
        </p:nvSpPr>
        <p:spPr>
          <a:xfrm>
            <a:off x="464683" y="506908"/>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Réunion de clôture</a:t>
            </a:r>
          </a:p>
        </p:txBody>
      </p:sp>
    </p:spTree>
    <p:extLst>
      <p:ext uri="{BB962C8B-B14F-4D97-AF65-F5344CB8AC3E}">
        <p14:creationId xmlns:p14="http://schemas.microsoft.com/office/powerpoint/2010/main" val="50792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653755" y="2053830"/>
            <a:ext cx="7836489" cy="469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4F81BD"/>
              </a:buClr>
              <a:buNone/>
              <a:defRPr/>
            </a:pPr>
            <a:r>
              <a:rPr lang="fr-FR" dirty="0">
                <a:latin typeface="Arial" panose="020B0604020202020204" pitchFamily="34" charset="0"/>
                <a:ea typeface="ＭＳ Ｐゴシック" panose="020B0600070205080204" pitchFamily="34" charset="-128"/>
                <a:cs typeface="+mn-cs"/>
                <a:sym typeface="Arial" panose="020B0604020202020204" pitchFamily="34" charset="0"/>
              </a:rPr>
              <a:t>En cas de questions ou commentaires concernant cette présentation, veuillez prendre contact avec l’une des organisations ci-dessous :</a:t>
            </a:r>
          </a:p>
          <a:p>
            <a:pPr marL="0" indent="0">
              <a:buClr>
                <a:srgbClr val="4F81BD"/>
              </a:buClr>
              <a:buNone/>
              <a:defRPr/>
            </a:pPr>
            <a:endParaRPr lang="en-US" dirty="0">
              <a:latin typeface="Arial" panose="020B0604020202020204" pitchFamily="34" charset="0"/>
              <a:ea typeface="ＭＳ Ｐゴシック" panose="020B0600070205080204" pitchFamily="34" charset="-128"/>
              <a:cs typeface="+mn-cs"/>
              <a:sym typeface="Arial" panose="020B0604020202020204" pitchFamily="34" charset="0"/>
            </a:endParaRPr>
          </a:p>
          <a:p>
            <a:pPr marL="0" indent="0" algn="ctr">
              <a:buClr>
                <a:srgbClr val="4F81BD"/>
              </a:buClr>
              <a:buNone/>
              <a:defRPr/>
            </a:pPr>
            <a:r>
              <a:rPr lang="fr-FR" b="1" dirty="0">
                <a:latin typeface="Arial" panose="020B0604020202020204" pitchFamily="34" charset="0"/>
                <a:ea typeface="ＭＳ Ｐゴシック" panose="020B0600070205080204" pitchFamily="34" charset="-128"/>
                <a:cs typeface="+mn-cs"/>
                <a:sym typeface="Arial" panose="020B0604020202020204" pitchFamily="34" charset="0"/>
              </a:rPr>
              <a:t>Programme des INSP aux CDC</a:t>
            </a:r>
          </a:p>
          <a:p>
            <a:pPr marL="0" indent="0" algn="ctr">
              <a:buClr>
                <a:srgbClr val="4F81BD"/>
              </a:buClr>
              <a:buNone/>
              <a:defRPr/>
            </a:pPr>
            <a:r>
              <a:rPr lang="fr-FR" dirty="0">
                <a:latin typeface="Arial" panose="020B0604020202020204" pitchFamily="34" charset="0"/>
                <a:ea typeface="ＭＳ Ｐゴシック" panose="020B0600070205080204" pitchFamily="34" charset="-128"/>
                <a:cs typeface="+mn-cs"/>
                <a:sym typeface="Arial" panose="020B0604020202020204" pitchFamily="34" charset="0"/>
              </a:rPr>
              <a:t>nphisdt@cdc.gov</a:t>
            </a:r>
          </a:p>
          <a:p>
            <a:pPr marL="0" indent="0" algn="ctr">
              <a:buClr>
                <a:srgbClr val="4F81BD"/>
              </a:buClr>
              <a:buNone/>
              <a:defRPr/>
            </a:pPr>
            <a:r>
              <a:rPr lang="fr-FR" dirty="0">
                <a:latin typeface="Arial" panose="020B0604020202020204" pitchFamily="34" charset="0"/>
                <a:ea typeface="ＭＳ Ｐゴシック" panose="020B0600070205080204" pitchFamily="34" charset="-128"/>
                <a:cs typeface="+mn-cs"/>
                <a:sym typeface="Arial" panose="020B0604020202020204" pitchFamily="34" charset="0"/>
              </a:rPr>
              <a:t>ou</a:t>
            </a:r>
          </a:p>
          <a:p>
            <a:pPr marL="0" indent="0" algn="ctr">
              <a:buClr>
                <a:srgbClr val="4F81BD"/>
              </a:buClr>
              <a:buNone/>
              <a:defRPr/>
            </a:pPr>
            <a:r>
              <a:rPr lang="fr-FR" b="1" dirty="0">
                <a:latin typeface="Arial" panose="020B0604020202020204" pitchFamily="34" charset="0"/>
                <a:ea typeface="ＭＳ Ｐゴシック" panose="020B0600070205080204" pitchFamily="34" charset="-128"/>
                <a:cs typeface="+mn-cs"/>
                <a:sym typeface="Arial" panose="020B0604020202020204" pitchFamily="34" charset="0"/>
              </a:rPr>
              <a:t>IANPHI</a:t>
            </a:r>
          </a:p>
          <a:p>
            <a:pPr marL="0" indent="0" algn="ctr">
              <a:buClr>
                <a:srgbClr val="4F81BD"/>
              </a:buClr>
              <a:buNone/>
              <a:defRPr/>
            </a:pPr>
            <a:r>
              <a:rPr lang="fr-FR" dirty="0" err="1">
                <a:latin typeface="Arial" panose="020B0604020202020204" pitchFamily="34" charset="0"/>
                <a:ea typeface="ＭＳ Ｐゴシック" panose="020B0600070205080204" pitchFamily="34" charset="-128"/>
                <a:cs typeface="+mn-cs"/>
                <a:sym typeface="Arial" panose="020B0604020202020204" pitchFamily="34" charset="0"/>
              </a:rPr>
              <a:t>info@ianphi.org</a:t>
            </a:r>
            <a:endParaRPr lang="fr-FR" dirty="0">
              <a:latin typeface="Arial" panose="020B0604020202020204" pitchFamily="34" charset="0"/>
              <a:ea typeface="ＭＳ Ｐゴシック" panose="020B0600070205080204" pitchFamily="34" charset="-128"/>
              <a:cs typeface="+mn-cs"/>
              <a:sym typeface="Arial" panose="020B0604020202020204" pitchFamily="34" charset="0"/>
            </a:endParaRPr>
          </a:p>
        </p:txBody>
      </p:sp>
      <p:sp>
        <p:nvSpPr>
          <p:cNvPr id="6" name="Title 1"/>
          <p:cNvSpPr txBox="1">
            <a:spLocks/>
          </p:cNvSpPr>
          <p:nvPr>
            <p:custDataLst>
              <p:tags r:id="rId2"/>
            </p:custDataLst>
          </p:nvPr>
        </p:nvSpPr>
        <p:spPr>
          <a:xfrm>
            <a:off x="457199" y="735090"/>
            <a:ext cx="8229600" cy="901686"/>
          </a:xfrm>
          <a:prstGeom prst="rect">
            <a:avLst/>
          </a:prstGeom>
        </p:spPr>
        <p:txBody>
          <a:bodyPr vert="horz" lIns="91440" tIns="45720" rIns="91440" bIns="45720" rtlCol="0" anchor="ctr">
            <a:normAutofit fontScale="77500" lnSpcReduction="20000"/>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lgn="ct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À votre tour de tirer parti du SDT</a:t>
            </a:r>
            <a:b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b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pour guider la planification !</a:t>
            </a:r>
          </a:p>
        </p:txBody>
      </p:sp>
    </p:spTree>
    <p:extLst>
      <p:ext uri="{BB962C8B-B14F-4D97-AF65-F5344CB8AC3E}">
        <p14:creationId xmlns:p14="http://schemas.microsoft.com/office/powerpoint/2010/main" val="378252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0" y="381234"/>
            <a:ext cx="9144000" cy="6095531"/>
          </a:xfrm>
          <a:prstGeom prst="rect">
            <a:avLst/>
          </a:prstGeom>
        </p:spPr>
      </p:pic>
      <p:sp>
        <p:nvSpPr>
          <p:cNvPr id="8" name="Rectangle 7"/>
          <p:cNvSpPr/>
          <p:nvPr>
            <p:custDataLst>
              <p:tags r:id="rId2"/>
            </p:custDataLst>
          </p:nvPr>
        </p:nvSpPr>
        <p:spPr>
          <a:xfrm>
            <a:off x="170348" y="2517463"/>
            <a:ext cx="3301139" cy="691084"/>
          </a:xfrm>
          <a:prstGeom prst="rect">
            <a:avLst/>
          </a:prstGeom>
          <a:solidFill>
            <a:srgbClr val="FFF2CC">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3600" dirty="0">
                <a:solidFill>
                  <a:srgbClr val="1F497D"/>
                </a:solidFill>
                <a:latin typeface="Arial" panose="020B0604020202020204" pitchFamily="34" charset="0"/>
                <a:sym typeface="Arial" panose="020B0604020202020204" pitchFamily="34" charset="0"/>
              </a:rPr>
              <a:t>Plan</a:t>
            </a:r>
          </a:p>
        </p:txBody>
      </p:sp>
      <p:sp>
        <p:nvSpPr>
          <p:cNvPr id="10" name="Rectangle 9"/>
          <p:cNvSpPr/>
          <p:nvPr>
            <p:custDataLst>
              <p:tags r:id="rId3"/>
            </p:custDataLst>
          </p:nvPr>
        </p:nvSpPr>
        <p:spPr>
          <a:xfrm>
            <a:off x="162466" y="3243987"/>
            <a:ext cx="3301139" cy="1186992"/>
          </a:xfrm>
          <a:prstGeom prst="rect">
            <a:avLst/>
          </a:prstGeom>
          <a:solidFill>
            <a:srgbClr val="FFF2CC">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custDataLst>
              <p:tags r:id="rId4"/>
            </p:custDataLst>
          </p:nvPr>
        </p:nvSpPr>
        <p:spPr bwMode="auto">
          <a:xfrm>
            <a:off x="293854" y="3234950"/>
            <a:ext cx="3432310" cy="11696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marL="182563" indent="-182563" fontAlgn="base">
              <a:spcBef>
                <a:spcPts val="600"/>
              </a:spcBef>
              <a:spcAft>
                <a:spcPts val="0"/>
              </a:spcAft>
              <a:buClr>
                <a:srgbClr val="4F81BD"/>
              </a:buClr>
              <a:buSzPct val="85000"/>
              <a:buFont typeface="Arial" panose="020B0604020202020204" pitchFamily="34" charset="0"/>
              <a:buChar char="•"/>
              <a:defRPr sz="2400">
                <a:solidFill>
                  <a:sysClr val="windowText" lastClr="000000"/>
                </a:solidFill>
                <a:latin typeface="Arial"/>
                <a:ea typeface="ＭＳ Ｐゴシック" charset="0"/>
              </a:defRPr>
            </a:lvl1pPr>
            <a:lvl2pPr indent="-182563" fontAlgn="base">
              <a:spcBef>
                <a:spcPct val="20000"/>
              </a:spcBef>
              <a:spcAft>
                <a:spcPct val="0"/>
              </a:spcAft>
              <a:buClr>
                <a:schemeClr val="accent1"/>
              </a:buClr>
              <a:buSzPct val="85000"/>
              <a:buFont typeface="Arial" charset="0"/>
              <a:buChar char="•"/>
              <a:defRPr sz="2000">
                <a:ea typeface="ＭＳ Ｐゴシック" charset="0"/>
              </a:defRPr>
            </a:lvl2pPr>
            <a:lvl3pPr marL="730250" indent="-182563" fontAlgn="base">
              <a:spcBef>
                <a:spcPct val="20000"/>
              </a:spcBef>
              <a:spcAft>
                <a:spcPct val="0"/>
              </a:spcAft>
              <a:buClr>
                <a:schemeClr val="accent1"/>
              </a:buClr>
              <a:buSzPct val="90000"/>
              <a:buFont typeface="Arial" charset="0"/>
              <a:buChar char="•"/>
              <a:defRPr>
                <a:ea typeface="ＭＳ Ｐゴシック" charset="0"/>
              </a:defRPr>
            </a:lvl3pPr>
            <a:lvl4pPr marL="1004888" indent="-182563" fontAlgn="base">
              <a:spcBef>
                <a:spcPct val="20000"/>
              </a:spcBef>
              <a:spcAft>
                <a:spcPct val="0"/>
              </a:spcAft>
              <a:buClr>
                <a:schemeClr val="accent1"/>
              </a:buClr>
              <a:buFont typeface="Arial" charset="0"/>
              <a:buChar char="•"/>
              <a:defRPr sz="1600">
                <a:ea typeface="ＭＳ Ｐゴシック" charset="0"/>
              </a:defRPr>
            </a:lvl4pPr>
            <a:lvl5pPr marL="1187450" indent="-136525" fontAlgn="base">
              <a:spcBef>
                <a:spcPct val="20000"/>
              </a:spcBef>
              <a:spcAft>
                <a:spcPct val="0"/>
              </a:spcAft>
              <a:buClr>
                <a:schemeClr val="accent1"/>
              </a:buClr>
              <a:buSzPct val="100000"/>
              <a:buFont typeface="Arial" charset="0"/>
              <a:buChar char="•"/>
              <a:defRPr sz="1400">
                <a:ea typeface="ＭＳ Ｐゴシック" charset="0"/>
              </a:defRPr>
            </a:lvl5pPr>
            <a:lvl6pPr marL="1371600" indent="-182880">
              <a:spcBef>
                <a:spcPct val="20000"/>
              </a:spcBef>
              <a:buClr>
                <a:schemeClr val="accent1"/>
              </a:buClr>
              <a:buFont typeface="Arial" pitchFamily="34" charset="0"/>
              <a:buChar char="•"/>
              <a:defRPr sz="1300"/>
            </a:lvl6pPr>
            <a:lvl7pPr marL="1554480" indent="-182880">
              <a:spcBef>
                <a:spcPct val="20000"/>
              </a:spcBef>
              <a:buClr>
                <a:schemeClr val="accent1"/>
              </a:buClr>
              <a:buFont typeface="Arial" pitchFamily="34" charset="0"/>
              <a:buChar char="•"/>
              <a:defRPr sz="1300"/>
            </a:lvl7pPr>
            <a:lvl8pPr marL="1737360" indent="-182880">
              <a:spcBef>
                <a:spcPct val="20000"/>
              </a:spcBef>
              <a:buClr>
                <a:schemeClr val="accent1"/>
              </a:buClr>
              <a:buFont typeface="Arial" pitchFamily="34" charset="0"/>
              <a:buChar char="•"/>
              <a:defRPr sz="1300"/>
            </a:lvl8pPr>
            <a:lvl9pPr marL="1920240" indent="-182880">
              <a:spcBef>
                <a:spcPct val="20000"/>
              </a:spcBef>
              <a:buClr>
                <a:schemeClr val="accent1"/>
              </a:buClr>
              <a:buFont typeface="Arial" pitchFamily="34" charset="0"/>
              <a:buChar char="•"/>
              <a:defRPr sz="1300"/>
            </a:lvl9pPr>
          </a:lstStyle>
          <a:p>
            <a:r>
              <a:rPr lang="fr-FR">
                <a:latin typeface="Arial" panose="020B0604020202020204" pitchFamily="34" charset="0"/>
                <a:ea typeface="ＭＳ Ｐゴシック" panose="020B0600070205080204" pitchFamily="34" charset="-128"/>
                <a:sym typeface="Arial" panose="020B0604020202020204" pitchFamily="34" charset="0"/>
              </a:rPr>
              <a:t>Préparatifs</a:t>
            </a:r>
          </a:p>
          <a:p>
            <a:r>
              <a:rPr lang="fr-FR">
                <a:solidFill>
                  <a:sysClr val="windowText" lastClr="000000">
                    <a:lumMod val="100000"/>
                  </a:sysClr>
                </a:solidFill>
                <a:latin typeface="Arial" panose="020B0604020202020204" pitchFamily="34" charset="0"/>
                <a:ea typeface="ＭＳ Ｐゴシック" panose="020B0600070205080204" pitchFamily="34" charset="-128"/>
                <a:sym typeface="Arial" panose="020B0604020202020204" pitchFamily="34" charset="0"/>
              </a:rPr>
              <a:t>Utilisation du SDT</a:t>
            </a:r>
          </a:p>
          <a:p>
            <a:pPr marL="274637" lvl="1" indent="0">
              <a:buNone/>
            </a:pPr>
            <a:endParaRPr lang="en-US" sz="1700" dirty="0"/>
          </a:p>
        </p:txBody>
      </p:sp>
    </p:spTree>
    <p:extLst>
      <p:ext uri="{BB962C8B-B14F-4D97-AF65-F5344CB8AC3E}">
        <p14:creationId xmlns:p14="http://schemas.microsoft.com/office/powerpoint/2010/main" val="302213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6"/>
          <a:stretch>
            <a:fillRect/>
          </a:stretch>
        </p:blipFill>
        <p:spPr>
          <a:xfrm>
            <a:off x="5387546" y="5624580"/>
            <a:ext cx="3756454" cy="1250185"/>
          </a:xfrm>
          <a:prstGeom prst="rect">
            <a:avLst/>
          </a:prstGeom>
        </p:spPr>
      </p:pic>
      <p:sp>
        <p:nvSpPr>
          <p:cNvPr id="5" name="Content Placeholder 1"/>
          <p:cNvSpPr txBox="1">
            <a:spLocks/>
          </p:cNvSpPr>
          <p:nvPr>
            <p:custDataLst>
              <p:tags r:id="rId2"/>
            </p:custDataLst>
          </p:nvPr>
        </p:nvSpPr>
        <p:spPr bwMode="auto">
          <a:xfrm>
            <a:off x="464683" y="1273225"/>
            <a:ext cx="8229600" cy="4285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Apprenez-en le plus possible sur l’INSP et sur son personnel.</a:t>
            </a:r>
          </a:p>
          <a:p>
            <a:pPr>
              <a:buClr>
                <a:srgbClr val="4F81BD"/>
              </a:buCl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Recueillez les attentes par écrit et assurez-vous que les objectifs et les résultats attendus sont bien clairs.</a:t>
            </a:r>
          </a:p>
          <a:p>
            <a:pPr>
              <a:buClr>
                <a:srgbClr val="4F81BD"/>
              </a:buClr>
              <a:defRPr/>
            </a:pPr>
            <a:r>
              <a:rPr lang="fr-FR" sz="2000" dirty="0">
                <a:solidFill>
                  <a:schemeClr val="tx1">
                    <a:lumMod val="100000"/>
                  </a:schemeClr>
                </a:solidFill>
                <a:latin typeface="Arial" panose="020B0604020202020204" pitchFamily="34" charset="0"/>
                <a:ea typeface="ＭＳ Ｐゴシック" panose="020B0600070205080204" pitchFamily="34" charset="-128"/>
                <a:cs typeface="+mn-cs"/>
                <a:sym typeface="Arial" panose="020B0604020202020204" pitchFamily="34" charset="0"/>
              </a:rPr>
              <a:t>Vérifiez les plans et la logistique.</a:t>
            </a:r>
          </a:p>
          <a:p>
            <a:pPr marL="566738" lvl="1" indent="-334963">
              <a:buClr>
                <a:srgbClr val="4F81BD"/>
              </a:buClr>
              <a:buFont typeface="Wingdings" panose="05000000000000000000" pitchFamily="2" charset="2"/>
              <a:buChar char="q"/>
              <a:defRPr/>
            </a:pPr>
            <a:r>
              <a:rPr lang="fr-FR" sz="1800" dirty="0">
                <a:solidFill>
                  <a:schemeClr val="tx1">
                    <a:lumMod val="100000"/>
                  </a:schemeClr>
                </a:solidFill>
                <a:latin typeface="Arial" panose="020B0604020202020204" pitchFamily="34" charset="0"/>
                <a:ea typeface="ＭＳ Ｐゴシック" panose="020B0600070205080204" pitchFamily="34" charset="-128"/>
                <a:sym typeface="Arial" panose="020B0604020202020204" pitchFamily="34" charset="0"/>
              </a:rPr>
              <a:t>Est-ce que les « bonnes personnes » seront disponibles ? Essayez d’avoir différentes perspectives, notamment celles des décideurs.</a:t>
            </a:r>
          </a:p>
          <a:p>
            <a:pPr marL="566738" lvl="1" indent="-334963">
              <a:buClr>
                <a:srgbClr val="4F81BD"/>
              </a:buClr>
              <a:buFont typeface="Wingdings" panose="05000000000000000000" pitchFamily="2" charset="2"/>
              <a:buChar char="q"/>
              <a:defRPr/>
            </a:pPr>
            <a:r>
              <a:rPr lang="fr-FR" sz="1800" dirty="0">
                <a:solidFill>
                  <a:schemeClr val="tx1">
                    <a:lumMod val="100000"/>
                  </a:schemeClr>
                </a:solidFill>
                <a:latin typeface="Arial" panose="020B0604020202020204" pitchFamily="34" charset="0"/>
                <a:ea typeface="ＭＳ Ｐゴシック" panose="020B0600070205080204" pitchFamily="34" charset="-128"/>
                <a:sym typeface="Arial" panose="020B0604020202020204" pitchFamily="34" charset="0"/>
              </a:rPr>
              <a:t>La salle et son agencement se prêtent-ils bien à la discussion ? Un agencement en U, en rectangle ouvert ou en cadre est préférable à un agencement en salle de cours.</a:t>
            </a:r>
          </a:p>
          <a:p>
            <a:pPr marL="566738" lvl="1" indent="-334963">
              <a:buClr>
                <a:srgbClr val="4F81BD"/>
              </a:buClr>
              <a:buFont typeface="Wingdings" panose="05000000000000000000" pitchFamily="2" charset="2"/>
              <a:buChar char="q"/>
              <a:defRPr/>
            </a:pPr>
            <a:r>
              <a:rPr lang="fr-FR" sz="1800" dirty="0">
                <a:solidFill>
                  <a:schemeClr val="tx1">
                    <a:lumMod val="100000"/>
                  </a:schemeClr>
                </a:solidFill>
                <a:latin typeface="Arial" panose="020B0604020202020204" pitchFamily="34" charset="0"/>
                <a:ea typeface="ＭＳ Ｐゴシック" panose="020B0600070205080204" pitchFamily="34" charset="-128"/>
                <a:sym typeface="Arial" panose="020B0604020202020204" pitchFamily="34" charset="0"/>
              </a:rPr>
              <a:t>Sera-t-il possible d’imprimer les documents, ou faut-il apporter les tirages sur papier ?</a:t>
            </a:r>
          </a:p>
          <a:p>
            <a:pPr marL="566738" lvl="1" indent="-334963">
              <a:buClr>
                <a:srgbClr val="4F81BD"/>
              </a:buClr>
              <a:buFont typeface="Wingdings" panose="05000000000000000000" pitchFamily="2" charset="2"/>
              <a:buChar char="q"/>
              <a:defRPr/>
            </a:pPr>
            <a:r>
              <a:rPr lang="fr-FR" sz="1800" dirty="0">
                <a:solidFill>
                  <a:schemeClr val="tx1">
                    <a:lumMod val="100000"/>
                  </a:schemeClr>
                </a:solidFill>
                <a:latin typeface="Arial" panose="020B0604020202020204" pitchFamily="34" charset="0"/>
                <a:ea typeface="ＭＳ Ｐゴシック" panose="020B0600070205080204" pitchFamily="34" charset="-128"/>
                <a:sym typeface="Arial" panose="020B0604020202020204" pitchFamily="34" charset="0"/>
              </a:rPr>
              <a:t>Quels sont les plans pour l’audiovisuel ? Le facilitateur dispose-t-il de toutes les fournitures nécessaires ?</a:t>
            </a:r>
          </a:p>
        </p:txBody>
      </p:sp>
      <p:sp>
        <p:nvSpPr>
          <p:cNvPr id="6" name="Title 1"/>
          <p:cNvSpPr txBox="1">
            <a:spLocks/>
          </p:cNvSpPr>
          <p:nvPr>
            <p:custDataLst>
              <p:tags r:id="rId3"/>
            </p:custDataLst>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Préparatifs</a:t>
            </a:r>
          </a:p>
        </p:txBody>
      </p:sp>
    </p:spTree>
    <p:extLst>
      <p:ext uri="{BB962C8B-B14F-4D97-AF65-F5344CB8AC3E}">
        <p14:creationId xmlns:p14="http://schemas.microsoft.com/office/powerpoint/2010/main" val="23099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6"/>
          <a:stretch>
            <a:fillRect/>
          </a:stretch>
        </p:blipFill>
        <p:spPr>
          <a:xfrm>
            <a:off x="7119258" y="3682585"/>
            <a:ext cx="2024742" cy="3239587"/>
          </a:xfrm>
          <a:prstGeom prst="rect">
            <a:avLst/>
          </a:prstGeom>
        </p:spPr>
      </p:pic>
      <p:sp>
        <p:nvSpPr>
          <p:cNvPr id="5" name="Content Placeholder 1"/>
          <p:cNvSpPr txBox="1">
            <a:spLocks/>
          </p:cNvSpPr>
          <p:nvPr>
            <p:custDataLst>
              <p:tags r:id="rId2"/>
            </p:custDataLst>
          </p:nvPr>
        </p:nvSpPr>
        <p:spPr bwMode="auto">
          <a:xfrm>
            <a:off x="464683" y="1100850"/>
            <a:ext cx="6662055" cy="5327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Fichiers informatiques</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Vue d’ensemble du SDT (PowerPoint)</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Guides de discussion</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Formulaires d’évaluation et de planification du travail</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Documents imprimés</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Guide de discussion : définitions et notes</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Guides de discussion</a:t>
            </a:r>
          </a:p>
          <a:p>
            <a:pPr lvl="2">
              <a:buClr>
                <a:srgbClr val="4F81BD"/>
              </a:buClr>
              <a:buFont typeface="Courier New" panose="02070309020205020404" pitchFamily="49" charset="0"/>
              <a:buChar char="o"/>
              <a:defRPr/>
            </a:pPr>
            <a:r>
              <a:rPr lang="fr-FR"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Si vous savez quels guides vous allez utiliser, il peut être utile d’en imprimer des exemplaires pour chaque participant à l’avance.</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Tableau papier avec recharge (en papier à dos adhésif si possible, sans quoi il vous faudra aussi du ruban adhésif) et marqueurs</a:t>
            </a:r>
          </a:p>
          <a:p>
            <a:pPr lvl="1">
              <a:buClr>
                <a:srgbClr val="4F81BD"/>
              </a:buClr>
              <a:buFont typeface="Wingdings"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Le tableau papier vous servira à enregistrer les règles du jeu et à inscrire les questions en attente au « parc de stationnement ».</a:t>
            </a:r>
          </a:p>
        </p:txBody>
      </p:sp>
      <p:sp>
        <p:nvSpPr>
          <p:cNvPr id="6" name="Title 1"/>
          <p:cNvSpPr txBox="1">
            <a:spLocks/>
          </p:cNvSpPr>
          <p:nvPr>
            <p:custDataLst>
              <p:tags r:id="rId3"/>
            </p:custDataLst>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Préparatifs : Réunir les fournitures</a:t>
            </a:r>
          </a:p>
        </p:txBody>
      </p:sp>
    </p:spTree>
    <p:extLst>
      <p:ext uri="{BB962C8B-B14F-4D97-AF65-F5344CB8AC3E}">
        <p14:creationId xmlns:p14="http://schemas.microsoft.com/office/powerpoint/2010/main" val="1523439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custDataLst>
              <p:tags r:id="rId1"/>
            </p:custDataLst>
          </p:nvPr>
        </p:nvSpPr>
        <p:spPr bwMode="auto">
          <a:xfrm>
            <a:off x="464683" y="1580094"/>
            <a:ext cx="7903029" cy="2804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600"/>
              </a:spcBef>
              <a:buClr>
                <a:srgbClr val="4F81BD"/>
              </a:buClr>
              <a:buFont typeface="Arial" pitchFamily="34" charset="0"/>
              <a:buChar cha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En général, l’évaluation et l’établissement des priorités prennent 90 minutes par guide de discussion, et la planification du travail prend 60 minutes de plus par guide de discussion.</a:t>
            </a:r>
          </a:p>
          <a:p>
            <a:pPr lvl="1">
              <a:spcBef>
                <a:spcPts val="600"/>
              </a:spcBef>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Cela varie selon le nombre de participants, la complexité du guide, etc.</a:t>
            </a:r>
          </a:p>
          <a:p>
            <a:pPr>
              <a:spcBef>
                <a:spcPts val="600"/>
              </a:spcBef>
              <a:buClr>
                <a:srgbClr val="4F81BD"/>
              </a:buClr>
              <a:buFont typeface="Arial" pitchFamily="34" charset="0"/>
              <a:buChar char="•"/>
              <a:defRPr/>
            </a:pPr>
            <a:r>
              <a:rPr lang="fr-FR" sz="2000" dirty="0">
                <a:latin typeface="Arial" panose="020B0604020202020204" pitchFamily="34" charset="0"/>
                <a:ea typeface="ＭＳ Ｐゴシック" panose="020B0600070205080204" pitchFamily="34" charset="-128"/>
                <a:cs typeface="+mn-cs"/>
                <a:sym typeface="Arial" panose="020B0604020202020204" pitchFamily="34" charset="0"/>
              </a:rPr>
              <a:t>En moyenne, un atelier SDT de trois jours traite de 5 à 8 sujets.</a:t>
            </a:r>
          </a:p>
          <a:p>
            <a:pPr lvl="1">
              <a:spcBef>
                <a:spcPts val="600"/>
              </a:spcBef>
              <a:buClr>
                <a:srgbClr val="4F81BD"/>
              </a:buClr>
              <a:buFont typeface="Wingdings" panose="05000000000000000000" pitchFamily="2" charset="2"/>
              <a:buChar char="§"/>
              <a:defRPr/>
            </a:pPr>
            <a:r>
              <a:rPr lang="fr-FR" sz="1800" dirty="0">
                <a:latin typeface="Arial" panose="020B0604020202020204" pitchFamily="34" charset="0"/>
                <a:ea typeface="ＭＳ Ｐゴシック" panose="020B0600070205080204" pitchFamily="34" charset="-128"/>
                <a:sym typeface="Arial" panose="020B0604020202020204" pitchFamily="34" charset="0"/>
              </a:rPr>
              <a:t>Il peut traiter d’un plus grand nombre de sujets si la planification du travail s’effectue plus tard. Par exemple, certains INSP préféreront procéder à cette planification au cours des semaines qui suivent.</a:t>
            </a:r>
          </a:p>
        </p:txBody>
      </p:sp>
      <p:pic>
        <p:nvPicPr>
          <p:cNvPr id="1026" name="Picture 2" descr="Image result for assess"/>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181953" y="5177307"/>
            <a:ext cx="1175658" cy="13734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lan"/>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357611" y="4550730"/>
            <a:ext cx="3503054" cy="23365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custDataLst>
              <p:tags r:id="rId4"/>
            </p:custDataLst>
          </p:nvPr>
        </p:nvSpPr>
        <p:spPr>
          <a:xfrm>
            <a:off x="457200" y="423692"/>
            <a:ext cx="8229600" cy="990600"/>
          </a:xfrm>
          <a:prstGeom prst="rect">
            <a:avLst/>
          </a:prstGeom>
        </p:spPr>
        <p:txBody>
          <a:bodyPr vert="horz" lIns="91440" tIns="45720" rIns="91440" bIns="45720" rtlCol="0" anchor="ctr">
            <a:normAutofit fontScale="92500"/>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Préparatifs : Planification du programme</a:t>
            </a:r>
          </a:p>
        </p:txBody>
      </p:sp>
    </p:spTree>
    <p:extLst>
      <p:ext uri="{BB962C8B-B14F-4D97-AF65-F5344CB8AC3E}">
        <p14:creationId xmlns:p14="http://schemas.microsoft.com/office/powerpoint/2010/main" val="409956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57200" y="1844592"/>
            <a:ext cx="8229600" cy="4373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Le processus du SDT est conçu pour être animé par un facilitateur interne ou externe.</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Il est recommandé de recourir à un facilitateur externe formé au processus du SDT, surtout la première fois.</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Un facilitateur externe spécialement formé offre les avantages suivants :</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Compréhension approfondie de l’emploi des modèles de maturité</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Bonne connaissance des Guides de discussion et des termes utilisés</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Neutralité quand des problèmes difficiles se présentent (par exemple dans la discussion des questions de leadership et de management)</a:t>
            </a:r>
          </a:p>
          <a:p>
            <a:pPr lvl="1">
              <a:buClr>
                <a:srgbClr val="4F81BD"/>
              </a:buClr>
              <a:buFont typeface="Wingdings" panose="05000000000000000000" pitchFamily="2" charset="2"/>
              <a:buChar char="§"/>
              <a:defRPr/>
            </a:pPr>
            <a:r>
              <a:rPr lang="fr-FR" sz="1800" dirty="0">
                <a:solidFill>
                  <a:srgbClr val="000000"/>
                </a:solidFill>
                <a:latin typeface="Arial" panose="020B0604020202020204" pitchFamily="34" charset="0"/>
                <a:ea typeface="ＭＳ Ｐゴシック" panose="020B0600070205080204" pitchFamily="34" charset="-128"/>
                <a:sym typeface="Arial" panose="020B0604020202020204" pitchFamily="34" charset="0"/>
              </a:rPr>
              <a:t>Capacité à prendre du recul et à faire en sorte que les participants ne perdent pas de vue les buts et la situation d’ensemble</a:t>
            </a:r>
          </a:p>
        </p:txBody>
      </p:sp>
      <p:sp>
        <p:nvSpPr>
          <p:cNvPr id="6" name="Title 1"/>
          <p:cNvSpPr txBox="1">
            <a:spLocks/>
          </p:cNvSpPr>
          <p:nvPr>
            <p:custDataLst>
              <p:tags r:id="rId2"/>
            </p:custDataLst>
          </p:nvPr>
        </p:nvSpPr>
        <p:spPr>
          <a:xfrm>
            <a:off x="457200" y="64008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L’emploi d’un facilitateur</a:t>
            </a:r>
          </a:p>
        </p:txBody>
      </p:sp>
    </p:spTree>
    <p:extLst>
      <p:ext uri="{BB962C8B-B14F-4D97-AF65-F5344CB8AC3E}">
        <p14:creationId xmlns:p14="http://schemas.microsoft.com/office/powerpoint/2010/main" val="21461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77837" y="1060223"/>
            <a:ext cx="8443985" cy="5340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Vérifiez l’agencement de la salle et l’audiovisuel.</a:t>
            </a:r>
          </a:p>
          <a:p>
            <a:pPr>
              <a:buClr>
                <a:srgbClr val="4F81BD"/>
              </a:buCl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Affichez au mur une feuille de tableau papier portant le titre « Parc de stationnement ».</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Utilisez-la pour maintenir l’attention des participants.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Lorsqu’une idée sans rapport avec le sujet se présente, dites : « Excellente idée. Revenons-y plus tard » ; puis inscrivez-la sur le parc de stationnement.</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Revenez au parc de stationnement en fin de séance et abordez toutes les questions.</a:t>
            </a:r>
          </a:p>
          <a:p>
            <a:pPr lvl="0">
              <a:buClr>
                <a:srgbClr val="4F81BD"/>
              </a:buCl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Inscrivez jusqu’à 5 règles du jeu sur une page de tableau papier et affichez-la. Quelques règles du jeu possibles :</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Une seule conversation à la fois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Parler des problèmes, pas des personnes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Rester dans le sujet, utiliser le parc de stationnement</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Ne pas s’acharner inutilement ni enfoncer les portes </a:t>
            </a:r>
            <a:b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b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ouvertes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Pas d’appareils électroniques</a:t>
            </a:r>
          </a:p>
        </p:txBody>
      </p:sp>
      <p:pic>
        <p:nvPicPr>
          <p:cNvPr id="2" name="Picture 1"/>
          <p:cNvPicPr>
            <a:picLocks noChangeAspect="1"/>
          </p:cNvPicPr>
          <p:nvPr>
            <p:custDataLst>
              <p:tags r:id="rId2"/>
            </p:custDataLst>
          </p:nvPr>
        </p:nvPicPr>
        <p:blipFill>
          <a:blip r:embed="rId6"/>
          <a:stretch>
            <a:fillRect/>
          </a:stretch>
        </p:blipFill>
        <p:spPr>
          <a:xfrm>
            <a:off x="6381759" y="4705963"/>
            <a:ext cx="3944454" cy="3426249"/>
          </a:xfrm>
          <a:prstGeom prst="rect">
            <a:avLst/>
          </a:prstGeom>
        </p:spPr>
      </p:pic>
      <p:sp>
        <p:nvSpPr>
          <p:cNvPr id="6" name="Title 1"/>
          <p:cNvSpPr txBox="1">
            <a:spLocks/>
          </p:cNvSpPr>
          <p:nvPr>
            <p:custDataLst>
              <p:tags r:id="rId3"/>
            </p:custDataLst>
          </p:nvPr>
        </p:nvSpPr>
        <p:spPr>
          <a:xfrm>
            <a:off x="464683" y="11025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Arriver en avance</a:t>
            </a:r>
          </a:p>
        </p:txBody>
      </p:sp>
    </p:spTree>
    <p:extLst>
      <p:ext uri="{BB962C8B-B14F-4D97-AF65-F5344CB8AC3E}">
        <p14:creationId xmlns:p14="http://schemas.microsoft.com/office/powerpoint/2010/main" val="235136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506412" y="1247276"/>
            <a:ext cx="8637588" cy="2521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0">
              <a:buClr>
                <a:srgbClr val="4F81BD"/>
              </a:buCl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Clarifiez les rôles.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Le facilitateur : structure la discussion, aide les participants à clarifier leurs pensées, récapitule, assure le bon déroulement du processus.</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Les participants : apportent le contenu.</a:t>
            </a:r>
          </a:p>
          <a:p>
            <a:pPr lvl="1">
              <a:buClr>
                <a:srgbClr val="4F81BD"/>
              </a:buClr>
              <a:buFont typeface="Wingdings" panose="05000000000000000000" pitchFamily="2" charset="2"/>
              <a:buChar char="§"/>
              <a:defRPr/>
            </a:pPr>
            <a:r>
              <a:rPr lang="fr-FR" sz="1800" dirty="0">
                <a:solidFill>
                  <a:sysClr val="windowText" lastClr="000000"/>
                </a:solidFill>
                <a:latin typeface="Arial" panose="020B0604020202020204" pitchFamily="34" charset="0"/>
                <a:ea typeface="ＭＳ Ｐゴシック" panose="020B0600070205080204" pitchFamily="34" charset="-128"/>
                <a:sym typeface="Arial" panose="020B0604020202020204" pitchFamily="34" charset="0"/>
              </a:rPr>
              <a:t>Le rapporteur : consigne les informations sur les Formulaires d’évaluation et de planification du travail.</a:t>
            </a:r>
          </a:p>
          <a:p>
            <a:pPr>
              <a:buClr>
                <a:srgbClr val="4F81BD"/>
              </a:buClr>
              <a:buFont typeface="Arial" panose="020B0604020202020204" pitchFamily="34" charset="0"/>
              <a:buChar char="•"/>
              <a:defRPr/>
            </a:pPr>
            <a:r>
              <a:rPr lang="fr-FR" sz="2000" dirty="0">
                <a:solidFill>
                  <a:sysClr val="windowText" lastClr="000000"/>
                </a:solidFill>
                <a:latin typeface="Arial" panose="020B0604020202020204" pitchFamily="34" charset="0"/>
                <a:ea typeface="ＭＳ Ｐゴシック" panose="020B0600070205080204" pitchFamily="34" charset="-128"/>
                <a:cs typeface="+mn-cs"/>
                <a:sym typeface="Arial" panose="020B0604020202020204" pitchFamily="34" charset="0"/>
              </a:rPr>
              <a:t>Amenez les participants à intervenir tôt et souvent dans la discussion.</a:t>
            </a:r>
          </a:p>
          <a:p>
            <a:pPr>
              <a:buClr>
                <a:srgbClr val="4F81BD"/>
              </a:buClr>
              <a:buFont typeface="Wingdings" panose="05000000000000000000" pitchFamily="2" charset="2"/>
              <a:buChar char="§"/>
              <a:defRPr/>
            </a:pPr>
            <a:endParaRPr lang="en-US" sz="2000" dirty="0">
              <a:solidFill>
                <a:sysClr val="windowText" lastClr="000000"/>
              </a:solidFill>
              <a:latin typeface="Arial"/>
            </a:endParaRPr>
          </a:p>
        </p:txBody>
      </p:sp>
      <p:pic>
        <p:nvPicPr>
          <p:cNvPr id="8" name="Picture 7"/>
          <p:cNvPicPr>
            <a:picLocks noChangeAspect="1"/>
          </p:cNvPicPr>
          <p:nvPr>
            <p:custDataLst>
              <p:tags r:id="rId2"/>
            </p:custDataLst>
          </p:nvPr>
        </p:nvPicPr>
        <p:blipFill>
          <a:blip r:embed="rId10"/>
          <a:stretch>
            <a:fillRect/>
          </a:stretch>
        </p:blipFill>
        <p:spPr>
          <a:xfrm>
            <a:off x="2377930" y="3921420"/>
            <a:ext cx="4257768" cy="281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custDataLst>
              <p:tags r:id="rId3"/>
            </p:custDataLst>
          </p:nvPr>
        </p:nvPicPr>
        <p:blipFill>
          <a:blip r:embed="rId11"/>
          <a:stretch>
            <a:fillRect/>
          </a:stretch>
        </p:blipFill>
        <p:spPr>
          <a:xfrm>
            <a:off x="60975" y="3921420"/>
            <a:ext cx="2408663" cy="1608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custDataLst>
              <p:tags r:id="rId4"/>
            </p:custDataLst>
          </p:nvPr>
        </p:nvPicPr>
        <p:blipFill>
          <a:blip r:embed="rId12"/>
          <a:stretch>
            <a:fillRect/>
          </a:stretch>
        </p:blipFill>
        <p:spPr>
          <a:xfrm>
            <a:off x="61930" y="5158859"/>
            <a:ext cx="2408604" cy="1577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custDataLst>
              <p:tags r:id="rId5"/>
            </p:custDataLst>
          </p:nvPr>
        </p:nvPicPr>
        <p:blipFill>
          <a:blip r:embed="rId13"/>
          <a:stretch>
            <a:fillRect/>
          </a:stretch>
        </p:blipFill>
        <p:spPr>
          <a:xfrm>
            <a:off x="6575797" y="3921418"/>
            <a:ext cx="2537468" cy="1659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custDataLst>
              <p:tags r:id="rId6"/>
            </p:custDataLst>
          </p:nvPr>
        </p:nvPicPr>
        <p:blipFill rotWithShape="1">
          <a:blip r:embed="rId14"/>
          <a:srcRect b="13924"/>
          <a:stretch/>
        </p:blipFill>
        <p:spPr>
          <a:xfrm>
            <a:off x="6597278" y="5328648"/>
            <a:ext cx="2508302" cy="1407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1"/>
          <p:cNvSpPr txBox="1">
            <a:spLocks/>
          </p:cNvSpPr>
          <p:nvPr>
            <p:custDataLst>
              <p:tags r:id="rId7"/>
            </p:custDataLst>
          </p:nvPr>
        </p:nvSpPr>
        <p:spPr>
          <a:xfrm>
            <a:off x="457200" y="256675"/>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Comment démarrer</a:t>
            </a:r>
          </a:p>
        </p:txBody>
      </p:sp>
    </p:spTree>
    <p:extLst>
      <p:ext uri="{BB962C8B-B14F-4D97-AF65-F5344CB8AC3E}">
        <p14:creationId xmlns:p14="http://schemas.microsoft.com/office/powerpoint/2010/main" val="177095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custDataLst>
              <p:tags r:id="rId1"/>
            </p:custDataLst>
          </p:nvPr>
        </p:nvSpPr>
        <p:spPr bwMode="auto">
          <a:xfrm>
            <a:off x="464683" y="1399996"/>
            <a:ext cx="849466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Donnez une vue d’ensemble du SDT en utilisant la présentation PowerPoint prévue à cet effet.</a:t>
            </a:r>
          </a:p>
          <a:p>
            <a:pPr>
              <a:buClr>
                <a:srgbClr val="4F81BD"/>
              </a:buClr>
              <a:defRPr/>
            </a:pPr>
            <a:r>
              <a:rPr lang="fr-FR" sz="2000" dirty="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rPr>
              <a:t>Limitez le temps alloué aux questions et clarifications, car la plupart des réponses seront données une fois que vous aurez commencé l’évaluation.</a:t>
            </a:r>
          </a:p>
        </p:txBody>
      </p:sp>
      <p:pic>
        <p:nvPicPr>
          <p:cNvPr id="3" name="Picture 2"/>
          <p:cNvPicPr>
            <a:picLocks noChangeAspect="1"/>
          </p:cNvPicPr>
          <p:nvPr>
            <p:custDataLst>
              <p:tags r:id="rId2"/>
            </p:custDataLst>
          </p:nvPr>
        </p:nvPicPr>
        <p:blipFill>
          <a:blip r:embed="rId6"/>
          <a:stretch>
            <a:fillRect/>
          </a:stretch>
        </p:blipFill>
        <p:spPr>
          <a:xfrm>
            <a:off x="2314575" y="3204074"/>
            <a:ext cx="4514850" cy="3381375"/>
          </a:xfrm>
          <a:prstGeom prst="rect">
            <a:avLst/>
          </a:prstGeom>
        </p:spPr>
      </p:pic>
      <p:sp>
        <p:nvSpPr>
          <p:cNvPr id="7" name="Title 1"/>
          <p:cNvSpPr txBox="1">
            <a:spLocks/>
          </p:cNvSpPr>
          <p:nvPr>
            <p:custDataLst>
              <p:tags r:id="rId3"/>
            </p:custDataLst>
          </p:nvPr>
        </p:nvSpPr>
        <p:spPr>
          <a:xfrm>
            <a:off x="464683" y="373294"/>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pPr>
              <a:defRPr/>
            </a:pPr>
            <a:r>
              <a:rPr lang="fr-FR" dirty="0">
                <a:solidFill>
                  <a:srgbClr val="1F497D"/>
                </a:solidFill>
                <a:latin typeface="Arial" panose="020B0604020202020204" pitchFamily="34" charset="0"/>
                <a:ea typeface="ＭＳ Ｐゴシック" panose="020B0600070205080204" pitchFamily="34" charset="-128"/>
                <a:cs typeface="+mn-cs"/>
                <a:sym typeface="Arial" panose="020B0604020202020204" pitchFamily="34" charset="0"/>
              </a:rPr>
              <a:t>Expliquer le processus du SDT</a:t>
            </a:r>
          </a:p>
        </p:txBody>
      </p:sp>
    </p:spTree>
    <p:extLst>
      <p:ext uri="{BB962C8B-B14F-4D97-AF65-F5344CB8AC3E}">
        <p14:creationId xmlns:p14="http://schemas.microsoft.com/office/powerpoint/2010/main" val="1959561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3740</Words>
  <Application>Microsoft Macintosh PowerPoint</Application>
  <PresentationFormat>On-screen Show (4:3)</PresentationFormat>
  <Paragraphs>227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2017-11-24T17:54:15Z</dcterms:created>
  <dcterms:modified xsi:type="dcterms:W3CDTF">2020-11-05T17:23:29Z</dcterms:modified>
  <cp:contentStatus/>
</cp:coreProperties>
</file>