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1"/>
  </p:notesMasterIdLst>
  <p:handoutMasterIdLst>
    <p:handoutMasterId r:id="rId22"/>
  </p:handoutMasterIdLst>
  <p:sldIdLst>
    <p:sldId id="366" r:id="rId2"/>
    <p:sldId id="367" r:id="rId3"/>
    <p:sldId id="344" r:id="rId4"/>
    <p:sldId id="345" r:id="rId5"/>
    <p:sldId id="360" r:id="rId6"/>
    <p:sldId id="364" r:id="rId7"/>
    <p:sldId id="363" r:id="rId8"/>
    <p:sldId id="351" r:id="rId9"/>
    <p:sldId id="352" r:id="rId10"/>
    <p:sldId id="353" r:id="rId11"/>
    <p:sldId id="362" r:id="rId12"/>
    <p:sldId id="354" r:id="rId13"/>
    <p:sldId id="371" r:id="rId14"/>
    <p:sldId id="372" r:id="rId15"/>
    <p:sldId id="370" r:id="rId16"/>
    <p:sldId id="373" r:id="rId17"/>
    <p:sldId id="356" r:id="rId18"/>
    <p:sldId id="357" r:id="rId19"/>
    <p:sldId id="369"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2" autoAdjust="0"/>
    <p:restoredTop sz="70879" autoAdjust="0"/>
  </p:normalViewPr>
  <p:slideViewPr>
    <p:cSldViewPr snapToGrid="0" showGuides="1">
      <p:cViewPr varScale="1">
        <p:scale>
          <a:sx n="88" d="100"/>
          <a:sy n="88" d="100"/>
        </p:scale>
        <p:origin x="2320" y="176"/>
      </p:cViewPr>
      <p:guideLst>
        <p:guide orient="horz" pos="2136"/>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3" d="100"/>
          <a:sy n="83" d="100"/>
        </p:scale>
        <p:origin x="189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372" cy="46577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436" y="0"/>
            <a:ext cx="3038372" cy="465774"/>
          </a:xfrm>
          <a:prstGeom prst="rect">
            <a:avLst/>
          </a:prstGeom>
        </p:spPr>
        <p:txBody>
          <a:bodyPr vert="horz" lIns="91440" tIns="45720" rIns="91440" bIns="45720" rtlCol="0"/>
          <a:lstStyle>
            <a:lvl1pPr algn="r">
              <a:defRPr sz="1200"/>
            </a:lvl1pPr>
          </a:lstStyle>
          <a:p>
            <a:fld id="{04D2080B-0C1C-4289-A069-58838627D37C}" type="datetimeFigureOut">
              <a:rPr lang="en-US" smtClean="0"/>
              <a:t>11/5/20</a:t>
            </a:fld>
            <a:endParaRPr lang="en-US" dirty="0"/>
          </a:p>
        </p:txBody>
      </p:sp>
      <p:sp>
        <p:nvSpPr>
          <p:cNvPr id="4" name="Footer Placeholder 3"/>
          <p:cNvSpPr>
            <a:spLocks noGrp="1"/>
          </p:cNvSpPr>
          <p:nvPr>
            <p:ph type="ftr" sz="quarter" idx="2"/>
          </p:nvPr>
        </p:nvSpPr>
        <p:spPr>
          <a:xfrm>
            <a:off x="1" y="8830628"/>
            <a:ext cx="3038372" cy="46577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436" y="8830628"/>
            <a:ext cx="3038372" cy="465773"/>
          </a:xfrm>
          <a:prstGeom prst="rect">
            <a:avLst/>
          </a:prstGeom>
        </p:spPr>
        <p:txBody>
          <a:bodyPr vert="horz" lIns="91440" tIns="45720" rIns="91440" bIns="45720" rtlCol="0" anchor="b"/>
          <a:lstStyle>
            <a:lvl1pPr algn="r">
              <a:defRPr sz="1200"/>
            </a:lvl1pPr>
          </a:lstStyle>
          <a:p>
            <a:fld id="{0D20D7EE-2997-43B9-84E1-67A87B4C2FC2}" type="slidenum">
              <a:rPr lang="en-US" smtClean="0"/>
              <a:t>‹#›</a:t>
            </a:fld>
            <a:endParaRPr lang="en-US" dirty="0"/>
          </a:p>
        </p:txBody>
      </p:sp>
    </p:spTree>
    <p:extLst>
      <p:ext uri="{BB962C8B-B14F-4D97-AF65-F5344CB8AC3E}">
        <p14:creationId xmlns:p14="http://schemas.microsoft.com/office/powerpoint/2010/main" val="35194230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2951" tIns="46476" rIns="92951" bIns="4647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2951" tIns="46476" rIns="92951" bIns="46476" rtlCol="0"/>
          <a:lstStyle>
            <a:lvl1pPr algn="r">
              <a:defRPr sz="1200"/>
            </a:lvl1pPr>
          </a:lstStyle>
          <a:p>
            <a:fld id="{4CA40218-F84A-416D-96FC-136CAE658836}" type="datetimeFigureOut">
              <a:rPr lang="en-US" smtClean="0"/>
              <a:t>11/5/20</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2951" tIns="46476" rIns="92951" bIns="46476" rtlCol="0" anchor="ctr"/>
          <a:lstStyle/>
          <a:p>
            <a:endParaRPr lang="en-US" dirty="0"/>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2951" tIns="46476" rIns="92951" bIns="464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2951" tIns="46476" rIns="92951" bIns="464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2951" tIns="46476" rIns="92951" bIns="46476" rtlCol="0" anchor="b"/>
          <a:lstStyle>
            <a:lvl1pPr algn="r">
              <a:defRPr sz="1200"/>
            </a:lvl1pPr>
          </a:lstStyle>
          <a:p>
            <a:fld id="{47486F4C-9837-41D3-93E3-4784B0746872}" type="slidenum">
              <a:rPr lang="en-US" smtClean="0"/>
              <a:t>‹#›</a:t>
            </a:fld>
            <a:endParaRPr lang="en-US" dirty="0"/>
          </a:p>
        </p:txBody>
      </p:sp>
    </p:spTree>
    <p:extLst>
      <p:ext uri="{BB962C8B-B14F-4D97-AF65-F5344CB8AC3E}">
        <p14:creationId xmlns:p14="http://schemas.microsoft.com/office/powerpoint/2010/main" val="20278479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04800" y="5060303"/>
            <a:ext cx="6419850" cy="3660458"/>
          </a:xfrm>
        </p:spPr>
        <p:txBody>
          <a:bodyPr/>
          <a:lstStyle/>
          <a:p>
            <a:r>
              <a:rPr lang="en-US" dirty="0"/>
              <a:t>The following slides provide details about planning to use the SDT and running SDT assessment and work-planning sessions. It is designed for use by individuals who intend to facilitate the SDT.</a:t>
            </a:r>
          </a:p>
        </p:txBody>
      </p:sp>
      <p:sp>
        <p:nvSpPr>
          <p:cNvPr id="4" name="Slide Number Placeholder 3"/>
          <p:cNvSpPr>
            <a:spLocks noGrp="1"/>
          </p:cNvSpPr>
          <p:nvPr>
            <p:ph type="sldNum" sz="quarter" idx="10"/>
          </p:nvPr>
        </p:nvSpPr>
        <p:spPr/>
        <p:txBody>
          <a:bodyPr/>
          <a:lstStyle/>
          <a:p>
            <a:fld id="{47486F4C-9837-41D3-93E3-4784B0746872}" type="slidenum">
              <a:rPr lang="en-US" smtClean="0"/>
              <a:t>1</a:t>
            </a:fld>
            <a:endParaRPr lang="en-US" dirty="0"/>
          </a:p>
        </p:txBody>
      </p:sp>
    </p:spTree>
    <p:extLst>
      <p:ext uri="{BB962C8B-B14F-4D97-AF65-F5344CB8AC3E}">
        <p14:creationId xmlns:p14="http://schemas.microsoft.com/office/powerpoint/2010/main" val="341194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38113"/>
            <a:ext cx="4184650" cy="3138487"/>
          </a:xfrm>
        </p:spPr>
      </p:sp>
      <p:sp>
        <p:nvSpPr>
          <p:cNvPr id="3" name="Notes Placeholder 2"/>
          <p:cNvSpPr>
            <a:spLocks noGrp="1"/>
          </p:cNvSpPr>
          <p:nvPr>
            <p:ph type="body" idx="1"/>
          </p:nvPr>
        </p:nvSpPr>
        <p:spPr>
          <a:xfrm>
            <a:off x="318977" y="3468054"/>
            <a:ext cx="6390167" cy="3660458"/>
          </a:xfrm>
        </p:spPr>
        <p:txBody>
          <a:bodyPr/>
          <a:lstStyle/>
          <a:p>
            <a:r>
              <a:rPr lang="en-US" b="0" baseline="0" dirty="0"/>
              <a:t>The initial step of guessing the NPHI’s capacity is focused on the stage. Subsequent discussions focus on the numeric score and allow for a more refined estimate of the stage.</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Don’t let participants get stuck on this step. If there is disagreement, explore the reasons for this, as it will help with identifying gaps and issues to be addressed. However, once discussions are no longer moving the process forward, record the score or scores and continue to the next steps. </a:t>
            </a:r>
          </a:p>
        </p:txBody>
      </p:sp>
      <p:sp>
        <p:nvSpPr>
          <p:cNvPr id="4" name="Slide Number Placeholder 3"/>
          <p:cNvSpPr>
            <a:spLocks noGrp="1"/>
          </p:cNvSpPr>
          <p:nvPr>
            <p:ph type="sldNum" sz="quarter" idx="10"/>
          </p:nvPr>
        </p:nvSpPr>
        <p:spPr/>
        <p:txBody>
          <a:bodyPr/>
          <a:lstStyle/>
          <a:p>
            <a:fld id="{47486F4C-9837-41D3-93E3-4784B0746872}" type="slidenum">
              <a:rPr lang="en-US" smtClean="0"/>
              <a:t>10</a:t>
            </a:fld>
            <a:endParaRPr lang="en-US" dirty="0"/>
          </a:p>
        </p:txBody>
      </p:sp>
    </p:spTree>
    <p:extLst>
      <p:ext uri="{BB962C8B-B14F-4D97-AF65-F5344CB8AC3E}">
        <p14:creationId xmlns:p14="http://schemas.microsoft.com/office/powerpoint/2010/main" val="225468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38113"/>
            <a:ext cx="4184650" cy="3138487"/>
          </a:xfrm>
        </p:spPr>
      </p:sp>
      <p:sp>
        <p:nvSpPr>
          <p:cNvPr id="3" name="Notes Placeholder 2"/>
          <p:cNvSpPr>
            <a:spLocks noGrp="1"/>
          </p:cNvSpPr>
          <p:nvPr>
            <p:ph type="body" idx="1"/>
          </p:nvPr>
        </p:nvSpPr>
        <p:spPr>
          <a:xfrm>
            <a:off x="318977" y="3468054"/>
            <a:ext cx="6390167" cy="5270832"/>
          </a:xfrm>
        </p:spPr>
        <p:txBody>
          <a:bodyPr/>
          <a:lstStyle/>
          <a:p>
            <a:r>
              <a:rPr lang="en-US" sz="1200" kern="1200" dirty="0">
                <a:solidFill>
                  <a:schemeClr val="tx1"/>
                </a:solidFill>
                <a:effectLst/>
                <a:latin typeface="+mn-lt"/>
                <a:ea typeface="+mn-ea"/>
                <a:cs typeface="+mn-cs"/>
              </a:rPr>
              <a:t>In a given Domain, it is not unusual for an NPHI to have achieved some aspects of more than one stage. So, for example, an NPHI might have half of the elements described in “developing” and a couple from “leading edge.” In general, the NPHI score should reflect where the NPHI has most or all elements in place. For example, if an NPHI has achieved most but not all of the components of the “developing” level and a couple of “leading edge,” it might score on the higher end of “developing.”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often prefer to score themselves within the range included in a higher stage, for example, where they have achieved some but not most items. Point out that if they overstate the current score, it will be harder to show progress made from implementing the plans developed using the SDT. But don’t get bogged down with scoring. The main purpose of scoring is to prompt discussion and clarify the difference between the current and desired states.</a:t>
            </a:r>
          </a:p>
          <a:p>
            <a:pPr marL="0" marR="0">
              <a:spcBef>
                <a:spcPts val="0"/>
              </a:spcBef>
              <a:spcAft>
                <a:spcPts val="0"/>
              </a:spcAft>
            </a:pPr>
            <a:r>
              <a:rPr lang="en-US" sz="1200" kern="1200" dirty="0">
                <a:solidFill>
                  <a:schemeClr val="tx1"/>
                </a:solidFill>
                <a:effectLst/>
                <a:latin typeface="+mn-lt"/>
                <a:ea typeface="+mn-ea"/>
                <a:cs typeface="+mn-cs"/>
              </a:rPr>
              <a:t> </a:t>
            </a:r>
          </a:p>
          <a:p>
            <a:pPr marL="0" marR="0">
              <a:spcBef>
                <a:spcPts val="0"/>
              </a:spcBef>
              <a:spcAft>
                <a:spcPts val="0"/>
              </a:spcAft>
            </a:pPr>
            <a:r>
              <a:rPr lang="en-US" sz="1200" kern="1200" dirty="0">
                <a:solidFill>
                  <a:schemeClr val="tx1"/>
                </a:solidFill>
                <a:effectLst/>
                <a:latin typeface="+mn-lt"/>
                <a:ea typeface="+mn-ea"/>
                <a:cs typeface="+mn-cs"/>
              </a:rPr>
              <a:t>Participants from NPHIs that are “leading edge” on some Domains might be reluctant to admit that they are “developing” in others. NPHIs that see themselves as world leaders might struggle with admitting they are “developing” in some topics covered by the Discussion Guides. Or a low-resource NPHI may be surprised that it is “leading edge” in some topics. If this is an issue, the facilitator can point out that no NPHI is leading edge in every topic. Even NPHIs with low resources can be leaders in some topics.</a:t>
            </a:r>
          </a:p>
        </p:txBody>
      </p:sp>
      <p:sp>
        <p:nvSpPr>
          <p:cNvPr id="4" name="Slide Number Placeholder 3"/>
          <p:cNvSpPr>
            <a:spLocks noGrp="1"/>
          </p:cNvSpPr>
          <p:nvPr>
            <p:ph type="sldNum" sz="quarter" idx="10"/>
          </p:nvPr>
        </p:nvSpPr>
        <p:spPr/>
        <p:txBody>
          <a:bodyPr/>
          <a:lstStyle/>
          <a:p>
            <a:fld id="{47486F4C-9837-41D3-93E3-4784B0746872}" type="slidenum">
              <a:rPr lang="en-US" smtClean="0"/>
              <a:t>11</a:t>
            </a:fld>
            <a:endParaRPr lang="en-US" dirty="0"/>
          </a:p>
        </p:txBody>
      </p:sp>
    </p:spTree>
    <p:extLst>
      <p:ext uri="{BB962C8B-B14F-4D97-AF65-F5344CB8AC3E}">
        <p14:creationId xmlns:p14="http://schemas.microsoft.com/office/powerpoint/2010/main" val="3943932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cs typeface="Arial" panose="020B0604020202020204" pitchFamily="34" charset="0"/>
              </a:rPr>
              <a:t>The</a:t>
            </a:r>
            <a:r>
              <a:rPr lang="en-US" sz="1200" b="0" kern="1200" baseline="0" dirty="0">
                <a:solidFill>
                  <a:schemeClr val="tx1"/>
                </a:solidFill>
                <a:effectLst/>
                <a:cs typeface="Arial" panose="020B0604020202020204" pitchFamily="34" charset="0"/>
              </a:rPr>
              <a:t> next step is to decide on highest priorities for planning. </a:t>
            </a:r>
            <a:r>
              <a:rPr lang="en-US" sz="1200" b="0" kern="1200" baseline="0" dirty="0">
                <a:solidFill>
                  <a:srgbClr val="FF0000"/>
                </a:solidFill>
                <a:effectLst/>
                <a:cs typeface="Arial" panose="020B0604020202020204" pitchFamily="34" charset="0"/>
              </a:rPr>
              <a:t>Whatever approach is used, it is important to review the identified gaps to ensure they cover the most important issues and are </a:t>
            </a:r>
            <a:r>
              <a:rPr lang="en-US" sz="1200" b="0" i="0" kern="1200" baseline="0" dirty="0">
                <a:solidFill>
                  <a:srgbClr val="FF0000"/>
                </a:solidFill>
                <a:effectLst/>
                <a:cs typeface="Arial" panose="020B0604020202020204" pitchFamily="34" charset="0"/>
              </a:rPr>
              <a:t>actionable, as well as any proposed activities, to ensure that they will be a good basis for work-planning. </a:t>
            </a:r>
          </a:p>
        </p:txBody>
      </p:sp>
      <p:sp>
        <p:nvSpPr>
          <p:cNvPr id="4" name="Slide Number Placeholder 3"/>
          <p:cNvSpPr>
            <a:spLocks noGrp="1"/>
          </p:cNvSpPr>
          <p:nvPr>
            <p:ph type="sldNum" sz="quarter" idx="10"/>
          </p:nvPr>
        </p:nvSpPr>
        <p:spPr/>
        <p:txBody>
          <a:bodyPr/>
          <a:lstStyle/>
          <a:p>
            <a:fld id="{47486F4C-9837-41D3-93E3-4784B0746872}" type="slidenum">
              <a:rPr lang="en-US" smtClean="0"/>
              <a:t>12</a:t>
            </a:fld>
            <a:endParaRPr lang="en-US" dirty="0"/>
          </a:p>
        </p:txBody>
      </p:sp>
    </p:spTree>
    <p:extLst>
      <p:ext uri="{BB962C8B-B14F-4D97-AF65-F5344CB8AC3E}">
        <p14:creationId xmlns:p14="http://schemas.microsoft.com/office/powerpoint/2010/main" val="103016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cs typeface="Arial" panose="020B0604020202020204" pitchFamily="34" charset="0"/>
              </a:rPr>
              <a:t>The group can either use the SDT forms or another template to record the gaps and indicate which are priorities.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cs typeface="Arial" panose="020B0604020202020204" pitchFamily="34" charset="0"/>
            </a:endParaRPr>
          </a:p>
          <a:p>
            <a:r>
              <a:rPr lang="en-US" b="0" dirty="0">
                <a:solidFill>
                  <a:srgbClr val="FF0000"/>
                </a:solidFill>
                <a:latin typeface="Arial"/>
              </a:rPr>
              <a:t>Make sure the list of gaps covers the key issues and that the gaps are “actionable.” </a:t>
            </a:r>
            <a:r>
              <a:rPr lang="en-US" sz="1200" kern="1200" dirty="0">
                <a:solidFill>
                  <a:schemeClr val="tx1"/>
                </a:solidFill>
                <a:effectLst/>
                <a:latin typeface="+mn-lt"/>
                <a:ea typeface="+mn-ea"/>
                <a:cs typeface="+mn-cs"/>
              </a:rPr>
              <a:t>An important role of the facilitator is to make sure the gaps identified are the critical ones. For example, often participants will call for activities that are relatively easy, such as distribution of documents or training to address performance issues. However, if the underlying problems are poorly designed systems or too few staff, documents and training will not lead to better performance. Discussions about how to address systems or staffing issues are difficult, but understanding these issues and developing approaches to addressing them is often critical if the NPHI is to achieve its goals. Facilitators should continue to probe until they are satisfied that the gaps identified are the significant ones. Facilitators can make it a point to repeatedly check by asking, “If this gap is addressed, will it solve the problem, or are there other issues to explore?” </a:t>
            </a:r>
            <a:r>
              <a:rPr lang="en-US" dirty="0">
                <a:effectLst/>
              </a:rPr>
              <a:t> </a:t>
            </a:r>
            <a:endParaRPr lang="en-US" sz="1200" kern="1200" dirty="0">
              <a:solidFill>
                <a:schemeClr val="tx1"/>
              </a:solidFill>
              <a:effectLst/>
              <a:latin typeface="+mn-lt"/>
              <a:ea typeface="+mn-ea"/>
              <a:cs typeface="+mn-cs"/>
            </a:endParaRPr>
          </a:p>
          <a:p>
            <a:endParaRPr lang="en-US" sz="1200" b="0" i="0" kern="1200" baseline="0" dirty="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cs typeface="Arial" panose="020B0604020202020204" pitchFamily="34" charset="0"/>
              </a:rPr>
              <a:t>In some cases, activities will have been discussed during Assessment. </a:t>
            </a:r>
            <a:r>
              <a:rPr lang="en-US" sz="1200" b="0" i="0" kern="1200" baseline="0" dirty="0">
                <a:solidFill>
                  <a:srgbClr val="000000"/>
                </a:solidFill>
                <a:effectLst/>
                <a:cs typeface="Arial" panose="020B0604020202020204" pitchFamily="34" charset="0"/>
              </a:rPr>
              <a:t>If this is the case</a:t>
            </a:r>
            <a:r>
              <a:rPr lang="en-US" b="0" baseline="0" dirty="0">
                <a:solidFill>
                  <a:srgbClr val="000000"/>
                </a:solidFill>
                <a:cs typeface="Arial" panose="020B0604020202020204" pitchFamily="34" charset="0"/>
              </a:rPr>
              <a:t>, as you prioritize, you will have revisit the proposed activities to make sure that they address the most important gaps and will solve the underlying issues needed to be addressed for the NPHI to move to the next stage.</a:t>
            </a:r>
            <a:endParaRPr lang="en-US" b="0" baseline="0" dirty="0">
              <a:solidFill>
                <a:srgbClr val="FF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86F4C-9837-41D3-93E3-4784B07468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8395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86F4C-9837-41D3-93E3-4784B07468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17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86F4C-9837-41D3-93E3-4784B0746872}" type="slidenum">
              <a:rPr lang="en-US" smtClean="0"/>
              <a:t>15</a:t>
            </a:fld>
            <a:endParaRPr lang="en-US" dirty="0"/>
          </a:p>
        </p:txBody>
      </p:sp>
    </p:spTree>
    <p:extLst>
      <p:ext uri="{BB962C8B-B14F-4D97-AF65-F5344CB8AC3E}">
        <p14:creationId xmlns:p14="http://schemas.microsoft.com/office/powerpoint/2010/main" val="347612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en-US" b="0" dirty="0"/>
              <a:t>Work-planning using the SDT</a:t>
            </a:r>
            <a:r>
              <a:rPr lang="en-US" b="0" baseline="0" dirty="0"/>
              <a:t> flows directly from the</a:t>
            </a:r>
            <a:r>
              <a:rPr lang="en-US" b="0" strike="noStrike" baseline="0" dirty="0"/>
              <a:t> list of priorities identified in the assessment.</a:t>
            </a:r>
            <a:endParaRPr lang="en-US" b="0" baseline="0" dirty="0"/>
          </a:p>
          <a:p>
            <a:endParaRPr lang="en-US" b="0" strike="sngStrike" baseline="0" dirty="0"/>
          </a:p>
          <a:p>
            <a:r>
              <a:rPr lang="en-US" b="0" baseline="0" dirty="0"/>
              <a:t>Note that the Work-Planning Form is easily adaptable. It is also fine to use other ways to record work plans, as long as they make explicit what will be done, who is responsible, and the timeline. </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While you are work-planning, you may identify potential barriers to completing the work-plan that relate to NPHI-wide issues</a:t>
            </a:r>
            <a:r>
              <a:rPr lang="en-US" b="0" i="1" baseline="0" dirty="0"/>
              <a:t>, </a:t>
            </a:r>
            <a:r>
              <a:rPr lang="en-US" b="0" i="0" baseline="0" dirty="0"/>
              <a:t>such as the need for further resource development or enhancing internal communications. Sometimes you can use Discussion Guides to develop plans for these. Even if you can’t address them during the week you are at the NPHI, identifying and </a:t>
            </a:r>
            <a:r>
              <a:rPr lang="en-US" b="0" baseline="0" dirty="0"/>
              <a:t>understanding them can suggest further work the NPHI leadership should consider.</a:t>
            </a:r>
          </a:p>
          <a:p>
            <a:endParaRPr lang="en-US" b="0" dirty="0"/>
          </a:p>
        </p:txBody>
      </p:sp>
      <p:sp>
        <p:nvSpPr>
          <p:cNvPr id="4" name="Slide Number Placeholder 3"/>
          <p:cNvSpPr>
            <a:spLocks noGrp="1"/>
          </p:cNvSpPr>
          <p:nvPr>
            <p:ph type="sldNum" sz="quarter" idx="10"/>
          </p:nvPr>
        </p:nvSpPr>
        <p:spPr/>
        <p:txBody>
          <a:bodyPr/>
          <a:lstStyle/>
          <a:p>
            <a:fld id="{47486F4C-9837-41D3-93E3-4784B0746872}" type="slidenum">
              <a:rPr lang="en-US" smtClean="0"/>
              <a:t>16</a:t>
            </a:fld>
            <a:endParaRPr lang="en-US" dirty="0"/>
          </a:p>
        </p:txBody>
      </p:sp>
    </p:spTree>
    <p:extLst>
      <p:ext uri="{BB962C8B-B14F-4D97-AF65-F5344CB8AC3E}">
        <p14:creationId xmlns:p14="http://schemas.microsoft.com/office/powerpoint/2010/main" val="105325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86F4C-9837-41D3-93E3-4784B0746872}" type="slidenum">
              <a:rPr lang="en-US" smtClean="0"/>
              <a:t>17</a:t>
            </a:fld>
            <a:endParaRPr lang="en-US" dirty="0"/>
          </a:p>
        </p:txBody>
      </p:sp>
    </p:spTree>
    <p:extLst>
      <p:ext uri="{BB962C8B-B14F-4D97-AF65-F5344CB8AC3E}">
        <p14:creationId xmlns:p14="http://schemas.microsoft.com/office/powerpoint/2010/main" val="249474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en-US" b="0" dirty="0">
                <a:solidFill>
                  <a:schemeClr val="tx1"/>
                </a:solidFill>
              </a:rPr>
              <a:t>The exit meeting is a good opportunity to highlight key achievements from the visit and get leadership commitment to developing or implementing the plan</a:t>
            </a:r>
            <a:r>
              <a:rPr lang="en-US" b="0" baseline="0" dirty="0">
                <a:solidFill>
                  <a:schemeClr val="tx1"/>
                </a:solidFill>
              </a:rPr>
              <a:t>.</a:t>
            </a:r>
            <a:endParaRPr lang="en-US" b="0" dirty="0">
              <a:solidFill>
                <a:schemeClr val="tx1"/>
              </a:solidFill>
            </a:endParaRPr>
          </a:p>
          <a:p>
            <a:endParaRPr lang="en-US" b="0" dirty="0">
              <a:solidFill>
                <a:schemeClr val="tx1"/>
              </a:solidFill>
            </a:endParaRPr>
          </a:p>
          <a:p>
            <a:r>
              <a:rPr lang="en-US" b="0" dirty="0">
                <a:solidFill>
                  <a:schemeClr val="tx1"/>
                </a:solidFill>
              </a:rPr>
              <a:t>Depending on the focus</a:t>
            </a:r>
            <a:r>
              <a:rPr lang="en-US" b="0" baseline="0" dirty="0">
                <a:solidFill>
                  <a:schemeClr val="tx1"/>
                </a:solidFill>
              </a:rPr>
              <a:t> of the planning, the exit meeting might be with the NPHI Director or a senior member of the MOH. This meeting can make the difference between the NPHI following up on next steps and not. </a:t>
            </a:r>
          </a:p>
          <a:p>
            <a:endParaRPr lang="en-US" b="0" baseline="0" dirty="0">
              <a:solidFill>
                <a:schemeClr val="tx1"/>
              </a:solidFill>
            </a:endParaRPr>
          </a:p>
          <a:p>
            <a:r>
              <a:rPr lang="en-US" b="0" baseline="0" dirty="0">
                <a:solidFill>
                  <a:schemeClr val="tx1"/>
                </a:solidFill>
              </a:rPr>
              <a:t>If possible, it is good to develop a one- or two-page summary for the meeting. Since the process is participant-led, some aspects might be best presented by NPHI members. </a:t>
            </a:r>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47486F4C-9837-41D3-93E3-4784B0746872}" type="slidenum">
              <a:rPr lang="en-US" smtClean="0"/>
              <a:t>18</a:t>
            </a:fld>
            <a:endParaRPr lang="en-US" dirty="0"/>
          </a:p>
        </p:txBody>
      </p:sp>
    </p:spTree>
    <p:extLst>
      <p:ext uri="{BB962C8B-B14F-4D97-AF65-F5344CB8AC3E}">
        <p14:creationId xmlns:p14="http://schemas.microsoft.com/office/powerpoint/2010/main" val="784762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86F4C-9837-41D3-93E3-4784B0746872}" type="slidenum">
              <a:rPr lang="en-US" smtClean="0"/>
              <a:t>19</a:t>
            </a:fld>
            <a:endParaRPr lang="en-US" dirty="0"/>
          </a:p>
        </p:txBody>
      </p:sp>
    </p:spTree>
    <p:extLst>
      <p:ext uri="{BB962C8B-B14F-4D97-AF65-F5344CB8AC3E}">
        <p14:creationId xmlns:p14="http://schemas.microsoft.com/office/powerpoint/2010/main" val="287546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23851" y="4473894"/>
            <a:ext cx="6391274" cy="3660458"/>
          </a:xfrm>
        </p:spPr>
        <p:txBody>
          <a:bodyPr/>
          <a:lstStyle/>
          <a:p>
            <a:pPr>
              <a:spcBef>
                <a:spcPts val="600"/>
              </a:spcBef>
              <a:spcAft>
                <a:spcPts val="0"/>
              </a:spcAft>
              <a:buClr>
                <a:srgbClr val="4F81BD"/>
              </a:buClr>
              <a:defRPr/>
            </a:pPr>
            <a:r>
              <a:rPr lang="en-US" dirty="0">
                <a:solidFill>
                  <a:srgbClr val="000000"/>
                </a:solidFill>
              </a:rPr>
              <a:t>This slide lists the topics covered in ‘Facilitator’s Guide’.</a:t>
            </a:r>
          </a:p>
        </p:txBody>
      </p:sp>
      <p:sp>
        <p:nvSpPr>
          <p:cNvPr id="4" name="Slide Number Placeholder 3"/>
          <p:cNvSpPr>
            <a:spLocks noGrp="1"/>
          </p:cNvSpPr>
          <p:nvPr>
            <p:ph type="sldNum" sz="quarter" idx="10"/>
          </p:nvPr>
        </p:nvSpPr>
        <p:spPr/>
        <p:txBody>
          <a:bodyPr/>
          <a:lstStyle/>
          <a:p>
            <a:fld id="{47486F4C-9837-41D3-93E3-4784B0746872}" type="slidenum">
              <a:rPr lang="en-US" smtClean="0"/>
              <a:t>2</a:t>
            </a:fld>
            <a:endParaRPr lang="en-US" dirty="0"/>
          </a:p>
        </p:txBody>
      </p:sp>
    </p:spTree>
    <p:extLst>
      <p:ext uri="{BB962C8B-B14F-4D97-AF65-F5344CB8AC3E}">
        <p14:creationId xmlns:p14="http://schemas.microsoft.com/office/powerpoint/2010/main" val="1002030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08343" y="4473894"/>
            <a:ext cx="6411433" cy="3660458"/>
          </a:xfrm>
        </p:spPr>
        <p:txBody>
          <a:bodyPr/>
          <a:lstStyle/>
          <a:p>
            <a:r>
              <a:rPr lang="en-US" dirty="0"/>
              <a:t>The</a:t>
            </a:r>
            <a:r>
              <a:rPr lang="en-US" baseline="0" dirty="0"/>
              <a:t> more that you know the NPHI and that you establish trust with key people, the easier and more successful the SDT process will be. Make sure you build in enough time either before you visit the NPHI or when you arrive to understand the priorities of leadership, as well as the political, financial, administrative, and other contexts that impact the NPHI. </a:t>
            </a:r>
          </a:p>
          <a:p>
            <a:endParaRPr lang="en-US" baseline="0" dirty="0"/>
          </a:p>
          <a:p>
            <a:r>
              <a:rPr lang="en-US" baseline="0" dirty="0"/>
              <a:t>Getting expectations in writing is useful for clarifying goals and setting the agenda. They can suggest which Discussion Guides will be used and who needs to participate. If you do not identify at least some of the high-priority topics in advance, you are unlikely to be able to arrange for all the critical individuals to attend the relevant assessment and planning meetings. </a:t>
            </a:r>
          </a:p>
          <a:p>
            <a:endParaRPr lang="en-US" baseline="0" dirty="0"/>
          </a:p>
          <a:p>
            <a:r>
              <a:rPr lang="en-US" baseline="0" dirty="0"/>
              <a:t>A bad room setup can inhibit conversation. Have the room set up so that people are facing each other, so they can interact easily. </a:t>
            </a:r>
          </a:p>
          <a:p>
            <a:endParaRPr lang="en-US" baseline="0" dirty="0"/>
          </a:p>
          <a:p>
            <a:r>
              <a:rPr lang="en-US" baseline="0" dirty="0"/>
              <a:t>It is helpful to have a point person at the NPHI who is responsible for logistic support. Ideally, you will work with that person before you travel to ensure issues related to room setup and supplies are addressed.</a:t>
            </a:r>
            <a:endParaRPr lang="en-US" dirty="0"/>
          </a:p>
        </p:txBody>
      </p:sp>
      <p:sp>
        <p:nvSpPr>
          <p:cNvPr id="4" name="Slide Number Placeholder 3"/>
          <p:cNvSpPr>
            <a:spLocks noGrp="1"/>
          </p:cNvSpPr>
          <p:nvPr>
            <p:ph type="sldNum" sz="quarter" idx="10"/>
          </p:nvPr>
        </p:nvSpPr>
        <p:spPr/>
        <p:txBody>
          <a:bodyPr/>
          <a:lstStyle/>
          <a:p>
            <a:fld id="{47486F4C-9837-41D3-93E3-4784B0746872}" type="slidenum">
              <a:rPr lang="en-US" smtClean="0"/>
              <a:t>3</a:t>
            </a:fld>
            <a:endParaRPr lang="en-US" dirty="0"/>
          </a:p>
        </p:txBody>
      </p:sp>
    </p:spTree>
    <p:extLst>
      <p:ext uri="{BB962C8B-B14F-4D97-AF65-F5344CB8AC3E}">
        <p14:creationId xmlns:p14="http://schemas.microsoft.com/office/powerpoint/2010/main" val="2231571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08344" y="4473894"/>
            <a:ext cx="6400800" cy="3660458"/>
          </a:xfrm>
        </p:spPr>
        <p:txBody>
          <a:bodyPr/>
          <a:lstStyle/>
          <a:p>
            <a:r>
              <a:rPr lang="en-US" dirty="0"/>
              <a:t>Once you have facilitated</a:t>
            </a:r>
            <a:r>
              <a:rPr lang="en-US" baseline="0" dirty="0"/>
              <a:t> the SDT a few times, you will develop your own list of needed supplies. Those listed in this slide are a minimum.</a:t>
            </a:r>
          </a:p>
        </p:txBody>
      </p:sp>
      <p:sp>
        <p:nvSpPr>
          <p:cNvPr id="4" name="Slide Number Placeholder 3"/>
          <p:cNvSpPr>
            <a:spLocks noGrp="1"/>
          </p:cNvSpPr>
          <p:nvPr>
            <p:ph type="sldNum" sz="quarter" idx="10"/>
          </p:nvPr>
        </p:nvSpPr>
        <p:spPr/>
        <p:txBody>
          <a:bodyPr/>
          <a:lstStyle/>
          <a:p>
            <a:fld id="{47486F4C-9837-41D3-93E3-4784B0746872}" type="slidenum">
              <a:rPr lang="en-US" smtClean="0"/>
              <a:t>4</a:t>
            </a:fld>
            <a:endParaRPr lang="en-US" dirty="0"/>
          </a:p>
        </p:txBody>
      </p:sp>
    </p:spTree>
    <p:extLst>
      <p:ext uri="{BB962C8B-B14F-4D97-AF65-F5344CB8AC3E}">
        <p14:creationId xmlns:p14="http://schemas.microsoft.com/office/powerpoint/2010/main" val="947414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297712" y="4473894"/>
            <a:ext cx="6411432" cy="366045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486F4C-9837-41D3-93E3-4784B0746872}" type="slidenum">
              <a:rPr lang="en-US" smtClean="0"/>
              <a:t>5</a:t>
            </a:fld>
            <a:endParaRPr lang="en-US" dirty="0"/>
          </a:p>
        </p:txBody>
      </p:sp>
    </p:spTree>
    <p:extLst>
      <p:ext uri="{BB962C8B-B14F-4D97-AF65-F5344CB8AC3E}">
        <p14:creationId xmlns:p14="http://schemas.microsoft.com/office/powerpoint/2010/main" val="104944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297711" y="4473894"/>
            <a:ext cx="6422065" cy="366045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the SDT is envisioned as a country-owned process, it is best done with a trained facilitator, who is familiar with the underlying structure and flow </a:t>
            </a:r>
            <a:r>
              <a:rPr lang="en-US" sz="1200" kern="1200" dirty="0">
                <a:effectLst/>
                <a:latin typeface="+mn-lt"/>
                <a:ea typeface="+mn-ea"/>
                <a:cs typeface="+mn-cs"/>
              </a:rPr>
              <a:t>of the SDT process. </a:t>
            </a:r>
            <a:r>
              <a:rPr lang="en-US" sz="1200" kern="1200" dirty="0">
                <a:solidFill>
                  <a:schemeClr val="tx1"/>
                </a:solidFill>
                <a:effectLst/>
                <a:latin typeface="+mn-lt"/>
                <a:ea typeface="+mn-ea"/>
                <a:cs typeface="+mn-cs"/>
              </a:rPr>
              <a:t>After an NPHI has used the SDT with a facilitator, it may be more prepared to manage the SDT process on its own. </a:t>
            </a:r>
          </a:p>
          <a:p>
            <a:endParaRPr lang="en-US" dirty="0"/>
          </a:p>
        </p:txBody>
      </p:sp>
      <p:sp>
        <p:nvSpPr>
          <p:cNvPr id="4" name="Slide Number Placeholder 3"/>
          <p:cNvSpPr>
            <a:spLocks noGrp="1"/>
          </p:cNvSpPr>
          <p:nvPr>
            <p:ph type="sldNum" sz="quarter" idx="10"/>
          </p:nvPr>
        </p:nvSpPr>
        <p:spPr/>
        <p:txBody>
          <a:bodyPr/>
          <a:lstStyle/>
          <a:p>
            <a:fld id="{47486F4C-9837-41D3-93E3-4784B0746872}" type="slidenum">
              <a:rPr lang="en-US" smtClean="0"/>
              <a:t>6</a:t>
            </a:fld>
            <a:endParaRPr lang="en-US" dirty="0"/>
          </a:p>
        </p:txBody>
      </p:sp>
    </p:spTree>
    <p:extLst>
      <p:ext uri="{BB962C8B-B14F-4D97-AF65-F5344CB8AC3E}">
        <p14:creationId xmlns:p14="http://schemas.microsoft.com/office/powerpoint/2010/main" val="2921510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2515" y="4473894"/>
            <a:ext cx="6354503" cy="3660458"/>
          </a:xfrm>
        </p:spPr>
        <p:txBody>
          <a:bodyPr/>
          <a:lstStyle/>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r>
              <a:rPr lang="en-US" dirty="0">
                <a:solidFill>
                  <a:sysClr val="windowText" lastClr="000000"/>
                </a:solidFill>
              </a:rPr>
              <a:t>The Parking</a:t>
            </a:r>
            <a:r>
              <a:rPr lang="en-US" baseline="0" dirty="0">
                <a:solidFill>
                  <a:sysClr val="windowText" lastClr="000000"/>
                </a:solidFill>
              </a:rPr>
              <a:t> Lot and Ground Rules are among your most important tools.</a:t>
            </a: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endParaRPr lang="en-US" baseline="0" dirty="0">
              <a:solidFill>
                <a:sysClr val="windowText" lastClr="000000"/>
              </a:solidFill>
            </a:endParaRP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r>
              <a:rPr lang="en-US" baseline="0" dirty="0">
                <a:solidFill>
                  <a:sysClr val="windowText" lastClr="000000"/>
                </a:solidFill>
              </a:rPr>
              <a:t>Use the Parking Lot to keep the discussion focused. </a:t>
            </a:r>
            <a:r>
              <a:rPr lang="en-US" dirty="0">
                <a:solidFill>
                  <a:sysClr val="windowText" lastClr="000000"/>
                </a:solidFill>
              </a:rPr>
              <a:t>Tell participants they can put ideas on it at any time.</a:t>
            </a:r>
            <a:r>
              <a:rPr lang="en-US" baseline="0" dirty="0">
                <a:solidFill>
                  <a:sysClr val="windowText" lastClr="000000"/>
                </a:solidFill>
              </a:rPr>
              <a:t> </a:t>
            </a:r>
            <a:r>
              <a:rPr lang="en-US" dirty="0">
                <a:solidFill>
                  <a:sysClr val="windowText" lastClr="000000"/>
                </a:solidFill>
              </a:rPr>
              <a:t>When extraneous ideas arise, say, “Great idea. Is it ok to come back to that?” and post the idea on the Parking Lot. Make sure to return to all the Parking Lot issues before you end the session. </a:t>
            </a: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endParaRPr lang="en-US" dirty="0">
              <a:solidFill>
                <a:sysClr val="windowText" lastClr="000000"/>
              </a:solidFill>
            </a:endParaRP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r>
              <a:rPr lang="en-US" dirty="0">
                <a:solidFill>
                  <a:sysClr val="windowText" lastClr="000000"/>
                </a:solidFill>
              </a:rPr>
              <a:t>At the beginning of the session, you can demonstrate that you will be seeking participant input, and that the group has the ultimate say, by presenting the Ground Rules and asking if these are ok with the participants.</a:t>
            </a: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endParaRPr lang="en-US" baseline="0" dirty="0">
              <a:solidFill>
                <a:sysClr val="windowText" lastClr="000000"/>
              </a:solidFill>
            </a:endParaRPr>
          </a:p>
        </p:txBody>
      </p:sp>
      <p:sp>
        <p:nvSpPr>
          <p:cNvPr id="4" name="Slide Number Placeholder 3"/>
          <p:cNvSpPr>
            <a:spLocks noGrp="1"/>
          </p:cNvSpPr>
          <p:nvPr>
            <p:ph type="sldNum" sz="quarter" idx="10"/>
          </p:nvPr>
        </p:nvSpPr>
        <p:spPr/>
        <p:txBody>
          <a:bodyPr/>
          <a:lstStyle/>
          <a:p>
            <a:fld id="{47486F4C-9837-41D3-93E3-4784B0746872}" type="slidenum">
              <a:rPr lang="en-US" smtClean="0"/>
              <a:t>7</a:t>
            </a:fld>
            <a:endParaRPr lang="en-US" dirty="0"/>
          </a:p>
        </p:txBody>
      </p:sp>
    </p:spTree>
    <p:extLst>
      <p:ext uri="{BB962C8B-B14F-4D97-AF65-F5344CB8AC3E}">
        <p14:creationId xmlns:p14="http://schemas.microsoft.com/office/powerpoint/2010/main" val="365128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18977" y="4402526"/>
            <a:ext cx="6400800" cy="3660458"/>
          </a:xfrm>
        </p:spPr>
        <p:txBody>
          <a:bodyPr/>
          <a:lstStyle/>
          <a:p>
            <a:endParaRPr lang="en-US" dirty="0"/>
          </a:p>
          <a:p>
            <a:r>
              <a:rPr lang="en-US" dirty="0"/>
              <a:t>You</a:t>
            </a:r>
            <a:r>
              <a:rPr lang="en-US" baseline="0" dirty="0"/>
              <a:t> will need to record and project information on the Assessment and Work-Planning forms. Some Facilitators also act as note-takers, which ensures that what they consider the key ideas are captured. Others would rather focus on discussion and have someone else take notes. If you use a note-taker, choose someone who will be able to capture the key ideas accurately without slowing the process. </a:t>
            </a:r>
            <a:endParaRPr lang="en-US" dirty="0"/>
          </a:p>
        </p:txBody>
      </p:sp>
      <p:sp>
        <p:nvSpPr>
          <p:cNvPr id="4" name="Slide Number Placeholder 3"/>
          <p:cNvSpPr>
            <a:spLocks noGrp="1"/>
          </p:cNvSpPr>
          <p:nvPr>
            <p:ph type="sldNum" sz="quarter" idx="10"/>
          </p:nvPr>
        </p:nvSpPr>
        <p:spPr/>
        <p:txBody>
          <a:bodyPr/>
          <a:lstStyle/>
          <a:p>
            <a:fld id="{47486F4C-9837-41D3-93E3-4784B0746872}" type="slidenum">
              <a:rPr lang="en-US" smtClean="0"/>
              <a:t>8</a:t>
            </a:fld>
            <a:endParaRPr lang="en-US" dirty="0"/>
          </a:p>
        </p:txBody>
      </p:sp>
    </p:spTree>
    <p:extLst>
      <p:ext uri="{BB962C8B-B14F-4D97-AF65-F5344CB8AC3E}">
        <p14:creationId xmlns:p14="http://schemas.microsoft.com/office/powerpoint/2010/main" val="2426670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en-US" dirty="0"/>
              <a:t>Keep explanations succinct.</a:t>
            </a:r>
            <a:r>
              <a:rPr lang="en-US" baseline="0" dirty="0"/>
              <a:t> Aim to get participants actively engaged as quickly as possible. </a:t>
            </a:r>
            <a:r>
              <a:rPr lang="en-US" dirty="0"/>
              <a:t>Participants are likely to have many questions about the process. Try to answer quickly, and reassure them the process will be clear once they get started. </a:t>
            </a:r>
          </a:p>
          <a:p>
            <a:endParaRPr lang="en-US" dirty="0"/>
          </a:p>
          <a:p>
            <a:r>
              <a:rPr lang="en-US" dirty="0"/>
              <a:t>Emphasize that this is a self-driven process. Your job is to help them clarify their thoughts, summarize, etc. Note that you will be checking in with them frequently. </a:t>
            </a:r>
          </a:p>
        </p:txBody>
      </p:sp>
      <p:sp>
        <p:nvSpPr>
          <p:cNvPr id="4" name="Slide Number Placeholder 3"/>
          <p:cNvSpPr>
            <a:spLocks noGrp="1"/>
          </p:cNvSpPr>
          <p:nvPr>
            <p:ph type="sldNum" sz="quarter" idx="10"/>
          </p:nvPr>
        </p:nvSpPr>
        <p:spPr/>
        <p:txBody>
          <a:bodyPr/>
          <a:lstStyle/>
          <a:p>
            <a:fld id="{47486F4C-9837-41D3-93E3-4784B0746872}" type="slidenum">
              <a:rPr lang="en-US" smtClean="0"/>
              <a:t>9</a:t>
            </a:fld>
            <a:endParaRPr lang="en-US" dirty="0"/>
          </a:p>
        </p:txBody>
      </p:sp>
    </p:spTree>
    <p:extLst>
      <p:ext uri="{BB962C8B-B14F-4D97-AF65-F5344CB8AC3E}">
        <p14:creationId xmlns:p14="http://schemas.microsoft.com/office/powerpoint/2010/main" val="101505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C61B3A-F383-1944-8D37-B4E44B881842}"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343987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7FE66B-80D5-6E40-9604-46BFE51FA9A2}"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786995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0181B-7FFE-2544-9510-CC2C23EB7B5B}"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252564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A6DF6E-BD60-524B-BF7A-63E98239BDB0}"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1525391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7C35-FD84-7047-9C0D-D3AC23479308}"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357868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5977D7-472E-7146-9B2F-C2144CF92EE6}" type="datetime1">
              <a:rPr lang="en-US" smtClean="0"/>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379713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A12F4F-9AE5-284B-94F0-FA658E41D305}" type="datetime1">
              <a:rPr lang="en-US" smtClean="0"/>
              <a:t>11/5/20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70283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9F145E-0D59-004F-AEFA-F76D7E2C2A35}" type="datetime1">
              <a:rPr lang="en-US" smtClean="0"/>
              <a:t>11/5/20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41745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34632-2F7B-E744-BEC9-F8AB89D151E4}" type="datetime1">
              <a:rPr lang="en-US" smtClean="0"/>
              <a:t>11/5/20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79931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2B11B-09F8-6444-B61E-7930E704289B}" type="datetime1">
              <a:rPr lang="en-US" smtClean="0"/>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138819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0C04B0-525A-174B-A91E-A65F88F01D95}" type="datetime1">
              <a:rPr lang="en-US" smtClean="0"/>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73542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10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6DDDB-AE4E-F84C-833E-71A78671357F}" type="datetime1">
              <a:rPr lang="en-US" smtClean="0"/>
              <a:t>11/5/20</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71EB2-0477-4B05-AFFC-2C3142F18E08}" type="slidenum">
              <a:rPr lang="en-US" smtClean="0"/>
              <a:t>‹#›</a:t>
            </a:fld>
            <a:endParaRPr lang="en-US" dirty="0"/>
          </a:p>
        </p:txBody>
      </p:sp>
    </p:spTree>
    <p:extLst>
      <p:ext uri="{BB962C8B-B14F-4D97-AF65-F5344CB8AC3E}">
        <p14:creationId xmlns:p14="http://schemas.microsoft.com/office/powerpoint/2010/main" val="2825074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4855" y="1320058"/>
            <a:ext cx="8261516" cy="1445419"/>
          </a:xfrm>
          <a:prstGeom prst="rect">
            <a:avLst/>
          </a:prstGeom>
        </p:spPr>
        <p:txBody>
          <a:bodyPr vert="horz" lIns="68580" tIns="34290" rIns="68580" bIns="34290" rtlCol="0" anchor="b">
            <a:noAutofit/>
          </a:bodyPr>
          <a:lstStyle>
            <a:lvl1pPr algn="l" rtl="0" eaLnBrk="1" fontAlgn="base" hangingPunct="1">
              <a:spcBef>
                <a:spcPct val="0"/>
              </a:spcBef>
              <a:spcAft>
                <a:spcPct val="0"/>
              </a:spcAft>
              <a:defRPr sz="5400" kern="1200" cap="all" spc="-100" baseline="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sz="4400" b="1" cap="none" dirty="0">
                <a:solidFill>
                  <a:srgbClr val="1F497D"/>
                </a:solidFill>
                <a:latin typeface="Arial"/>
              </a:rPr>
              <a:t>Staged Development Tool (SDT) for NPHIs</a:t>
            </a:r>
          </a:p>
        </p:txBody>
      </p:sp>
      <p:cxnSp>
        <p:nvCxnSpPr>
          <p:cNvPr id="10" name="Straight Connector 9"/>
          <p:cNvCxnSpPr/>
          <p:nvPr/>
        </p:nvCxnSpPr>
        <p:spPr>
          <a:xfrm>
            <a:off x="652769" y="2860265"/>
            <a:ext cx="803515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ubtitle 2"/>
          <p:cNvSpPr>
            <a:spLocks noGrp="1"/>
          </p:cNvSpPr>
          <p:nvPr>
            <p:ph type="subTitle" idx="1"/>
          </p:nvPr>
        </p:nvSpPr>
        <p:spPr>
          <a:xfrm>
            <a:off x="614854" y="3200402"/>
            <a:ext cx="7386146" cy="1208315"/>
          </a:xfrm>
        </p:spPr>
        <p:txBody>
          <a:bodyPr>
            <a:normAutofit/>
          </a:bodyPr>
          <a:lstStyle/>
          <a:p>
            <a:pPr algn="l"/>
            <a:r>
              <a:rPr lang="en-US" sz="4000" dirty="0">
                <a:latin typeface="Arial" panose="020B0604020202020204" pitchFamily="34" charset="0"/>
                <a:cs typeface="Arial" panose="020B0604020202020204" pitchFamily="34" charset="0"/>
              </a:rPr>
              <a:t>Facilitator’s Guide</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88489" y="5175175"/>
            <a:ext cx="2304178" cy="1252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7129" y="5175175"/>
            <a:ext cx="3463380" cy="1338124"/>
          </a:xfrm>
          <a:prstGeom prst="rect">
            <a:avLst/>
          </a:prstGeom>
        </p:spPr>
      </p:pic>
    </p:spTree>
    <p:extLst>
      <p:ext uri="{BB962C8B-B14F-4D97-AF65-F5344CB8AC3E}">
        <p14:creationId xmlns:p14="http://schemas.microsoft.com/office/powerpoint/2010/main" val="54036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449717" y="1682267"/>
            <a:ext cx="849466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0">
              <a:buClr>
                <a:srgbClr val="4F81BD"/>
              </a:buClr>
              <a:defRPr/>
            </a:pPr>
            <a:r>
              <a:rPr lang="en-US" dirty="0">
                <a:solidFill>
                  <a:srgbClr val="000000"/>
                </a:solidFill>
                <a:latin typeface="Arial"/>
              </a:rPr>
              <a:t>Read the definition and notes for the Discussion Guide being covered out loud</a:t>
            </a:r>
          </a:p>
          <a:p>
            <a:pPr lvl="1">
              <a:buClr>
                <a:srgbClr val="4F81BD"/>
              </a:buClr>
              <a:buFont typeface="Wingdings" panose="05000000000000000000" pitchFamily="2" charset="2"/>
              <a:buChar char="§"/>
              <a:defRPr/>
            </a:pPr>
            <a:r>
              <a:rPr lang="en-US" dirty="0">
                <a:solidFill>
                  <a:srgbClr val="000000"/>
                </a:solidFill>
                <a:latin typeface="Arial"/>
              </a:rPr>
              <a:t>You will find these in the ‘Definitions-for-Discussion-Guides’ document</a:t>
            </a:r>
          </a:p>
          <a:p>
            <a:pPr>
              <a:buClr>
                <a:srgbClr val="4F81BD"/>
              </a:buClr>
              <a:defRPr/>
            </a:pPr>
            <a:r>
              <a:rPr lang="en-US" dirty="0">
                <a:solidFill>
                  <a:srgbClr val="000000"/>
                </a:solidFill>
                <a:latin typeface="Arial"/>
              </a:rPr>
              <a:t>Give participants 5 minutes to silently read the first Discussion Guide to be discussed</a:t>
            </a:r>
          </a:p>
          <a:p>
            <a:pPr lvl="1">
              <a:buClr>
                <a:srgbClr val="4F81BD"/>
              </a:buClr>
              <a:buFont typeface="Wingdings" panose="05000000000000000000" pitchFamily="2" charset="2"/>
              <a:buChar char="§"/>
              <a:defRPr/>
            </a:pPr>
            <a:r>
              <a:rPr lang="en-US" dirty="0">
                <a:solidFill>
                  <a:srgbClr val="000000"/>
                </a:solidFill>
                <a:latin typeface="Arial"/>
              </a:rPr>
              <a:t>Prompt them to read about all the stages</a:t>
            </a:r>
          </a:p>
          <a:p>
            <a:pPr>
              <a:buClr>
                <a:srgbClr val="4F81BD"/>
              </a:buClr>
              <a:defRPr/>
            </a:pPr>
            <a:r>
              <a:rPr lang="en-US" dirty="0">
                <a:solidFill>
                  <a:srgbClr val="000000"/>
                </a:solidFill>
                <a:latin typeface="Arial"/>
              </a:rPr>
              <a:t>Ask participants the NPHI’s stage overall – what stage predominates?</a:t>
            </a:r>
          </a:p>
          <a:p>
            <a:pPr>
              <a:buClr>
                <a:srgbClr val="4F81BD"/>
              </a:buClr>
              <a:defRPr/>
            </a:pPr>
            <a:r>
              <a:rPr lang="en-US" dirty="0">
                <a:solidFill>
                  <a:srgbClr val="000000"/>
                </a:solidFill>
                <a:latin typeface="Arial"/>
              </a:rPr>
              <a:t>Have participants take turns reading out loud the descriptions of each Domain in the predominant stage</a:t>
            </a:r>
          </a:p>
        </p:txBody>
      </p:sp>
      <p:sp>
        <p:nvSpPr>
          <p:cNvPr id="4" name="Title 1"/>
          <p:cNvSpPr txBox="1">
            <a:spLocks/>
          </p:cNvSpPr>
          <p:nvPr/>
        </p:nvSpPr>
        <p:spPr>
          <a:xfrm>
            <a:off x="464683" y="298933"/>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Start Assessment</a:t>
            </a:r>
            <a:endParaRPr lang="en-US" dirty="0">
              <a:solidFill>
                <a:srgbClr val="FF0000"/>
              </a:solidFill>
              <a:latin typeface="Arial"/>
            </a:endParaRPr>
          </a:p>
        </p:txBody>
      </p:sp>
    </p:spTree>
    <p:extLst>
      <p:ext uri="{BB962C8B-B14F-4D97-AF65-F5344CB8AC3E}">
        <p14:creationId xmlns:p14="http://schemas.microsoft.com/office/powerpoint/2010/main" val="1880655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434552" y="1105008"/>
            <a:ext cx="849466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latin typeface="Arial"/>
              </a:rPr>
              <a:t>Discuss each Domain, one at a time</a:t>
            </a:r>
          </a:p>
          <a:p>
            <a:pPr lvl="1">
              <a:buClr>
                <a:srgbClr val="4F81BD"/>
              </a:buClr>
              <a:buFont typeface="Wingdings" panose="05000000000000000000" pitchFamily="2" charset="2"/>
              <a:buChar char="§"/>
              <a:defRPr/>
            </a:pPr>
            <a:r>
              <a:rPr lang="en-US" dirty="0">
                <a:latin typeface="Arial"/>
              </a:rPr>
              <a:t>For each Domain, encourage in-depth discussion about the current score</a:t>
            </a:r>
          </a:p>
          <a:p>
            <a:pPr lvl="2">
              <a:buClr>
                <a:srgbClr val="4F81BD"/>
              </a:buClr>
              <a:buFont typeface="Courier New" panose="02070309020205020404" pitchFamily="49" charset="0"/>
              <a:buChar char="o"/>
              <a:defRPr/>
            </a:pPr>
            <a:r>
              <a:rPr lang="en-US" dirty="0">
                <a:latin typeface="Arial"/>
              </a:rPr>
              <a:t>Ask participants to provide justifications and examples to support their scoring and record the justifications</a:t>
            </a:r>
          </a:p>
          <a:p>
            <a:pPr lvl="2">
              <a:buClr>
                <a:srgbClr val="4F81BD"/>
              </a:buClr>
              <a:buFont typeface="Courier New" panose="02070309020205020404" pitchFamily="49" charset="0"/>
              <a:buChar char="o"/>
              <a:defRPr/>
            </a:pPr>
            <a:r>
              <a:rPr lang="en-US" dirty="0">
                <a:latin typeface="Arial"/>
              </a:rPr>
              <a:t>Capture the current score or, if there is disagreement, scores selected after discussion</a:t>
            </a:r>
          </a:p>
          <a:p>
            <a:pPr lvl="1">
              <a:buClr>
                <a:srgbClr val="4F81BD"/>
              </a:buClr>
              <a:buFont typeface="Wingdings" panose="05000000000000000000" pitchFamily="2" charset="2"/>
              <a:buChar char="§"/>
              <a:defRPr/>
            </a:pPr>
            <a:r>
              <a:rPr lang="en-US" dirty="0">
                <a:latin typeface="Arial"/>
              </a:rPr>
              <a:t>Discuss the desired score</a:t>
            </a:r>
          </a:p>
          <a:p>
            <a:pPr lvl="1">
              <a:buClr>
                <a:srgbClr val="4F81BD"/>
              </a:buClr>
              <a:buFont typeface="Wingdings" panose="05000000000000000000" pitchFamily="2" charset="2"/>
              <a:buChar char="§"/>
              <a:defRPr/>
            </a:pPr>
            <a:r>
              <a:rPr lang="en-US" dirty="0">
                <a:latin typeface="Arial"/>
              </a:rPr>
              <a:t>Identify the gaps that need to be filled to move from the current to desired score </a:t>
            </a:r>
          </a:p>
          <a:p>
            <a:pPr lvl="1">
              <a:buClr>
                <a:srgbClr val="4F81BD"/>
              </a:buClr>
              <a:buFont typeface="Wingdings" panose="05000000000000000000" pitchFamily="2" charset="2"/>
              <a:buChar char="§"/>
              <a:defRPr/>
            </a:pPr>
            <a:r>
              <a:rPr lang="en-US" dirty="0">
                <a:latin typeface="Arial"/>
              </a:rPr>
              <a:t>Sometimes discussion of activities to move to the desired score will flow naturally during the assessment stage</a:t>
            </a:r>
          </a:p>
          <a:p>
            <a:pPr lvl="1">
              <a:buClr>
                <a:srgbClr val="4F81BD"/>
              </a:buClr>
              <a:buFont typeface="Wingdings" panose="05000000000000000000" pitchFamily="2" charset="2"/>
              <a:buChar char="§"/>
              <a:defRPr/>
            </a:pPr>
            <a:r>
              <a:rPr lang="en-US" dirty="0">
                <a:latin typeface="Arial"/>
              </a:rPr>
              <a:t>After all the Domains are discussed, discuss overall score</a:t>
            </a:r>
          </a:p>
          <a:p>
            <a:pPr lvl="2">
              <a:buClr>
                <a:srgbClr val="4F81BD"/>
              </a:buClr>
              <a:buFont typeface="Courier New" panose="02070309020205020404" pitchFamily="49" charset="0"/>
              <a:buChar char="o"/>
              <a:defRPr/>
            </a:pPr>
            <a:r>
              <a:rPr lang="en-US" dirty="0">
                <a:latin typeface="Arial"/>
              </a:rPr>
              <a:t>If there is disagreement, discuss reasons for this</a:t>
            </a:r>
          </a:p>
          <a:p>
            <a:pPr lvl="2">
              <a:buClr>
                <a:srgbClr val="4F81BD"/>
              </a:buClr>
              <a:buFont typeface="Courier New" panose="02070309020205020404" pitchFamily="49" charset="0"/>
              <a:buChar char="o"/>
              <a:defRPr/>
            </a:pPr>
            <a:r>
              <a:rPr lang="en-US" dirty="0">
                <a:latin typeface="Arial"/>
              </a:rPr>
              <a:t>It is not necessary to achieve consensus</a:t>
            </a:r>
          </a:p>
        </p:txBody>
      </p:sp>
      <p:pic>
        <p:nvPicPr>
          <p:cNvPr id="1030"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530" y="5891997"/>
            <a:ext cx="2395470" cy="110541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464683" y="18282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Prompt an In-Depth Discussion</a:t>
            </a:r>
            <a:endParaRPr lang="en-US" dirty="0">
              <a:solidFill>
                <a:srgbClr val="FF0000"/>
              </a:solidFill>
              <a:latin typeface="Arial"/>
            </a:endParaRPr>
          </a:p>
        </p:txBody>
      </p:sp>
    </p:spTree>
    <p:extLst>
      <p:ext uri="{BB962C8B-B14F-4D97-AF65-F5344CB8AC3E}">
        <p14:creationId xmlns:p14="http://schemas.microsoft.com/office/powerpoint/2010/main" val="2130610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464683" y="1439822"/>
            <a:ext cx="8494665" cy="394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latin typeface="Arial"/>
              </a:rPr>
              <a:t>If the same group will be conducting another assessment, continue to the next Discussion Guide</a:t>
            </a:r>
          </a:p>
          <a:p>
            <a:pPr>
              <a:buClr>
                <a:srgbClr val="4F81BD"/>
              </a:buClr>
              <a:defRPr/>
            </a:pPr>
            <a:r>
              <a:rPr lang="en-US" dirty="0">
                <a:latin typeface="Arial"/>
              </a:rPr>
              <a:t>Otherwise, move to prioritization </a:t>
            </a:r>
          </a:p>
          <a:p>
            <a:pPr lvl="1">
              <a:buClr>
                <a:srgbClr val="4F81BD"/>
              </a:buClr>
              <a:buFont typeface="Wingdings" panose="05000000000000000000" pitchFamily="2" charset="2"/>
              <a:buChar char="§"/>
              <a:defRPr/>
            </a:pPr>
            <a:r>
              <a:rPr lang="en-US" dirty="0">
                <a:latin typeface="Arial"/>
              </a:rPr>
              <a:t>Multi-voting, criteria matrices, or other structured approaches may be helpful</a:t>
            </a:r>
          </a:p>
          <a:p>
            <a:pPr>
              <a:buClr>
                <a:srgbClr val="4F81BD"/>
              </a:buClr>
              <a:defRPr/>
            </a:pPr>
            <a:r>
              <a:rPr lang="en-US" dirty="0">
                <a:latin typeface="Arial"/>
              </a:rPr>
              <a:t>If planning will be done later (e.g., in subsequent weeks), develop the plan to plan – what are the next steps, who is responsible, what is the timeline, etc. </a:t>
            </a:r>
          </a:p>
        </p:txBody>
      </p:sp>
      <p:sp>
        <p:nvSpPr>
          <p:cNvPr id="8" name="Title 1"/>
          <p:cNvSpPr txBox="1">
            <a:spLocks/>
          </p:cNvSpPr>
          <p:nvPr/>
        </p:nvSpPr>
        <p:spPr>
          <a:xfrm>
            <a:off x="464683" y="449222"/>
            <a:ext cx="8229600" cy="990600"/>
          </a:xfrm>
          <a:prstGeom prst="rect">
            <a:avLst/>
          </a:prstGeom>
        </p:spPr>
        <p:txBody>
          <a:bodyPr vert="horz" lIns="91440" tIns="45720" rIns="91440" bIns="45720" rtlCol="0" anchor="ctr">
            <a:normAutofit fontScale="85000" lnSpcReduction="20000"/>
          </a:bodyPr>
          <a:lstStyle>
            <a:defPPr>
              <a:defRPr lang="en-US"/>
            </a:defPPr>
            <a:lvl1pPr fontAlgn="base">
              <a:spcBef>
                <a:spcPct val="0"/>
              </a:spcBef>
              <a:spcAft>
                <a:spcPct val="0"/>
              </a:spcAft>
              <a:defRPr sz="4000" spc="-100">
                <a:solidFill>
                  <a:srgbClr val="1F497D"/>
                </a:solidFill>
                <a:latin typeface="Arial"/>
                <a:ea typeface="ＭＳ Ｐゴシック" charset="0"/>
                <a:cs typeface="ＭＳ Ｐゴシック" charset="0"/>
              </a:defRPr>
            </a:lvl1pPr>
            <a:lvl2pPr fontAlgn="base">
              <a:spcBef>
                <a:spcPct val="0"/>
              </a:spcBef>
              <a:spcAft>
                <a:spcPct val="0"/>
              </a:spcAft>
              <a:defRPr sz="4000">
                <a:solidFill>
                  <a:schemeClr val="tx2"/>
                </a:solidFill>
                <a:latin typeface="Arial" charset="0"/>
                <a:ea typeface="ＭＳ Ｐゴシック" charset="0"/>
                <a:cs typeface="ＭＳ Ｐゴシック" charset="0"/>
              </a:defRPr>
            </a:lvl2pPr>
            <a:lvl3pPr fontAlgn="base">
              <a:spcBef>
                <a:spcPct val="0"/>
              </a:spcBef>
              <a:spcAft>
                <a:spcPct val="0"/>
              </a:spcAft>
              <a:defRPr sz="4000">
                <a:solidFill>
                  <a:schemeClr val="tx2"/>
                </a:solidFill>
                <a:latin typeface="Arial" charset="0"/>
                <a:ea typeface="ＭＳ Ｐゴシック" charset="0"/>
                <a:cs typeface="ＭＳ Ｐゴシック" charset="0"/>
              </a:defRPr>
            </a:lvl3pPr>
            <a:lvl4pPr fontAlgn="base">
              <a:spcBef>
                <a:spcPct val="0"/>
              </a:spcBef>
              <a:spcAft>
                <a:spcPct val="0"/>
              </a:spcAft>
              <a:defRPr sz="4000">
                <a:solidFill>
                  <a:schemeClr val="tx2"/>
                </a:solidFill>
                <a:latin typeface="Arial" charset="0"/>
                <a:ea typeface="ＭＳ Ｐゴシック" charset="0"/>
                <a:cs typeface="ＭＳ Ｐゴシック" charset="0"/>
              </a:defRPr>
            </a:lvl4pPr>
            <a:lvl5pPr fontAlgn="base">
              <a:spcBef>
                <a:spcPct val="0"/>
              </a:spcBef>
              <a:spcAft>
                <a:spcPct val="0"/>
              </a:spcAft>
              <a:defRPr sz="4000">
                <a:solidFill>
                  <a:schemeClr val="tx2"/>
                </a:solidFill>
                <a:latin typeface="Arial" charset="0"/>
                <a:ea typeface="ＭＳ Ｐゴシック" charset="0"/>
                <a:cs typeface="ＭＳ Ｐゴシック" charset="0"/>
              </a:defRPr>
            </a:lvl5pPr>
            <a:lvl6pPr marL="45720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fontAlgn="base">
              <a:spcBef>
                <a:spcPct val="0"/>
              </a:spcBef>
              <a:spcAft>
                <a:spcPct val="0"/>
              </a:spcAft>
              <a:defRPr sz="4000">
                <a:solidFill>
                  <a:schemeClr val="tx2"/>
                </a:solidFill>
                <a:latin typeface="Arial" charset="0"/>
                <a:ea typeface="ＭＳ Ｐゴシック" charset="0"/>
                <a:cs typeface="ＭＳ Ｐゴシック" charset="0"/>
              </a:defRPr>
            </a:lvl9pPr>
          </a:lstStyle>
          <a:p>
            <a:r>
              <a:rPr lang="en-US" dirty="0"/>
              <a:t>Move to Prioritization or to Another Discussion Guide</a:t>
            </a:r>
          </a:p>
        </p:txBody>
      </p:sp>
      <p:pic>
        <p:nvPicPr>
          <p:cNvPr id="2" name="Picture 1"/>
          <p:cNvPicPr>
            <a:picLocks noChangeAspect="1"/>
          </p:cNvPicPr>
          <p:nvPr/>
        </p:nvPicPr>
        <p:blipFill>
          <a:blip r:embed="rId3"/>
          <a:stretch>
            <a:fillRect/>
          </a:stretch>
        </p:blipFill>
        <p:spPr>
          <a:xfrm>
            <a:off x="1332422" y="4616192"/>
            <a:ext cx="6494122" cy="2307123"/>
          </a:xfrm>
          <a:prstGeom prst="rect">
            <a:avLst/>
          </a:prstGeom>
        </p:spPr>
      </p:pic>
    </p:spTree>
    <p:extLst>
      <p:ext uri="{BB962C8B-B14F-4D97-AF65-F5344CB8AC3E}">
        <p14:creationId xmlns:p14="http://schemas.microsoft.com/office/powerpoint/2010/main" val="3620806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C8D7F3-62DC-4BE7-8BDD-FEB5C52C99E9}"/>
              </a:ext>
            </a:extLst>
          </p:cNvPr>
          <p:cNvSpPr>
            <a:spLocks noGrp="1"/>
          </p:cNvSpPr>
          <p:nvPr>
            <p:ph sz="half" idx="1"/>
          </p:nvPr>
        </p:nvSpPr>
        <p:spPr>
          <a:xfrm>
            <a:off x="263979" y="1401398"/>
            <a:ext cx="3631157" cy="4972972"/>
          </a:xfrm>
          <a:noFill/>
          <a:ln>
            <a:noFill/>
          </a:ln>
        </p:spPr>
        <p:txBody>
          <a:bodyPr vert="horz" wrap="square" lIns="91440" tIns="45720" rIns="91440" bIns="45720" numCol="1" anchor="t" anchorCtr="0" compatLnSpc="1">
            <a:prstTxWarp prst="textNoShape">
              <a:avLst/>
            </a:prstTxWarp>
            <a:normAutofit lnSpcReduction="10000"/>
          </a:bodyPr>
          <a:lstStyle/>
          <a:p>
            <a:pPr marL="182563" indent="-182563" fontAlgn="base">
              <a:lnSpc>
                <a:spcPct val="100000"/>
              </a:lnSpc>
              <a:spcBef>
                <a:spcPct val="20000"/>
              </a:spcBef>
              <a:spcAft>
                <a:spcPct val="0"/>
              </a:spcAft>
              <a:buClr>
                <a:srgbClr val="4F81BD"/>
              </a:buClr>
              <a:buSzPct val="85000"/>
              <a:buFont typeface="Arial" charset="0"/>
            </a:pPr>
            <a:r>
              <a:rPr lang="en-US" sz="2400" dirty="0">
                <a:latin typeface="Arial"/>
                <a:ea typeface="ＭＳ Ｐゴシック" charset="0"/>
                <a:cs typeface="ＭＳ Ｐゴシック" charset="0"/>
              </a:rPr>
              <a:t>The SDT forms can be used as a basis for discussions about  prioritizing gaps</a:t>
            </a:r>
          </a:p>
          <a:p>
            <a:pPr lvl="1" fontAlgn="base">
              <a:lnSpc>
                <a:spcPct val="100000"/>
              </a:lnSpc>
              <a:spcBef>
                <a:spcPct val="20000"/>
              </a:spcBef>
              <a:spcAft>
                <a:spcPct val="0"/>
              </a:spcAft>
              <a:buClr>
                <a:srgbClr val="4F81BD"/>
              </a:buClr>
              <a:buSzPct val="85000"/>
              <a:buFont typeface="Wingdings" panose="05000000000000000000" pitchFamily="2" charset="2"/>
              <a:buChar char="§"/>
            </a:pPr>
            <a:r>
              <a:rPr lang="en-US" sz="1800" dirty="0">
                <a:latin typeface="Arial"/>
                <a:ea typeface="ＭＳ Ｐゴシック" charset="0"/>
                <a:cs typeface="ＭＳ Ｐゴシック" charset="0"/>
              </a:rPr>
              <a:t>Copy gaps from the Assessment Form to the Work-Planning Form</a:t>
            </a:r>
          </a:p>
          <a:p>
            <a:pPr lvl="1" fontAlgn="base">
              <a:lnSpc>
                <a:spcPct val="100000"/>
              </a:lnSpc>
              <a:spcBef>
                <a:spcPct val="20000"/>
              </a:spcBef>
              <a:spcAft>
                <a:spcPct val="0"/>
              </a:spcAft>
              <a:buClr>
                <a:srgbClr val="4F81BD"/>
              </a:buClr>
              <a:buSzPct val="85000"/>
              <a:buFont typeface="Wingdings" panose="05000000000000000000" pitchFamily="2" charset="2"/>
              <a:buChar char="§"/>
            </a:pPr>
            <a:r>
              <a:rPr lang="en-US" sz="1800" dirty="0">
                <a:latin typeface="Arial"/>
                <a:ea typeface="ＭＳ Ｐゴシック" charset="0"/>
                <a:cs typeface="ＭＳ Ｐゴシック" charset="0"/>
              </a:rPr>
              <a:t>Highlight high-priority gaps and cross out those of lower priority</a:t>
            </a:r>
          </a:p>
          <a:p>
            <a:pPr lvl="1" fontAlgn="base">
              <a:lnSpc>
                <a:spcPct val="100000"/>
              </a:lnSpc>
              <a:spcBef>
                <a:spcPct val="20000"/>
              </a:spcBef>
              <a:spcAft>
                <a:spcPct val="0"/>
              </a:spcAft>
              <a:buClr>
                <a:srgbClr val="4F81BD"/>
              </a:buClr>
              <a:buSzPct val="85000"/>
              <a:buFont typeface="Wingdings" panose="05000000000000000000" pitchFamily="2" charset="2"/>
              <a:buChar char="§"/>
            </a:pPr>
            <a:r>
              <a:rPr lang="en-US" sz="1800" dirty="0">
                <a:latin typeface="Arial"/>
                <a:ea typeface="ＭＳ Ｐゴシック" charset="0"/>
                <a:cs typeface="ＭＳ Ｐゴシック" charset="0"/>
              </a:rPr>
              <a:t>If the group is unsure about a gap, revisit it after work-planning for the highest priorities</a:t>
            </a:r>
          </a:p>
          <a:p>
            <a:pPr lvl="1" fontAlgn="base">
              <a:lnSpc>
                <a:spcPct val="100000"/>
              </a:lnSpc>
              <a:spcBef>
                <a:spcPct val="20000"/>
              </a:spcBef>
              <a:spcAft>
                <a:spcPct val="0"/>
              </a:spcAft>
              <a:buClr>
                <a:srgbClr val="4F81BD"/>
              </a:buClr>
              <a:buSzPct val="85000"/>
              <a:buFont typeface="Wingdings" panose="05000000000000000000" pitchFamily="2" charset="2"/>
              <a:buChar char="§"/>
            </a:pPr>
            <a:r>
              <a:rPr lang="en-US" sz="1800" dirty="0">
                <a:latin typeface="Arial"/>
                <a:ea typeface="ＭＳ Ｐゴシック" charset="0"/>
                <a:cs typeface="ＭＳ Ｐゴシック" charset="0"/>
              </a:rPr>
              <a:t>Review the gaps to make sure they cover the key issues and are actionable</a:t>
            </a:r>
          </a:p>
          <a:p>
            <a:pPr marL="182563" indent="-182563" fontAlgn="base">
              <a:lnSpc>
                <a:spcPct val="100000"/>
              </a:lnSpc>
              <a:spcBef>
                <a:spcPct val="20000"/>
              </a:spcBef>
              <a:spcAft>
                <a:spcPct val="0"/>
              </a:spcAft>
              <a:buClr>
                <a:srgbClr val="4F81BD"/>
              </a:buClr>
              <a:buSzPct val="85000"/>
              <a:buFont typeface="Arial" charset="0"/>
            </a:pPr>
            <a:endParaRPr lang="en-US" sz="2300" dirty="0">
              <a:latin typeface="Arial"/>
              <a:ea typeface="ＭＳ Ｐゴシック" charset="0"/>
              <a:cs typeface="ＭＳ Ｐゴシック" charset="0"/>
            </a:endParaRPr>
          </a:p>
        </p:txBody>
      </p:sp>
      <p:sp>
        <p:nvSpPr>
          <p:cNvPr id="6" name="Title 1"/>
          <p:cNvSpPr txBox="1">
            <a:spLocks/>
          </p:cNvSpPr>
          <p:nvPr/>
        </p:nvSpPr>
        <p:spPr>
          <a:xfrm>
            <a:off x="457200" y="255393"/>
            <a:ext cx="8229600" cy="990600"/>
          </a:xfrm>
          <a:prstGeom prst="rect">
            <a:avLst/>
          </a:prstGeom>
        </p:spPr>
        <p:txBody>
          <a:bodyPr vert="horz" lIns="91440" tIns="45720" rIns="91440" bIns="45720" rtlCol="0" anchor="ctr">
            <a:normAutofit fontScale="92500"/>
          </a:bodyPr>
          <a:lstStyle>
            <a:defPPr>
              <a:defRPr lang="en-US"/>
            </a:defPPr>
            <a:lvl1pPr fontAlgn="base">
              <a:spcBef>
                <a:spcPct val="0"/>
              </a:spcBef>
              <a:spcAft>
                <a:spcPct val="0"/>
              </a:spcAft>
              <a:defRPr sz="4000" spc="-100">
                <a:solidFill>
                  <a:srgbClr val="1F497D"/>
                </a:solidFill>
                <a:latin typeface="Arial"/>
                <a:ea typeface="ＭＳ Ｐゴシック" charset="0"/>
                <a:cs typeface="ＭＳ Ｐゴシック" charset="0"/>
              </a:defRPr>
            </a:lvl1pPr>
            <a:lvl2pPr fontAlgn="base">
              <a:spcBef>
                <a:spcPct val="0"/>
              </a:spcBef>
              <a:spcAft>
                <a:spcPct val="0"/>
              </a:spcAft>
              <a:defRPr sz="4000">
                <a:solidFill>
                  <a:schemeClr val="tx2"/>
                </a:solidFill>
                <a:latin typeface="Arial" charset="0"/>
                <a:ea typeface="ＭＳ Ｐゴシック" charset="0"/>
                <a:cs typeface="ＭＳ Ｐゴシック" charset="0"/>
              </a:defRPr>
            </a:lvl2pPr>
            <a:lvl3pPr fontAlgn="base">
              <a:spcBef>
                <a:spcPct val="0"/>
              </a:spcBef>
              <a:spcAft>
                <a:spcPct val="0"/>
              </a:spcAft>
              <a:defRPr sz="4000">
                <a:solidFill>
                  <a:schemeClr val="tx2"/>
                </a:solidFill>
                <a:latin typeface="Arial" charset="0"/>
                <a:ea typeface="ＭＳ Ｐゴシック" charset="0"/>
                <a:cs typeface="ＭＳ Ｐゴシック" charset="0"/>
              </a:defRPr>
            </a:lvl3pPr>
            <a:lvl4pPr fontAlgn="base">
              <a:spcBef>
                <a:spcPct val="0"/>
              </a:spcBef>
              <a:spcAft>
                <a:spcPct val="0"/>
              </a:spcAft>
              <a:defRPr sz="4000">
                <a:solidFill>
                  <a:schemeClr val="tx2"/>
                </a:solidFill>
                <a:latin typeface="Arial" charset="0"/>
                <a:ea typeface="ＭＳ Ｐゴシック" charset="0"/>
                <a:cs typeface="ＭＳ Ｐゴシック" charset="0"/>
              </a:defRPr>
            </a:lvl4pPr>
            <a:lvl5pPr fontAlgn="base">
              <a:spcBef>
                <a:spcPct val="0"/>
              </a:spcBef>
              <a:spcAft>
                <a:spcPct val="0"/>
              </a:spcAft>
              <a:defRPr sz="4000">
                <a:solidFill>
                  <a:schemeClr val="tx2"/>
                </a:solidFill>
                <a:latin typeface="Arial" charset="0"/>
                <a:ea typeface="ＭＳ Ｐゴシック" charset="0"/>
                <a:cs typeface="ＭＳ Ｐゴシック" charset="0"/>
              </a:defRPr>
            </a:lvl5pPr>
            <a:lvl6pPr marL="45720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fontAlgn="base">
              <a:spcBef>
                <a:spcPct val="0"/>
              </a:spcBef>
              <a:spcAft>
                <a:spcPct val="0"/>
              </a:spcAft>
              <a:defRPr sz="4000">
                <a:solidFill>
                  <a:schemeClr val="tx2"/>
                </a:solidFill>
                <a:latin typeface="Arial" charset="0"/>
                <a:ea typeface="ＭＳ Ｐゴシック" charset="0"/>
                <a:cs typeface="ＭＳ Ｐゴシック" charset="0"/>
              </a:defRPr>
            </a:lvl9pPr>
          </a:lstStyle>
          <a:p>
            <a:r>
              <a:rPr lang="en-US" dirty="0"/>
              <a:t>Using Facilitated Discussion to Prioritize</a:t>
            </a:r>
          </a:p>
        </p:txBody>
      </p:sp>
      <p:pic>
        <p:nvPicPr>
          <p:cNvPr id="2" name="Picture 1"/>
          <p:cNvPicPr>
            <a:picLocks noChangeAspect="1"/>
          </p:cNvPicPr>
          <p:nvPr/>
        </p:nvPicPr>
        <p:blipFill>
          <a:blip r:embed="rId3"/>
          <a:stretch>
            <a:fillRect/>
          </a:stretch>
        </p:blipFill>
        <p:spPr>
          <a:xfrm>
            <a:off x="4078492" y="1466509"/>
            <a:ext cx="4821668" cy="4842749"/>
          </a:xfrm>
          <a:prstGeom prst="rect">
            <a:avLst/>
          </a:prstGeom>
        </p:spPr>
      </p:pic>
    </p:spTree>
    <p:extLst>
      <p:ext uri="{BB962C8B-B14F-4D97-AF65-F5344CB8AC3E}">
        <p14:creationId xmlns:p14="http://schemas.microsoft.com/office/powerpoint/2010/main" val="805969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64683" y="110250"/>
            <a:ext cx="8229600" cy="990600"/>
          </a:xfrm>
          <a:prstGeom prst="rect">
            <a:avLst/>
          </a:prstGeom>
        </p:spPr>
        <p:txBody>
          <a:bodyPr vert="horz" lIns="91440" tIns="45720" rIns="91440" bIns="45720" rtlCol="0" anchor="ctr">
            <a:normAutofit fontScale="85000" lnSpcReduction="10000"/>
          </a:bodyPr>
          <a:lstStyle>
            <a:defPPr>
              <a:defRPr lang="en-US"/>
            </a:defPPr>
            <a:lvl1pPr fontAlgn="base">
              <a:spcBef>
                <a:spcPct val="0"/>
              </a:spcBef>
              <a:spcAft>
                <a:spcPct val="0"/>
              </a:spcAft>
              <a:defRPr sz="4000" spc="-100">
                <a:solidFill>
                  <a:srgbClr val="1F497D"/>
                </a:solidFill>
                <a:latin typeface="Arial"/>
                <a:ea typeface="ＭＳ Ｐゴシック" charset="0"/>
                <a:cs typeface="ＭＳ Ｐゴシック" charset="0"/>
              </a:defRPr>
            </a:lvl1pPr>
            <a:lvl2pPr fontAlgn="base">
              <a:spcBef>
                <a:spcPct val="0"/>
              </a:spcBef>
              <a:spcAft>
                <a:spcPct val="0"/>
              </a:spcAft>
              <a:defRPr sz="4000">
                <a:solidFill>
                  <a:schemeClr val="tx2"/>
                </a:solidFill>
                <a:latin typeface="Arial" charset="0"/>
                <a:ea typeface="ＭＳ Ｐゴシック" charset="0"/>
                <a:cs typeface="ＭＳ Ｐゴシック" charset="0"/>
              </a:defRPr>
            </a:lvl2pPr>
            <a:lvl3pPr fontAlgn="base">
              <a:spcBef>
                <a:spcPct val="0"/>
              </a:spcBef>
              <a:spcAft>
                <a:spcPct val="0"/>
              </a:spcAft>
              <a:defRPr sz="4000">
                <a:solidFill>
                  <a:schemeClr val="tx2"/>
                </a:solidFill>
                <a:latin typeface="Arial" charset="0"/>
                <a:ea typeface="ＭＳ Ｐゴシック" charset="0"/>
                <a:cs typeface="ＭＳ Ｐゴシック" charset="0"/>
              </a:defRPr>
            </a:lvl3pPr>
            <a:lvl4pPr fontAlgn="base">
              <a:spcBef>
                <a:spcPct val="0"/>
              </a:spcBef>
              <a:spcAft>
                <a:spcPct val="0"/>
              </a:spcAft>
              <a:defRPr sz="4000">
                <a:solidFill>
                  <a:schemeClr val="tx2"/>
                </a:solidFill>
                <a:latin typeface="Arial" charset="0"/>
                <a:ea typeface="ＭＳ Ｐゴシック" charset="0"/>
                <a:cs typeface="ＭＳ Ｐゴシック" charset="0"/>
              </a:defRPr>
            </a:lvl4pPr>
            <a:lvl5pPr fontAlgn="base">
              <a:spcBef>
                <a:spcPct val="0"/>
              </a:spcBef>
              <a:spcAft>
                <a:spcPct val="0"/>
              </a:spcAft>
              <a:defRPr sz="4000">
                <a:solidFill>
                  <a:schemeClr val="tx2"/>
                </a:solidFill>
                <a:latin typeface="Arial" charset="0"/>
                <a:ea typeface="ＭＳ Ｐゴシック" charset="0"/>
                <a:cs typeface="ＭＳ Ｐゴシック" charset="0"/>
              </a:defRPr>
            </a:lvl5pPr>
            <a:lvl6pPr marL="45720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fontAlgn="base">
              <a:spcBef>
                <a:spcPct val="0"/>
              </a:spcBef>
              <a:spcAft>
                <a:spcPct val="0"/>
              </a:spcAft>
              <a:defRPr sz="4000">
                <a:solidFill>
                  <a:schemeClr val="tx2"/>
                </a:solidFill>
                <a:latin typeface="Arial" charset="0"/>
                <a:ea typeface="ＭＳ Ｐゴシック" charset="0"/>
                <a:cs typeface="ＭＳ Ｐゴシック" charset="0"/>
              </a:defRPr>
            </a:lvl9pPr>
          </a:lstStyle>
          <a:p>
            <a:r>
              <a:rPr lang="en-US" dirty="0"/>
              <a:t>Using Structured Approaches to Prioritize</a:t>
            </a:r>
          </a:p>
        </p:txBody>
      </p:sp>
      <p:pic>
        <p:nvPicPr>
          <p:cNvPr id="10" name="Picture 9">
            <a:extLst>
              <a:ext uri="{FF2B5EF4-FFF2-40B4-BE49-F238E27FC236}">
                <a16:creationId xmlns:a16="http://schemas.microsoft.com/office/drawing/2014/main" id="{6B0D1ECB-03A8-4CF4-9150-33155F9169E9}"/>
              </a:ext>
            </a:extLst>
          </p:cNvPr>
          <p:cNvPicPr>
            <a:picLocks noChangeAspect="1"/>
          </p:cNvPicPr>
          <p:nvPr/>
        </p:nvPicPr>
        <p:blipFill>
          <a:blip r:embed="rId3"/>
          <a:stretch>
            <a:fillRect/>
          </a:stretch>
        </p:blipFill>
        <p:spPr>
          <a:xfrm>
            <a:off x="4544685" y="5810964"/>
            <a:ext cx="4189456" cy="1665116"/>
          </a:xfrm>
          <a:prstGeom prst="rect">
            <a:avLst/>
          </a:prstGeom>
        </p:spPr>
      </p:pic>
      <p:pic>
        <p:nvPicPr>
          <p:cNvPr id="11" name="Picture 10">
            <a:extLst>
              <a:ext uri="{FF2B5EF4-FFF2-40B4-BE49-F238E27FC236}">
                <a16:creationId xmlns:a16="http://schemas.microsoft.com/office/drawing/2014/main" id="{D18D36A2-75ED-4ED4-BF97-BFD6E491C178}"/>
              </a:ext>
            </a:extLst>
          </p:cNvPr>
          <p:cNvPicPr>
            <a:picLocks noChangeAspect="1"/>
          </p:cNvPicPr>
          <p:nvPr/>
        </p:nvPicPr>
        <p:blipFill>
          <a:blip r:embed="rId4"/>
          <a:stretch>
            <a:fillRect/>
          </a:stretch>
        </p:blipFill>
        <p:spPr>
          <a:xfrm>
            <a:off x="691121" y="6030222"/>
            <a:ext cx="2132463" cy="1222041"/>
          </a:xfrm>
          <a:prstGeom prst="rect">
            <a:avLst/>
          </a:prstGeom>
        </p:spPr>
      </p:pic>
      <p:sp>
        <p:nvSpPr>
          <p:cNvPr id="8" name="Content Placeholder 2">
            <a:extLst>
              <a:ext uri="{FF2B5EF4-FFF2-40B4-BE49-F238E27FC236}">
                <a16:creationId xmlns:a16="http://schemas.microsoft.com/office/drawing/2014/main" id="{28C8D7F3-62DC-4BE7-8BDD-FEB5C52C99E9}"/>
              </a:ext>
            </a:extLst>
          </p:cNvPr>
          <p:cNvSpPr>
            <a:spLocks noGrp="1"/>
          </p:cNvSpPr>
          <p:nvPr>
            <p:ph sz="half" idx="1"/>
          </p:nvPr>
        </p:nvSpPr>
        <p:spPr>
          <a:xfrm>
            <a:off x="507821" y="1086436"/>
            <a:ext cx="8229600" cy="4972972"/>
          </a:xfrm>
          <a:noFill/>
          <a:ln>
            <a:noFill/>
          </a:ln>
        </p:spPr>
        <p:txBody>
          <a:bodyPr vert="horz" wrap="square" lIns="91440" tIns="45720" rIns="91440" bIns="45720" numCol="1" rtlCol="0" anchor="t" anchorCtr="0" compatLnSpc="1">
            <a:prstTxWarp prst="textNoShape">
              <a:avLst/>
            </a:prstTxWarp>
            <a:normAutofit/>
          </a:bodyPr>
          <a:lstStyle/>
          <a:p>
            <a:pPr marL="182563" indent="-182563" fontAlgn="base">
              <a:spcBef>
                <a:spcPct val="20000"/>
              </a:spcBef>
              <a:spcAft>
                <a:spcPct val="0"/>
              </a:spcAft>
              <a:buClr>
                <a:srgbClr val="4F81BD"/>
              </a:buClr>
              <a:buSzPct val="85000"/>
              <a:buFont typeface="Arial" charset="0"/>
            </a:pPr>
            <a:r>
              <a:rPr lang="en-US" sz="2400" dirty="0">
                <a:latin typeface="Arial"/>
                <a:ea typeface="ＭＳ Ｐゴシック" charset="0"/>
                <a:cs typeface="ＭＳ Ｐゴシック" charset="0"/>
              </a:rPr>
              <a:t>Structured approaches can be used with the SDT forms or on their own to help with prioritization</a:t>
            </a:r>
          </a:p>
          <a:p>
            <a:pPr marL="182563" indent="-182563" fontAlgn="base">
              <a:spcBef>
                <a:spcPct val="20000"/>
              </a:spcBef>
              <a:spcAft>
                <a:spcPct val="0"/>
              </a:spcAft>
              <a:buClr>
                <a:srgbClr val="4F81BD"/>
              </a:buClr>
              <a:buSzPct val="85000"/>
              <a:buFont typeface="Arial" charset="0"/>
            </a:pPr>
            <a:r>
              <a:rPr lang="en-US" sz="2400" dirty="0">
                <a:latin typeface="Arial"/>
                <a:ea typeface="ＭＳ Ｐゴシック" charset="0"/>
                <a:cs typeface="ＭＳ Ｐゴシック" charset="0"/>
              </a:rPr>
              <a:t>Two commonly used approaches are multi-voting and criteria matrices</a:t>
            </a:r>
          </a:p>
          <a:p>
            <a:pPr marL="182563" indent="-182563" fontAlgn="base">
              <a:spcBef>
                <a:spcPct val="20000"/>
              </a:spcBef>
              <a:spcAft>
                <a:spcPct val="0"/>
              </a:spcAft>
              <a:buClr>
                <a:srgbClr val="4F81BD"/>
              </a:buClr>
              <a:buSzPct val="85000"/>
              <a:buFont typeface="Arial" charset="0"/>
            </a:pPr>
            <a:r>
              <a:rPr lang="en-US" sz="2400" dirty="0">
                <a:latin typeface="Arial"/>
                <a:ea typeface="ＭＳ Ｐゴシック" charset="0"/>
                <a:cs typeface="ＭＳ Ｐゴシック" charset="0"/>
              </a:rPr>
              <a:t>In multi-voting, each person gets a fixed number of votes to distribute however they want. This allows participants to communicate the “weight” they give to each of the options</a:t>
            </a:r>
          </a:p>
          <a:p>
            <a:pPr marL="182563" indent="-182563" fontAlgn="base">
              <a:spcBef>
                <a:spcPct val="20000"/>
              </a:spcBef>
              <a:spcAft>
                <a:spcPct val="0"/>
              </a:spcAft>
              <a:buClr>
                <a:srgbClr val="4F81BD"/>
              </a:buClr>
              <a:buSzPct val="85000"/>
              <a:buFont typeface="Arial" charset="0"/>
            </a:pPr>
            <a:r>
              <a:rPr lang="en-US" sz="2400" dirty="0">
                <a:latin typeface="Arial"/>
                <a:ea typeface="ＭＳ Ｐゴシック" charset="0"/>
                <a:cs typeface="ＭＳ Ｐゴシック" charset="0"/>
              </a:rPr>
              <a:t>A criteria matrix forces the group to identify the characteristics that make something a priority and then to rate each option</a:t>
            </a:r>
          </a:p>
          <a:p>
            <a:pPr marL="182563" indent="-182563" fontAlgn="base">
              <a:spcBef>
                <a:spcPct val="20000"/>
              </a:spcBef>
              <a:spcAft>
                <a:spcPct val="0"/>
              </a:spcAft>
              <a:buClr>
                <a:srgbClr val="4F81BD"/>
              </a:buClr>
              <a:buSzPct val="85000"/>
              <a:buFont typeface="Arial" charset="0"/>
            </a:pPr>
            <a:r>
              <a:rPr lang="en-US" sz="2400" dirty="0">
                <a:latin typeface="Arial"/>
                <a:ea typeface="ＭＳ Ｐゴシック" charset="0"/>
                <a:cs typeface="ＭＳ Ｐゴシック" charset="0"/>
              </a:rPr>
              <a:t>Any approach or combination of approaches can be used, as long as they allow all voices to be heard and provide a good basis for work-planning</a:t>
            </a:r>
          </a:p>
        </p:txBody>
      </p:sp>
    </p:spTree>
    <p:extLst>
      <p:ext uri="{BB962C8B-B14F-4D97-AF65-F5344CB8AC3E}">
        <p14:creationId xmlns:p14="http://schemas.microsoft.com/office/powerpoint/2010/main" val="862914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332151" y="1786781"/>
            <a:ext cx="8229601" cy="4593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latin typeface="Arial"/>
              </a:rPr>
              <a:t>Decide if work-planning will be done immediately following prioritization or later (e.g., in subsequent weeks)</a:t>
            </a:r>
          </a:p>
          <a:p>
            <a:pPr>
              <a:buClr>
                <a:srgbClr val="4F81BD"/>
              </a:buClr>
              <a:buFont typeface="Arial" panose="020B0604020202020204" pitchFamily="34" charset="0"/>
              <a:buChar char="•"/>
              <a:defRPr/>
            </a:pPr>
            <a:r>
              <a:rPr lang="en-US" dirty="0">
                <a:latin typeface="Arial"/>
              </a:rPr>
              <a:t>Issues to consider when deciding whether to conduct work-planning immediately after prioritization or at a later time:</a:t>
            </a:r>
          </a:p>
          <a:p>
            <a:pPr lvl="1">
              <a:buClr>
                <a:srgbClr val="4F81BD"/>
              </a:buClr>
              <a:buFont typeface="Wingdings" panose="05000000000000000000" pitchFamily="2" charset="2"/>
              <a:buChar char="§"/>
              <a:defRPr/>
            </a:pPr>
            <a:r>
              <a:rPr lang="en-US" dirty="0">
                <a:latin typeface="Arial"/>
              </a:rPr>
              <a:t>Can you get the right people in the room?</a:t>
            </a:r>
          </a:p>
          <a:p>
            <a:pPr lvl="1">
              <a:buClr>
                <a:srgbClr val="4F81BD"/>
              </a:buClr>
              <a:buFont typeface="Wingdings" panose="05000000000000000000" pitchFamily="2" charset="2"/>
              <a:buChar char="§"/>
              <a:defRPr/>
            </a:pPr>
            <a:r>
              <a:rPr lang="en-US" dirty="0">
                <a:latin typeface="Arial"/>
              </a:rPr>
              <a:t>Do you have access to the needed information?</a:t>
            </a:r>
          </a:p>
          <a:p>
            <a:pPr lvl="1">
              <a:buClr>
                <a:srgbClr val="4F81BD"/>
              </a:buClr>
              <a:buFont typeface="Wingdings" panose="05000000000000000000" pitchFamily="2" charset="2"/>
              <a:buChar char="§"/>
              <a:defRPr/>
            </a:pPr>
            <a:r>
              <a:rPr lang="en-US" dirty="0">
                <a:latin typeface="Arial"/>
              </a:rPr>
              <a:t>Are participants worn out?</a:t>
            </a:r>
          </a:p>
          <a:p>
            <a:pPr>
              <a:buClr>
                <a:srgbClr val="4F81BD"/>
              </a:buClr>
              <a:buFont typeface="Arial" panose="020B0604020202020204" pitchFamily="34" charset="0"/>
              <a:buChar char="•"/>
              <a:defRPr/>
            </a:pPr>
            <a:r>
              <a:rPr lang="en-US" dirty="0">
                <a:latin typeface="Arial"/>
              </a:rPr>
              <a:t>If work-planning will not be completed during your visit, agree on next steps and timelines for completing planning</a:t>
            </a:r>
          </a:p>
          <a:p>
            <a:pPr lvl="1">
              <a:buClr>
                <a:srgbClr val="4F81BD"/>
              </a:buClr>
              <a:buFont typeface="Wingdings" panose="05000000000000000000" pitchFamily="2" charset="2"/>
              <a:buChar char="§"/>
              <a:defRPr/>
            </a:pPr>
            <a:r>
              <a:rPr lang="en-US" dirty="0">
                <a:latin typeface="Arial"/>
              </a:rPr>
              <a:t>Be clear about the “what, when, and who” for each step, as well as who has overall responsibility to ensure planning is done</a:t>
            </a:r>
          </a:p>
        </p:txBody>
      </p:sp>
      <p:sp>
        <p:nvSpPr>
          <p:cNvPr id="8" name="Title 1"/>
          <p:cNvSpPr txBox="1">
            <a:spLocks/>
          </p:cNvSpPr>
          <p:nvPr/>
        </p:nvSpPr>
        <p:spPr>
          <a:xfrm>
            <a:off x="457200" y="477274"/>
            <a:ext cx="8229600" cy="990600"/>
          </a:xfrm>
          <a:prstGeom prst="rect">
            <a:avLst/>
          </a:prstGeom>
        </p:spPr>
        <p:txBody>
          <a:bodyPr vert="horz" lIns="91440" tIns="45720" rIns="91440" bIns="45720" rtlCol="0" anchor="ctr">
            <a:normAutofit/>
          </a:bodyPr>
          <a:lstStyle>
            <a:defPPr>
              <a:defRPr lang="en-US"/>
            </a:defPPr>
            <a:lvl1pPr fontAlgn="base">
              <a:spcBef>
                <a:spcPct val="0"/>
              </a:spcBef>
              <a:spcAft>
                <a:spcPct val="0"/>
              </a:spcAft>
              <a:defRPr sz="4000" spc="-100">
                <a:solidFill>
                  <a:srgbClr val="1F497D"/>
                </a:solidFill>
                <a:latin typeface="Arial"/>
                <a:ea typeface="ＭＳ Ｐゴシック" charset="0"/>
                <a:cs typeface="ＭＳ Ｐゴシック" charset="0"/>
              </a:defRPr>
            </a:lvl1pPr>
            <a:lvl2pPr fontAlgn="base">
              <a:spcBef>
                <a:spcPct val="0"/>
              </a:spcBef>
              <a:spcAft>
                <a:spcPct val="0"/>
              </a:spcAft>
              <a:defRPr sz="4000">
                <a:solidFill>
                  <a:schemeClr val="tx2"/>
                </a:solidFill>
                <a:latin typeface="Arial" charset="0"/>
                <a:ea typeface="ＭＳ Ｐゴシック" charset="0"/>
                <a:cs typeface="ＭＳ Ｐゴシック" charset="0"/>
              </a:defRPr>
            </a:lvl2pPr>
            <a:lvl3pPr fontAlgn="base">
              <a:spcBef>
                <a:spcPct val="0"/>
              </a:spcBef>
              <a:spcAft>
                <a:spcPct val="0"/>
              </a:spcAft>
              <a:defRPr sz="4000">
                <a:solidFill>
                  <a:schemeClr val="tx2"/>
                </a:solidFill>
                <a:latin typeface="Arial" charset="0"/>
                <a:ea typeface="ＭＳ Ｐゴシック" charset="0"/>
                <a:cs typeface="ＭＳ Ｐゴシック" charset="0"/>
              </a:defRPr>
            </a:lvl3pPr>
            <a:lvl4pPr fontAlgn="base">
              <a:spcBef>
                <a:spcPct val="0"/>
              </a:spcBef>
              <a:spcAft>
                <a:spcPct val="0"/>
              </a:spcAft>
              <a:defRPr sz="4000">
                <a:solidFill>
                  <a:schemeClr val="tx2"/>
                </a:solidFill>
                <a:latin typeface="Arial" charset="0"/>
                <a:ea typeface="ＭＳ Ｐゴシック" charset="0"/>
                <a:cs typeface="ＭＳ Ｐゴシック" charset="0"/>
              </a:defRPr>
            </a:lvl4pPr>
            <a:lvl5pPr fontAlgn="base">
              <a:spcBef>
                <a:spcPct val="0"/>
              </a:spcBef>
              <a:spcAft>
                <a:spcPct val="0"/>
              </a:spcAft>
              <a:defRPr sz="4000">
                <a:solidFill>
                  <a:schemeClr val="tx2"/>
                </a:solidFill>
                <a:latin typeface="Arial" charset="0"/>
                <a:ea typeface="ＭＳ Ｐゴシック" charset="0"/>
                <a:cs typeface="ＭＳ Ｐゴシック" charset="0"/>
              </a:defRPr>
            </a:lvl5pPr>
            <a:lvl6pPr marL="45720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fontAlgn="base">
              <a:spcBef>
                <a:spcPct val="0"/>
              </a:spcBef>
              <a:spcAft>
                <a:spcPct val="0"/>
              </a:spcAft>
              <a:defRPr sz="4000">
                <a:solidFill>
                  <a:schemeClr val="tx2"/>
                </a:solidFill>
                <a:latin typeface="Arial" charset="0"/>
                <a:ea typeface="ＭＳ Ｐゴシック" charset="0"/>
                <a:cs typeface="ＭＳ Ｐゴシック" charset="0"/>
              </a:defRPr>
            </a:lvl9pPr>
          </a:lstStyle>
          <a:p>
            <a:r>
              <a:rPr lang="en-US" dirty="0"/>
              <a:t>After Prioritization: Work-Planning</a:t>
            </a:r>
          </a:p>
        </p:txBody>
      </p:sp>
    </p:spTree>
    <p:extLst>
      <p:ext uri="{BB962C8B-B14F-4D97-AF65-F5344CB8AC3E}">
        <p14:creationId xmlns:p14="http://schemas.microsoft.com/office/powerpoint/2010/main" val="282638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464683" y="955760"/>
            <a:ext cx="8609535" cy="5589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latin typeface="Arial"/>
              </a:rPr>
              <a:t>You can use the SDT forms or another form to specify the “what, when, and who” of the plan</a:t>
            </a:r>
          </a:p>
          <a:p>
            <a:pPr>
              <a:buClr>
                <a:srgbClr val="4F81BD"/>
              </a:buClr>
              <a:defRPr/>
            </a:pPr>
            <a:r>
              <a:rPr lang="en-US" dirty="0">
                <a:latin typeface="Arial"/>
              </a:rPr>
              <a:t>Identify the activities needed to fill the gaps</a:t>
            </a:r>
          </a:p>
          <a:p>
            <a:pPr lvl="1">
              <a:buClr>
                <a:srgbClr val="4F81BD"/>
              </a:buClr>
              <a:buFont typeface="Wingdings" panose="05000000000000000000" pitchFamily="2" charset="2"/>
              <a:buChar char="§"/>
              <a:defRPr/>
            </a:pPr>
            <a:r>
              <a:rPr lang="en-US" dirty="0">
                <a:latin typeface="Arial"/>
              </a:rPr>
              <a:t>If you identified activities during Assessment phase, make sure that they address the most important gaps and will solve the underlying issues needed to be addressed for the NPHI to move to the next stage</a:t>
            </a:r>
          </a:p>
          <a:p>
            <a:pPr>
              <a:buClr>
                <a:srgbClr val="4F81BD"/>
              </a:buClr>
              <a:defRPr/>
            </a:pPr>
            <a:r>
              <a:rPr lang="en-US" dirty="0">
                <a:latin typeface="Arial"/>
              </a:rPr>
              <a:t>Make the form work for you; modify it as needed. For example, you can capture timelines under Milestones instead of the “When” column or to record notes and comments</a:t>
            </a:r>
          </a:p>
        </p:txBody>
      </p:sp>
      <p:sp>
        <p:nvSpPr>
          <p:cNvPr id="7" name="Title 1"/>
          <p:cNvSpPr txBox="1">
            <a:spLocks/>
          </p:cNvSpPr>
          <p:nvPr/>
        </p:nvSpPr>
        <p:spPr>
          <a:xfrm>
            <a:off x="464683" y="11025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Work-Planning</a:t>
            </a:r>
            <a:endParaRPr lang="en-US" dirty="0">
              <a:solidFill>
                <a:srgbClr val="FF0000"/>
              </a:solidFill>
              <a:latin typeface="Arial"/>
            </a:endParaRPr>
          </a:p>
        </p:txBody>
      </p:sp>
      <p:pic>
        <p:nvPicPr>
          <p:cNvPr id="2" name="Picture 1"/>
          <p:cNvPicPr>
            <a:picLocks noChangeAspect="1"/>
          </p:cNvPicPr>
          <p:nvPr/>
        </p:nvPicPr>
        <p:blipFill>
          <a:blip r:embed="rId3"/>
          <a:stretch>
            <a:fillRect/>
          </a:stretch>
        </p:blipFill>
        <p:spPr>
          <a:xfrm>
            <a:off x="714083" y="4847860"/>
            <a:ext cx="7980200" cy="2061101"/>
          </a:xfrm>
          <a:prstGeom prst="rect">
            <a:avLst/>
          </a:prstGeom>
        </p:spPr>
      </p:pic>
    </p:spTree>
    <p:extLst>
      <p:ext uri="{BB962C8B-B14F-4D97-AF65-F5344CB8AC3E}">
        <p14:creationId xmlns:p14="http://schemas.microsoft.com/office/powerpoint/2010/main" val="271121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464778" y="1194323"/>
            <a:ext cx="8494665" cy="5589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solidFill>
                  <a:sysClr val="windowText" lastClr="000000"/>
                </a:solidFill>
                <a:latin typeface="Arial"/>
              </a:rPr>
              <a:t>When you have finished work-planning for a topic, review the session</a:t>
            </a:r>
          </a:p>
          <a:p>
            <a:pPr lvl="1">
              <a:buClr>
                <a:srgbClr val="4F81BD"/>
              </a:buClr>
              <a:buFont typeface="Wingdings" panose="05000000000000000000" pitchFamily="2" charset="2"/>
              <a:buChar char="§"/>
              <a:defRPr/>
            </a:pPr>
            <a:r>
              <a:rPr lang="en-US" dirty="0">
                <a:solidFill>
                  <a:sysClr val="windowText" lastClr="000000"/>
                </a:solidFill>
                <a:latin typeface="Arial"/>
              </a:rPr>
              <a:t>Describe what has happened?</a:t>
            </a:r>
          </a:p>
          <a:p>
            <a:pPr lvl="2">
              <a:buClr>
                <a:srgbClr val="4F81BD"/>
              </a:buClr>
              <a:buFont typeface="Courier New" panose="02070309020205020404" pitchFamily="49" charset="0"/>
              <a:buChar char="o"/>
              <a:defRPr/>
            </a:pPr>
            <a:r>
              <a:rPr lang="en-US" dirty="0">
                <a:solidFill>
                  <a:sysClr val="windowText" lastClr="000000"/>
                </a:solidFill>
                <a:latin typeface="Arial"/>
              </a:rPr>
              <a:t>“First we guessed at the stage…”</a:t>
            </a:r>
          </a:p>
          <a:p>
            <a:pPr lvl="2">
              <a:buClr>
                <a:srgbClr val="4F81BD"/>
              </a:buClr>
              <a:buFont typeface="Courier New" panose="02070309020205020404" pitchFamily="49" charset="0"/>
              <a:buChar char="o"/>
              <a:defRPr/>
            </a:pPr>
            <a:r>
              <a:rPr lang="en-US" dirty="0">
                <a:solidFill>
                  <a:sysClr val="windowText" lastClr="000000"/>
                </a:solidFill>
                <a:latin typeface="Arial"/>
              </a:rPr>
              <a:t>Note some of the key areas of discussion – where was there agreement? Disagreement?</a:t>
            </a:r>
          </a:p>
          <a:p>
            <a:pPr lvl="2">
              <a:buClr>
                <a:srgbClr val="4F81BD"/>
              </a:buClr>
              <a:buFont typeface="Courier New" panose="02070309020205020404" pitchFamily="49" charset="0"/>
              <a:buChar char="o"/>
              <a:defRPr/>
            </a:pPr>
            <a:r>
              <a:rPr lang="en-US" dirty="0">
                <a:solidFill>
                  <a:sysClr val="windowText" lastClr="000000"/>
                </a:solidFill>
                <a:latin typeface="Arial"/>
              </a:rPr>
              <a:t>What did the group produce?</a:t>
            </a:r>
          </a:p>
          <a:p>
            <a:pPr lvl="1">
              <a:buClr>
                <a:srgbClr val="4F81BD"/>
              </a:buClr>
              <a:buFont typeface="Wingdings" panose="05000000000000000000" pitchFamily="2" charset="2"/>
              <a:buChar char="§"/>
              <a:defRPr/>
            </a:pPr>
            <a:r>
              <a:rPr lang="en-US" dirty="0">
                <a:solidFill>
                  <a:sysClr val="windowText" lastClr="000000"/>
                </a:solidFill>
                <a:latin typeface="Arial"/>
              </a:rPr>
              <a:t>Review the plan</a:t>
            </a:r>
          </a:p>
          <a:p>
            <a:pPr lvl="2">
              <a:buClr>
                <a:srgbClr val="4F81BD"/>
              </a:buClr>
              <a:buFont typeface="Courier New" panose="02070309020205020404" pitchFamily="49" charset="0"/>
              <a:buChar char="o"/>
              <a:defRPr/>
            </a:pPr>
            <a:r>
              <a:rPr lang="en-US" dirty="0">
                <a:solidFill>
                  <a:sysClr val="windowText" lastClr="000000"/>
                </a:solidFill>
                <a:latin typeface="Arial"/>
              </a:rPr>
              <a:t>Ask: Will it lead to the desired results?</a:t>
            </a:r>
          </a:p>
          <a:p>
            <a:pPr lvl="2">
              <a:buClr>
                <a:srgbClr val="4F81BD"/>
              </a:buClr>
              <a:buFont typeface="Courier New" panose="02070309020205020404" pitchFamily="49" charset="0"/>
              <a:buChar char="o"/>
              <a:defRPr/>
            </a:pPr>
            <a:r>
              <a:rPr lang="en-US" dirty="0">
                <a:solidFill>
                  <a:sysClr val="windowText" lastClr="000000"/>
                </a:solidFill>
                <a:latin typeface="Arial"/>
              </a:rPr>
              <a:t>Review the next steps</a:t>
            </a:r>
          </a:p>
          <a:p>
            <a:pPr>
              <a:buClr>
                <a:srgbClr val="4F81BD"/>
              </a:buClr>
              <a:buFont typeface="Arial" panose="020B0604020202020204" pitchFamily="34" charset="0"/>
              <a:buChar char="•"/>
              <a:defRPr/>
            </a:pPr>
            <a:r>
              <a:rPr lang="en-US" dirty="0">
                <a:solidFill>
                  <a:sysClr val="windowText" lastClr="000000"/>
                </a:solidFill>
                <a:latin typeface="Arial"/>
              </a:rPr>
              <a:t>Your goal is to leave the participants with a shared sense of what has transpired and confidence in and commitment to their plan</a:t>
            </a:r>
          </a:p>
        </p:txBody>
      </p:sp>
      <p:pic>
        <p:nvPicPr>
          <p:cNvPr id="2" name="Picture 1"/>
          <p:cNvPicPr>
            <a:picLocks noChangeAspect="1"/>
          </p:cNvPicPr>
          <p:nvPr/>
        </p:nvPicPr>
        <p:blipFill>
          <a:blip r:embed="rId3"/>
          <a:stretch>
            <a:fillRect/>
          </a:stretch>
        </p:blipFill>
        <p:spPr>
          <a:xfrm>
            <a:off x="7370596" y="5499463"/>
            <a:ext cx="1773404" cy="1358537"/>
          </a:xfrm>
          <a:prstGeom prst="rect">
            <a:avLst/>
          </a:prstGeom>
        </p:spPr>
      </p:pic>
      <p:sp>
        <p:nvSpPr>
          <p:cNvPr id="7" name="Title 1"/>
          <p:cNvSpPr txBox="1">
            <a:spLocks/>
          </p:cNvSpPr>
          <p:nvPr/>
        </p:nvSpPr>
        <p:spPr>
          <a:xfrm>
            <a:off x="464683" y="11025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Synthesis</a:t>
            </a:r>
            <a:endParaRPr lang="en-US" dirty="0">
              <a:solidFill>
                <a:srgbClr val="FF0000"/>
              </a:solidFill>
              <a:latin typeface="Arial"/>
            </a:endParaRPr>
          </a:p>
        </p:txBody>
      </p:sp>
    </p:spTree>
    <p:extLst>
      <p:ext uri="{BB962C8B-B14F-4D97-AF65-F5344CB8AC3E}">
        <p14:creationId xmlns:p14="http://schemas.microsoft.com/office/powerpoint/2010/main" val="3460965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456595" y="1401714"/>
            <a:ext cx="8494665" cy="462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latin typeface="Arial"/>
              </a:rPr>
              <a:t>On the last day of your visit, if possible, hold an exit meeting with leadership to ensure buy-in</a:t>
            </a:r>
          </a:p>
          <a:p>
            <a:pPr>
              <a:buClr>
                <a:srgbClr val="4F81BD"/>
              </a:buClr>
              <a:defRPr/>
            </a:pPr>
            <a:r>
              <a:rPr lang="en-US" dirty="0">
                <a:latin typeface="Arial"/>
              </a:rPr>
              <a:t>Review the results of the visit, including from the SDT</a:t>
            </a:r>
          </a:p>
          <a:p>
            <a:pPr lvl="1">
              <a:buClr>
                <a:srgbClr val="4F81BD"/>
              </a:buClr>
              <a:buFont typeface="Wingdings" panose="05000000000000000000" pitchFamily="2" charset="2"/>
              <a:buChar char="§"/>
              <a:defRPr/>
            </a:pPr>
            <a:r>
              <a:rPr lang="en-US" dirty="0">
                <a:latin typeface="Arial"/>
              </a:rPr>
              <a:t>Results of assessment, prioritization, and planning</a:t>
            </a:r>
          </a:p>
          <a:p>
            <a:pPr lvl="2">
              <a:buClr>
                <a:srgbClr val="4F81BD"/>
              </a:buClr>
              <a:buFont typeface="Courier New" panose="02070309020205020404" pitchFamily="49" charset="0"/>
              <a:buChar char="o"/>
              <a:defRPr/>
            </a:pPr>
            <a:r>
              <a:rPr lang="en-US" dirty="0">
                <a:latin typeface="Arial"/>
              </a:rPr>
              <a:t>If plans were not developed, share next steps and plans for completing planning</a:t>
            </a:r>
          </a:p>
          <a:p>
            <a:pPr lvl="1">
              <a:buClr>
                <a:srgbClr val="4F81BD"/>
              </a:buClr>
              <a:buFont typeface="Wingdings" panose="05000000000000000000" pitchFamily="2" charset="2"/>
              <a:buChar char="§"/>
              <a:defRPr/>
            </a:pPr>
            <a:r>
              <a:rPr lang="en-US" dirty="0">
                <a:latin typeface="Arial"/>
              </a:rPr>
              <a:t>Next steps</a:t>
            </a:r>
          </a:p>
          <a:p>
            <a:pPr lvl="2">
              <a:buClr>
                <a:srgbClr val="4F81BD"/>
              </a:buClr>
              <a:buFont typeface="Courier New" panose="02070309020205020404" pitchFamily="49" charset="0"/>
              <a:buChar char="o"/>
              <a:defRPr/>
            </a:pPr>
            <a:r>
              <a:rPr lang="en-US" dirty="0">
                <a:latin typeface="Arial"/>
              </a:rPr>
              <a:t>To complete planning, if not yet complete</a:t>
            </a:r>
          </a:p>
          <a:p>
            <a:pPr lvl="2">
              <a:buClr>
                <a:srgbClr val="4F81BD"/>
              </a:buClr>
              <a:buFont typeface="Courier New" panose="02070309020205020404" pitchFamily="49" charset="0"/>
              <a:buChar char="o"/>
              <a:defRPr/>
            </a:pPr>
            <a:r>
              <a:rPr lang="en-US" dirty="0">
                <a:latin typeface="Arial"/>
              </a:rPr>
              <a:t>For implementation of the plan, if the plan has been completed</a:t>
            </a:r>
          </a:p>
          <a:p>
            <a:pPr>
              <a:buClr>
                <a:srgbClr val="4F81BD"/>
              </a:buClr>
              <a:buFont typeface="Arial" panose="020B0604020202020204" pitchFamily="34" charset="0"/>
              <a:buChar char="•"/>
              <a:defRPr/>
            </a:pPr>
            <a:r>
              <a:rPr lang="en-US" dirty="0">
                <a:latin typeface="Arial"/>
              </a:rPr>
              <a:t>Discuss support the NPHI might need to carry out its plans</a:t>
            </a:r>
          </a:p>
          <a:p>
            <a:pPr lvl="1">
              <a:buClr>
                <a:srgbClr val="4F81BD"/>
              </a:buClr>
              <a:buFont typeface="Wingdings" panose="05000000000000000000" pitchFamily="2" charset="2"/>
              <a:buChar char="§"/>
              <a:defRPr/>
            </a:pPr>
            <a:r>
              <a:rPr lang="en-US" dirty="0">
                <a:latin typeface="Arial"/>
              </a:rPr>
              <a:t>Technical support</a:t>
            </a:r>
          </a:p>
          <a:p>
            <a:pPr lvl="1">
              <a:buClr>
                <a:srgbClr val="4F81BD"/>
              </a:buClr>
              <a:buFont typeface="Wingdings" panose="05000000000000000000" pitchFamily="2" charset="2"/>
              <a:buChar char="§"/>
              <a:defRPr/>
            </a:pPr>
            <a:r>
              <a:rPr lang="en-US" dirty="0">
                <a:latin typeface="Arial"/>
              </a:rPr>
              <a:t>Potential donors </a:t>
            </a:r>
          </a:p>
        </p:txBody>
      </p:sp>
      <p:pic>
        <p:nvPicPr>
          <p:cNvPr id="1028" name="Picture 4" descr="business meeting, businessman, conference, leader, leadership, management, teamwork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0971" y="5630091"/>
            <a:ext cx="1553032" cy="122791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457200" y="340722"/>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Exit Meeting</a:t>
            </a:r>
            <a:endParaRPr lang="en-US" dirty="0">
              <a:solidFill>
                <a:srgbClr val="FF0000"/>
              </a:solidFill>
              <a:latin typeface="Arial"/>
            </a:endParaRPr>
          </a:p>
        </p:txBody>
      </p:sp>
    </p:spTree>
    <p:extLst>
      <p:ext uri="{BB962C8B-B14F-4D97-AF65-F5344CB8AC3E}">
        <p14:creationId xmlns:p14="http://schemas.microsoft.com/office/powerpoint/2010/main" val="507924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595312" y="2127939"/>
            <a:ext cx="8166190" cy="36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4F81BD"/>
              </a:buClr>
              <a:buNone/>
              <a:defRPr/>
            </a:pPr>
            <a:r>
              <a:rPr lang="en-US" dirty="0">
                <a:latin typeface="Arial"/>
              </a:rPr>
              <a:t>If you have any comments or questions about this material, please contact </a:t>
            </a:r>
          </a:p>
          <a:p>
            <a:pPr marL="0" indent="0">
              <a:buClr>
                <a:srgbClr val="4F81BD"/>
              </a:buClr>
              <a:buNone/>
              <a:defRPr/>
            </a:pPr>
            <a:endParaRPr lang="en-US" dirty="0">
              <a:latin typeface="Arial"/>
            </a:endParaRPr>
          </a:p>
          <a:p>
            <a:pPr marL="0" indent="0" algn="ctr">
              <a:buClr>
                <a:srgbClr val="4F81BD"/>
              </a:buClr>
              <a:buNone/>
              <a:defRPr/>
            </a:pPr>
            <a:r>
              <a:rPr lang="en-US" b="1" spc="-100" dirty="0">
                <a:latin typeface="Arial"/>
              </a:rPr>
              <a:t>CDC’s NPHI Program</a:t>
            </a:r>
          </a:p>
          <a:p>
            <a:pPr marL="0" indent="0" algn="ctr">
              <a:buClr>
                <a:srgbClr val="4F81BD"/>
              </a:buClr>
              <a:buNone/>
              <a:defRPr/>
            </a:pPr>
            <a:r>
              <a:rPr lang="en-US" dirty="0">
                <a:latin typeface="Arial"/>
              </a:rPr>
              <a:t>nphisdt@cdc.gov</a:t>
            </a:r>
          </a:p>
          <a:p>
            <a:pPr marL="0" indent="0" algn="ctr">
              <a:buClr>
                <a:srgbClr val="4F81BD"/>
              </a:buClr>
              <a:buNone/>
              <a:defRPr/>
            </a:pPr>
            <a:r>
              <a:rPr lang="en-US" dirty="0">
                <a:latin typeface="Arial"/>
              </a:rPr>
              <a:t>Or</a:t>
            </a:r>
          </a:p>
          <a:p>
            <a:pPr marL="0" indent="0" algn="ctr">
              <a:buClr>
                <a:srgbClr val="4F81BD"/>
              </a:buClr>
              <a:buNone/>
              <a:defRPr/>
            </a:pPr>
            <a:r>
              <a:rPr lang="en-US" b="1" spc="-100" dirty="0">
                <a:latin typeface="Arial"/>
              </a:rPr>
              <a:t>IANPHI</a:t>
            </a:r>
          </a:p>
          <a:p>
            <a:pPr marL="0" indent="0" algn="ctr">
              <a:buClr>
                <a:srgbClr val="4F81BD"/>
              </a:buClr>
              <a:buNone/>
              <a:defRPr/>
            </a:pPr>
            <a:r>
              <a:rPr lang="en-US" dirty="0" err="1">
                <a:latin typeface="Arial"/>
              </a:rPr>
              <a:t>info@ianphi.org</a:t>
            </a:r>
            <a:endParaRPr lang="en-US" dirty="0">
              <a:latin typeface="Arial"/>
            </a:endParaRPr>
          </a:p>
          <a:p>
            <a:pPr marL="0" indent="0" algn="ctr">
              <a:buClr>
                <a:srgbClr val="4F81BD"/>
              </a:buClr>
              <a:buNone/>
              <a:defRPr/>
            </a:pPr>
            <a:endParaRPr lang="en-US" dirty="0">
              <a:latin typeface="Arial"/>
            </a:endParaRPr>
          </a:p>
          <a:p>
            <a:pPr>
              <a:buClr>
                <a:srgbClr val="4F81BD"/>
              </a:buClr>
              <a:defRPr/>
            </a:pPr>
            <a:endParaRPr lang="en-US" dirty="0">
              <a:latin typeface="Arial"/>
            </a:endParaRPr>
          </a:p>
        </p:txBody>
      </p:sp>
      <p:sp>
        <p:nvSpPr>
          <p:cNvPr id="6" name="Title 1"/>
          <p:cNvSpPr txBox="1">
            <a:spLocks/>
          </p:cNvSpPr>
          <p:nvPr/>
        </p:nvSpPr>
        <p:spPr>
          <a:xfrm>
            <a:off x="595312" y="545678"/>
            <a:ext cx="6763431" cy="901686"/>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Good Luck with Planning Using the SDT!</a:t>
            </a:r>
          </a:p>
        </p:txBody>
      </p:sp>
    </p:spTree>
    <p:extLst>
      <p:ext uri="{BB962C8B-B14F-4D97-AF65-F5344CB8AC3E}">
        <p14:creationId xmlns:p14="http://schemas.microsoft.com/office/powerpoint/2010/main" val="3782525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234"/>
            <a:ext cx="9144000" cy="6095531"/>
          </a:xfrm>
          <a:prstGeom prst="rect">
            <a:avLst/>
          </a:prstGeom>
        </p:spPr>
      </p:pic>
      <p:sp>
        <p:nvSpPr>
          <p:cNvPr id="8" name="Rectangle 7"/>
          <p:cNvSpPr/>
          <p:nvPr/>
        </p:nvSpPr>
        <p:spPr>
          <a:xfrm>
            <a:off x="170348" y="2517463"/>
            <a:ext cx="3301139" cy="691084"/>
          </a:xfrm>
          <a:prstGeom prst="rect">
            <a:avLst/>
          </a:prstGeom>
          <a:solidFill>
            <a:srgbClr val="FFF2CC">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dirty="0">
                <a:solidFill>
                  <a:srgbClr val="1F497D"/>
                </a:solidFill>
                <a:latin typeface="Arial"/>
              </a:rPr>
              <a:t>Topics</a:t>
            </a:r>
            <a:endParaRPr lang="en-US" sz="3600" dirty="0">
              <a:solidFill>
                <a:srgbClr val="FF0000"/>
              </a:solidFill>
              <a:latin typeface="Arial"/>
            </a:endParaRPr>
          </a:p>
        </p:txBody>
      </p:sp>
      <p:sp>
        <p:nvSpPr>
          <p:cNvPr id="10" name="Rectangle 9"/>
          <p:cNvSpPr/>
          <p:nvPr/>
        </p:nvSpPr>
        <p:spPr>
          <a:xfrm>
            <a:off x="162466" y="3243987"/>
            <a:ext cx="3301139" cy="1186992"/>
          </a:xfrm>
          <a:prstGeom prst="rect">
            <a:avLst/>
          </a:prstGeom>
          <a:solidFill>
            <a:srgbClr val="FFF2CC">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bwMode="auto">
          <a:xfrm>
            <a:off x="293854" y="3234950"/>
            <a:ext cx="3432310" cy="11696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marL="182563" indent="-182563" fontAlgn="base">
              <a:spcBef>
                <a:spcPts val="600"/>
              </a:spcBef>
              <a:spcAft>
                <a:spcPts val="0"/>
              </a:spcAft>
              <a:buClr>
                <a:srgbClr val="4F81BD"/>
              </a:buClr>
              <a:buSzPct val="85000"/>
              <a:buFont typeface="Arial" panose="020B0604020202020204" pitchFamily="34" charset="0"/>
              <a:buChar char="•"/>
              <a:defRPr sz="2400">
                <a:solidFill>
                  <a:sysClr val="windowText" lastClr="000000"/>
                </a:solidFill>
                <a:latin typeface="Arial"/>
                <a:ea typeface="ＭＳ Ｐゴシック" charset="0"/>
              </a:defRPr>
            </a:lvl1pPr>
            <a:lvl2pPr indent="-182563" fontAlgn="base">
              <a:spcBef>
                <a:spcPct val="20000"/>
              </a:spcBef>
              <a:spcAft>
                <a:spcPct val="0"/>
              </a:spcAft>
              <a:buClr>
                <a:schemeClr val="accent1"/>
              </a:buClr>
              <a:buSzPct val="85000"/>
              <a:buFont typeface="Arial" charset="0"/>
              <a:buChar char="•"/>
              <a:defRPr sz="2000">
                <a:ea typeface="ＭＳ Ｐゴシック" charset="0"/>
              </a:defRPr>
            </a:lvl2pPr>
            <a:lvl3pPr marL="730250" indent="-182563" fontAlgn="base">
              <a:spcBef>
                <a:spcPct val="20000"/>
              </a:spcBef>
              <a:spcAft>
                <a:spcPct val="0"/>
              </a:spcAft>
              <a:buClr>
                <a:schemeClr val="accent1"/>
              </a:buClr>
              <a:buSzPct val="90000"/>
              <a:buFont typeface="Arial" charset="0"/>
              <a:buChar char="•"/>
              <a:defRPr>
                <a:ea typeface="ＭＳ Ｐゴシック" charset="0"/>
              </a:defRPr>
            </a:lvl3pPr>
            <a:lvl4pPr marL="1004888" indent="-182563" fontAlgn="base">
              <a:spcBef>
                <a:spcPct val="20000"/>
              </a:spcBef>
              <a:spcAft>
                <a:spcPct val="0"/>
              </a:spcAft>
              <a:buClr>
                <a:schemeClr val="accent1"/>
              </a:buClr>
              <a:buFont typeface="Arial" charset="0"/>
              <a:buChar char="•"/>
              <a:defRPr sz="1600">
                <a:ea typeface="ＭＳ Ｐゴシック" charset="0"/>
              </a:defRPr>
            </a:lvl4pPr>
            <a:lvl5pPr marL="1187450" indent="-136525" fontAlgn="base">
              <a:spcBef>
                <a:spcPct val="20000"/>
              </a:spcBef>
              <a:spcAft>
                <a:spcPct val="0"/>
              </a:spcAft>
              <a:buClr>
                <a:schemeClr val="accent1"/>
              </a:buClr>
              <a:buSzPct val="100000"/>
              <a:buFont typeface="Arial" charset="0"/>
              <a:buChar char="•"/>
              <a:defRPr sz="1400">
                <a:ea typeface="ＭＳ Ｐゴシック" charset="0"/>
              </a:defRPr>
            </a:lvl5pPr>
            <a:lvl6pPr marL="1371600" indent="-182880">
              <a:spcBef>
                <a:spcPct val="20000"/>
              </a:spcBef>
              <a:buClr>
                <a:schemeClr val="accent1"/>
              </a:buClr>
              <a:buFont typeface="Arial" pitchFamily="34" charset="0"/>
              <a:buChar char="•"/>
              <a:defRPr sz="1300"/>
            </a:lvl6pPr>
            <a:lvl7pPr marL="1554480" indent="-182880">
              <a:spcBef>
                <a:spcPct val="20000"/>
              </a:spcBef>
              <a:buClr>
                <a:schemeClr val="accent1"/>
              </a:buClr>
              <a:buFont typeface="Arial" pitchFamily="34" charset="0"/>
              <a:buChar char="•"/>
              <a:defRPr sz="1300"/>
            </a:lvl7pPr>
            <a:lvl8pPr marL="1737360" indent="-182880">
              <a:spcBef>
                <a:spcPct val="20000"/>
              </a:spcBef>
              <a:buClr>
                <a:schemeClr val="accent1"/>
              </a:buClr>
              <a:buFont typeface="Arial" pitchFamily="34" charset="0"/>
              <a:buChar char="•"/>
              <a:defRPr sz="1300"/>
            </a:lvl8pPr>
            <a:lvl9pPr marL="1920240" indent="-182880">
              <a:spcBef>
                <a:spcPct val="20000"/>
              </a:spcBef>
              <a:buClr>
                <a:schemeClr val="accent1"/>
              </a:buClr>
              <a:buFont typeface="Arial" pitchFamily="34" charset="0"/>
              <a:buChar char="•"/>
              <a:defRPr sz="1300"/>
            </a:lvl9pPr>
          </a:lstStyle>
          <a:p>
            <a:r>
              <a:rPr lang="en-US" dirty="0"/>
              <a:t>Advance work</a:t>
            </a:r>
          </a:p>
          <a:p>
            <a:r>
              <a:rPr lang="en-US" dirty="0"/>
              <a:t>Using the SDT</a:t>
            </a:r>
            <a:endParaRPr lang="en-US" sz="2100" dirty="0"/>
          </a:p>
          <a:p>
            <a:pPr marL="274637" lvl="1" indent="0">
              <a:buNone/>
            </a:pPr>
            <a:endParaRPr lang="en-US" sz="1700" dirty="0"/>
          </a:p>
        </p:txBody>
      </p:sp>
    </p:spTree>
    <p:extLst>
      <p:ext uri="{BB962C8B-B14F-4D97-AF65-F5344CB8AC3E}">
        <p14:creationId xmlns:p14="http://schemas.microsoft.com/office/powerpoint/2010/main" val="302213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87546" y="5731260"/>
            <a:ext cx="3756454" cy="1250185"/>
          </a:xfrm>
          <a:prstGeom prst="rect">
            <a:avLst/>
          </a:prstGeom>
        </p:spPr>
      </p:pic>
      <p:sp>
        <p:nvSpPr>
          <p:cNvPr id="5" name="Content Placeholder 1"/>
          <p:cNvSpPr txBox="1">
            <a:spLocks/>
          </p:cNvSpPr>
          <p:nvPr/>
        </p:nvSpPr>
        <p:spPr bwMode="auto">
          <a:xfrm>
            <a:off x="481034" y="1498283"/>
            <a:ext cx="822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latin typeface="Arial"/>
              </a:rPr>
              <a:t>Get to know the NPHI and its people as much as possible</a:t>
            </a:r>
          </a:p>
          <a:p>
            <a:pPr>
              <a:buClr>
                <a:srgbClr val="4F81BD"/>
              </a:buClr>
              <a:defRPr/>
            </a:pPr>
            <a:r>
              <a:rPr lang="en-US" dirty="0">
                <a:latin typeface="Arial"/>
              </a:rPr>
              <a:t>Get expectations in writing – make sure goals and expected outputs are clear</a:t>
            </a:r>
          </a:p>
          <a:p>
            <a:pPr>
              <a:buClr>
                <a:srgbClr val="4F81BD"/>
              </a:buClr>
              <a:defRPr/>
            </a:pPr>
            <a:r>
              <a:rPr lang="en-US" dirty="0">
                <a:solidFill>
                  <a:sysClr val="windowText" lastClr="000000"/>
                </a:solidFill>
                <a:latin typeface="Arial"/>
              </a:rPr>
              <a:t>Check plans and logistics</a:t>
            </a:r>
          </a:p>
          <a:p>
            <a:pPr marL="566738" lvl="1" indent="-334963">
              <a:buClr>
                <a:srgbClr val="4F81BD"/>
              </a:buClr>
              <a:buFont typeface="Wingdings" panose="05000000000000000000" pitchFamily="2" charset="2"/>
              <a:buChar char="q"/>
              <a:defRPr/>
            </a:pPr>
            <a:r>
              <a:rPr lang="en-US" dirty="0">
                <a:solidFill>
                  <a:sysClr val="windowText" lastClr="000000"/>
                </a:solidFill>
                <a:latin typeface="Arial"/>
              </a:rPr>
              <a:t>Will the right people be available? Try to have a mix of perspectives, including decision-makers  </a:t>
            </a:r>
          </a:p>
          <a:p>
            <a:pPr marL="566738" lvl="1" indent="-334963">
              <a:buClr>
                <a:srgbClr val="4F81BD"/>
              </a:buClr>
              <a:buFont typeface="Wingdings" panose="05000000000000000000" pitchFamily="2" charset="2"/>
              <a:buChar char="q"/>
              <a:defRPr/>
            </a:pPr>
            <a:r>
              <a:rPr lang="en-US" dirty="0">
                <a:solidFill>
                  <a:sysClr val="windowText" lastClr="000000"/>
                </a:solidFill>
                <a:latin typeface="Arial"/>
              </a:rPr>
              <a:t>Is the room and set-up conducive to discussion? A U-shape, open rectangle, or hollow square is better than classroom style seating</a:t>
            </a:r>
          </a:p>
          <a:p>
            <a:pPr marL="566738" lvl="1" indent="-334963">
              <a:buClr>
                <a:srgbClr val="4F81BD"/>
              </a:buClr>
              <a:buFont typeface="Wingdings" panose="05000000000000000000" pitchFamily="2" charset="2"/>
              <a:buChar char="q"/>
              <a:defRPr/>
            </a:pPr>
            <a:r>
              <a:rPr lang="en-US" dirty="0">
                <a:solidFill>
                  <a:sysClr val="windowText" lastClr="000000"/>
                </a:solidFill>
                <a:latin typeface="Arial"/>
              </a:rPr>
              <a:t>Will you be able to print, or do you need to bring hard copies?</a:t>
            </a:r>
          </a:p>
          <a:p>
            <a:pPr marL="566738" lvl="1" indent="-334963">
              <a:buClr>
                <a:srgbClr val="4F81BD"/>
              </a:buClr>
              <a:buFont typeface="Wingdings" panose="05000000000000000000" pitchFamily="2" charset="2"/>
              <a:buChar char="q"/>
              <a:defRPr/>
            </a:pPr>
            <a:r>
              <a:rPr lang="en-US" dirty="0">
                <a:solidFill>
                  <a:sysClr val="windowText" lastClr="000000"/>
                </a:solidFill>
                <a:latin typeface="Arial"/>
              </a:rPr>
              <a:t>What are the plans for AV? Do you have all the needed supplies?</a:t>
            </a:r>
          </a:p>
        </p:txBody>
      </p:sp>
      <p:sp>
        <p:nvSpPr>
          <p:cNvPr id="6" name="Title 1"/>
          <p:cNvSpPr txBox="1">
            <a:spLocks/>
          </p:cNvSpPr>
          <p:nvPr/>
        </p:nvSpPr>
        <p:spPr>
          <a:xfrm>
            <a:off x="464683" y="313449"/>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Advance Work</a:t>
            </a:r>
            <a:endParaRPr lang="en-US" dirty="0">
              <a:solidFill>
                <a:srgbClr val="FF0000"/>
              </a:solidFill>
              <a:latin typeface="Arial"/>
            </a:endParaRPr>
          </a:p>
        </p:txBody>
      </p:sp>
    </p:spTree>
    <p:extLst>
      <p:ext uri="{BB962C8B-B14F-4D97-AF65-F5344CB8AC3E}">
        <p14:creationId xmlns:p14="http://schemas.microsoft.com/office/powerpoint/2010/main" val="230990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19258" y="3682585"/>
            <a:ext cx="2024742" cy="3239587"/>
          </a:xfrm>
          <a:prstGeom prst="rect">
            <a:avLst/>
          </a:prstGeom>
        </p:spPr>
      </p:pic>
      <p:sp>
        <p:nvSpPr>
          <p:cNvPr id="5" name="Content Placeholder 1"/>
          <p:cNvSpPr txBox="1">
            <a:spLocks/>
          </p:cNvSpPr>
          <p:nvPr/>
        </p:nvSpPr>
        <p:spPr bwMode="auto">
          <a:xfrm>
            <a:off x="481036" y="1274914"/>
            <a:ext cx="666205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solidFill>
                  <a:srgbClr val="000000"/>
                </a:solidFill>
                <a:latin typeface="Arial"/>
              </a:rPr>
              <a:t>Computer files</a:t>
            </a:r>
          </a:p>
          <a:p>
            <a:pPr lvl="1">
              <a:buClr>
                <a:srgbClr val="4F81BD"/>
              </a:buClr>
              <a:buFont typeface="Wingdings" panose="05000000000000000000" pitchFamily="2" charset="2"/>
              <a:buChar char="§"/>
              <a:defRPr/>
            </a:pPr>
            <a:r>
              <a:rPr lang="en-US" dirty="0">
                <a:solidFill>
                  <a:srgbClr val="000000"/>
                </a:solidFill>
                <a:latin typeface="Arial"/>
              </a:rPr>
              <a:t>SDT Overview PowerPoint</a:t>
            </a:r>
          </a:p>
          <a:p>
            <a:pPr lvl="1">
              <a:buClr>
                <a:srgbClr val="4F81BD"/>
              </a:buClr>
              <a:buFont typeface="Wingdings" panose="05000000000000000000" pitchFamily="2" charset="2"/>
              <a:buChar char="§"/>
              <a:defRPr/>
            </a:pPr>
            <a:r>
              <a:rPr lang="en-US" dirty="0">
                <a:solidFill>
                  <a:srgbClr val="000000"/>
                </a:solidFill>
                <a:latin typeface="Arial"/>
              </a:rPr>
              <a:t>Discussion Guides</a:t>
            </a:r>
          </a:p>
          <a:p>
            <a:pPr lvl="1">
              <a:buClr>
                <a:srgbClr val="4F81BD"/>
              </a:buClr>
              <a:buFont typeface="Wingdings" panose="05000000000000000000" pitchFamily="2" charset="2"/>
              <a:buChar char="§"/>
              <a:defRPr/>
            </a:pPr>
            <a:r>
              <a:rPr lang="en-US" dirty="0">
                <a:solidFill>
                  <a:srgbClr val="000000"/>
                </a:solidFill>
                <a:latin typeface="Arial"/>
              </a:rPr>
              <a:t>Assessment and Work-Planning forms</a:t>
            </a:r>
          </a:p>
          <a:p>
            <a:pPr>
              <a:buClr>
                <a:srgbClr val="4F81BD"/>
              </a:buClr>
              <a:defRPr/>
            </a:pPr>
            <a:r>
              <a:rPr lang="en-US" dirty="0">
                <a:solidFill>
                  <a:srgbClr val="000000"/>
                </a:solidFill>
                <a:latin typeface="Arial"/>
              </a:rPr>
              <a:t>Print materials</a:t>
            </a:r>
          </a:p>
          <a:p>
            <a:pPr lvl="1">
              <a:buClr>
                <a:srgbClr val="4F81BD"/>
              </a:buClr>
              <a:buFont typeface="Wingdings" panose="05000000000000000000" pitchFamily="2" charset="2"/>
              <a:buChar char="§"/>
              <a:defRPr/>
            </a:pPr>
            <a:r>
              <a:rPr lang="en-US" dirty="0">
                <a:solidFill>
                  <a:srgbClr val="000000"/>
                </a:solidFill>
                <a:latin typeface="Arial"/>
              </a:rPr>
              <a:t>Discussion Guide: Definitions and Notes</a:t>
            </a:r>
          </a:p>
          <a:p>
            <a:pPr lvl="1">
              <a:buClr>
                <a:srgbClr val="4F81BD"/>
              </a:buClr>
              <a:buFont typeface="Wingdings" panose="05000000000000000000" pitchFamily="2" charset="2"/>
              <a:buChar char="§"/>
              <a:defRPr/>
            </a:pPr>
            <a:r>
              <a:rPr lang="en-US" dirty="0">
                <a:solidFill>
                  <a:srgbClr val="000000"/>
                </a:solidFill>
                <a:latin typeface="Arial"/>
              </a:rPr>
              <a:t>Discussion Guides</a:t>
            </a:r>
          </a:p>
          <a:p>
            <a:pPr lvl="2">
              <a:buClr>
                <a:srgbClr val="4F81BD"/>
              </a:buClr>
              <a:buFont typeface="Courier New" panose="02070309020205020404" pitchFamily="49" charset="0"/>
              <a:buChar char="o"/>
              <a:defRPr/>
            </a:pPr>
            <a:r>
              <a:rPr lang="en-US" dirty="0">
                <a:solidFill>
                  <a:srgbClr val="000000"/>
                </a:solidFill>
                <a:latin typeface="Arial"/>
              </a:rPr>
              <a:t>If you know which Guides you are going to use, it can be helpful to print copies for each participant in advance</a:t>
            </a:r>
          </a:p>
          <a:p>
            <a:pPr>
              <a:buClr>
                <a:srgbClr val="4F81BD"/>
              </a:buClr>
              <a:defRPr/>
            </a:pPr>
            <a:r>
              <a:rPr lang="en-US" dirty="0">
                <a:solidFill>
                  <a:srgbClr val="000000"/>
                </a:solidFill>
                <a:latin typeface="Arial"/>
              </a:rPr>
              <a:t>Flipchart stand and paper (sticky-back if possible – otherwise you need tape), markers</a:t>
            </a:r>
          </a:p>
          <a:p>
            <a:pPr lvl="1">
              <a:buClr>
                <a:srgbClr val="4F81BD"/>
              </a:buClr>
              <a:buFont typeface="Wingdings" charset="2"/>
              <a:buChar char="§"/>
              <a:defRPr/>
            </a:pPr>
            <a:r>
              <a:rPr lang="en-US" dirty="0">
                <a:solidFill>
                  <a:srgbClr val="000000"/>
                </a:solidFill>
                <a:latin typeface="Arial"/>
              </a:rPr>
              <a:t>You will use the flipchart to record ground rules and capture “Parking Lot” items</a:t>
            </a:r>
          </a:p>
        </p:txBody>
      </p:sp>
      <p:sp>
        <p:nvSpPr>
          <p:cNvPr id="6" name="Title 1"/>
          <p:cNvSpPr txBox="1">
            <a:spLocks/>
          </p:cNvSpPr>
          <p:nvPr/>
        </p:nvSpPr>
        <p:spPr>
          <a:xfrm>
            <a:off x="464683" y="269904"/>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In Advance: Gather Supplies</a:t>
            </a:r>
            <a:endParaRPr lang="en-US" dirty="0">
              <a:solidFill>
                <a:srgbClr val="FF0000"/>
              </a:solidFill>
              <a:latin typeface="Arial"/>
            </a:endParaRPr>
          </a:p>
        </p:txBody>
      </p:sp>
    </p:spTree>
    <p:extLst>
      <p:ext uri="{BB962C8B-B14F-4D97-AF65-F5344CB8AC3E}">
        <p14:creationId xmlns:p14="http://schemas.microsoft.com/office/powerpoint/2010/main" val="1523439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477307" y="1503732"/>
            <a:ext cx="7903029"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600"/>
              </a:spcBef>
              <a:buClr>
                <a:srgbClr val="4F81BD"/>
              </a:buClr>
              <a:buFont typeface="Arial" pitchFamily="34" charset="0"/>
              <a:buChar char="•"/>
              <a:defRPr/>
            </a:pPr>
            <a:r>
              <a:rPr lang="en-US" dirty="0">
                <a:latin typeface="Arial"/>
              </a:rPr>
              <a:t>In general, assessment and prioritization takes 90 minutes per Discussion Guide, and work-planning takes an additional 60 minutes per Discussion Guide</a:t>
            </a:r>
          </a:p>
          <a:p>
            <a:pPr lvl="1">
              <a:spcBef>
                <a:spcPts val="600"/>
              </a:spcBef>
              <a:buClr>
                <a:srgbClr val="4F81BD"/>
              </a:buClr>
              <a:buFont typeface="Wingdings" panose="05000000000000000000" pitchFamily="2" charset="2"/>
              <a:buChar char="§"/>
              <a:defRPr/>
            </a:pPr>
            <a:r>
              <a:rPr lang="en-US" dirty="0">
                <a:latin typeface="Arial"/>
              </a:rPr>
              <a:t>Varies with number of participants, complexity of the Guide, etc.</a:t>
            </a:r>
          </a:p>
          <a:p>
            <a:pPr>
              <a:spcBef>
                <a:spcPts val="600"/>
              </a:spcBef>
              <a:buClr>
                <a:srgbClr val="4F81BD"/>
              </a:buClr>
              <a:buFont typeface="Arial" pitchFamily="34" charset="0"/>
              <a:buChar char="•"/>
              <a:defRPr/>
            </a:pPr>
            <a:r>
              <a:rPr lang="en-US" dirty="0">
                <a:latin typeface="Arial"/>
              </a:rPr>
              <a:t>On average, a 3-day SDT Workshop will cover 5-8 topics </a:t>
            </a:r>
          </a:p>
          <a:p>
            <a:pPr lvl="1">
              <a:spcBef>
                <a:spcPts val="600"/>
              </a:spcBef>
              <a:buClr>
                <a:srgbClr val="4F81BD"/>
              </a:buClr>
              <a:buFont typeface="Wingdings" panose="05000000000000000000" pitchFamily="2" charset="2"/>
              <a:buChar char="§"/>
              <a:defRPr/>
            </a:pPr>
            <a:r>
              <a:rPr lang="en-US" dirty="0">
                <a:latin typeface="Arial"/>
              </a:rPr>
              <a:t>Can cover more topics if work-planning is done at a later time. For example, some NPHIs will want to conduct work-planning during the subsequent weeks</a:t>
            </a:r>
          </a:p>
        </p:txBody>
      </p:sp>
      <p:pic>
        <p:nvPicPr>
          <p:cNvPr id="1026" name="Picture 2" descr="Image result for ass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953" y="5177307"/>
            <a:ext cx="1175658" cy="13734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l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7611" y="4550730"/>
            <a:ext cx="3503054" cy="233658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64683" y="298934"/>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In Advance: Planning the Agenda</a:t>
            </a:r>
            <a:endParaRPr lang="en-US" dirty="0">
              <a:solidFill>
                <a:srgbClr val="FF0000"/>
              </a:solidFill>
              <a:latin typeface="Arial"/>
            </a:endParaRPr>
          </a:p>
        </p:txBody>
      </p:sp>
    </p:spTree>
    <p:extLst>
      <p:ext uri="{BB962C8B-B14F-4D97-AF65-F5344CB8AC3E}">
        <p14:creationId xmlns:p14="http://schemas.microsoft.com/office/powerpoint/2010/main" val="4099564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464683" y="1573175"/>
            <a:ext cx="8229600" cy="4305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solidFill>
                  <a:srgbClr val="000000"/>
                </a:solidFill>
                <a:latin typeface="Arial"/>
              </a:rPr>
              <a:t>The SDT process is designed to be facilitated, whether by an internal or external facilitator</a:t>
            </a:r>
          </a:p>
          <a:p>
            <a:pPr>
              <a:buClr>
                <a:srgbClr val="4F81BD"/>
              </a:buClr>
              <a:defRPr/>
            </a:pPr>
            <a:r>
              <a:rPr lang="en-US" dirty="0">
                <a:solidFill>
                  <a:srgbClr val="000000"/>
                </a:solidFill>
                <a:latin typeface="Arial"/>
              </a:rPr>
              <a:t>We recommend using an external facilitator trained in the SDT, especially the first time</a:t>
            </a:r>
          </a:p>
          <a:p>
            <a:pPr>
              <a:buClr>
                <a:srgbClr val="4F81BD"/>
              </a:buClr>
              <a:defRPr/>
            </a:pPr>
            <a:r>
              <a:rPr lang="en-US" dirty="0">
                <a:solidFill>
                  <a:srgbClr val="000000"/>
                </a:solidFill>
                <a:latin typeface="Arial"/>
              </a:rPr>
              <a:t>Advantages of a trained external facilitator are: </a:t>
            </a:r>
          </a:p>
          <a:p>
            <a:pPr lvl="1">
              <a:buClr>
                <a:srgbClr val="4F81BD"/>
              </a:buClr>
              <a:buFont typeface="Wingdings" panose="05000000000000000000" pitchFamily="2" charset="2"/>
              <a:buChar char="§"/>
              <a:defRPr/>
            </a:pPr>
            <a:r>
              <a:rPr lang="en-US" dirty="0">
                <a:solidFill>
                  <a:srgbClr val="000000"/>
                </a:solidFill>
                <a:latin typeface="Arial"/>
              </a:rPr>
              <a:t>In-depth understanding of using maturity models </a:t>
            </a:r>
          </a:p>
          <a:p>
            <a:pPr lvl="1">
              <a:buClr>
                <a:srgbClr val="4F81BD"/>
              </a:buClr>
              <a:buFont typeface="Wingdings" panose="05000000000000000000" pitchFamily="2" charset="2"/>
              <a:buChar char="§"/>
              <a:defRPr/>
            </a:pPr>
            <a:r>
              <a:rPr lang="en-US" dirty="0">
                <a:solidFill>
                  <a:srgbClr val="000000"/>
                </a:solidFill>
                <a:latin typeface="Arial"/>
              </a:rPr>
              <a:t>Familiarity with the Discussion Guides and terms used</a:t>
            </a:r>
          </a:p>
          <a:p>
            <a:pPr lvl="1">
              <a:buClr>
                <a:srgbClr val="4F81BD"/>
              </a:buClr>
              <a:buFont typeface="Wingdings" panose="05000000000000000000" pitchFamily="2" charset="2"/>
              <a:buChar char="§"/>
              <a:defRPr/>
            </a:pPr>
            <a:r>
              <a:rPr lang="en-US" dirty="0">
                <a:solidFill>
                  <a:srgbClr val="000000"/>
                </a:solidFill>
                <a:latin typeface="Arial"/>
              </a:rPr>
              <a:t>Neutrality if difficult issues arise (e.g., in discussion of Leadership and Management) </a:t>
            </a:r>
          </a:p>
          <a:p>
            <a:pPr lvl="1">
              <a:buClr>
                <a:srgbClr val="4F81BD"/>
              </a:buClr>
              <a:buFont typeface="Wingdings" panose="05000000000000000000" pitchFamily="2" charset="2"/>
              <a:buChar char="§"/>
              <a:defRPr/>
            </a:pPr>
            <a:r>
              <a:rPr lang="en-US" dirty="0">
                <a:solidFill>
                  <a:srgbClr val="000000"/>
                </a:solidFill>
                <a:latin typeface="Arial"/>
              </a:rPr>
              <a:t>Ability to step back and make sure participants keep the big picture in mind</a:t>
            </a:r>
            <a:endParaRPr lang="en-US" sz="2400" dirty="0">
              <a:solidFill>
                <a:srgbClr val="000000"/>
              </a:solidFill>
              <a:latin typeface="Arial"/>
            </a:endParaRPr>
          </a:p>
        </p:txBody>
      </p:sp>
      <p:sp>
        <p:nvSpPr>
          <p:cNvPr id="6" name="Title 1"/>
          <p:cNvSpPr txBox="1">
            <a:spLocks/>
          </p:cNvSpPr>
          <p:nvPr/>
        </p:nvSpPr>
        <p:spPr>
          <a:xfrm>
            <a:off x="464683" y="437432"/>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Using a Facilitator</a:t>
            </a:r>
            <a:endParaRPr lang="en-US" dirty="0">
              <a:solidFill>
                <a:srgbClr val="FF0000"/>
              </a:solidFill>
              <a:latin typeface="Arial"/>
            </a:endParaRPr>
          </a:p>
        </p:txBody>
      </p:sp>
    </p:spTree>
    <p:extLst>
      <p:ext uri="{BB962C8B-B14F-4D97-AF65-F5344CB8AC3E}">
        <p14:creationId xmlns:p14="http://schemas.microsoft.com/office/powerpoint/2010/main" val="21461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477837" y="1263422"/>
            <a:ext cx="8443985" cy="5061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0">
              <a:buClr>
                <a:srgbClr val="4F81BD"/>
              </a:buClr>
              <a:defRPr/>
            </a:pPr>
            <a:r>
              <a:rPr lang="en-US" dirty="0">
                <a:solidFill>
                  <a:sysClr val="windowText" lastClr="000000"/>
                </a:solidFill>
                <a:latin typeface="Arial"/>
              </a:rPr>
              <a:t>Check the room setup and AV</a:t>
            </a:r>
          </a:p>
          <a:p>
            <a:pPr>
              <a:buClr>
                <a:srgbClr val="4F81BD"/>
              </a:buClr>
              <a:defRPr/>
            </a:pPr>
            <a:r>
              <a:rPr lang="en-US" dirty="0">
                <a:solidFill>
                  <a:sysClr val="windowText" lastClr="000000"/>
                </a:solidFill>
                <a:latin typeface="Arial"/>
              </a:rPr>
              <a:t>Hang a flipchart page on the wall and label it “Parking Lot”</a:t>
            </a:r>
          </a:p>
          <a:p>
            <a:pPr lvl="1">
              <a:buClr>
                <a:srgbClr val="4F81BD"/>
              </a:buClr>
              <a:buFont typeface="Wingdings" panose="05000000000000000000" pitchFamily="2" charset="2"/>
              <a:buChar char="§"/>
              <a:defRPr/>
            </a:pPr>
            <a:r>
              <a:rPr lang="en-US" dirty="0">
                <a:solidFill>
                  <a:sysClr val="windowText" lastClr="000000"/>
                </a:solidFill>
                <a:latin typeface="Arial"/>
              </a:rPr>
              <a:t>Use this to keep participants focused</a:t>
            </a:r>
          </a:p>
          <a:p>
            <a:pPr lvl="1">
              <a:buClr>
                <a:srgbClr val="4F81BD"/>
              </a:buClr>
              <a:buFont typeface="Wingdings" panose="05000000000000000000" pitchFamily="2" charset="2"/>
              <a:buChar char="§"/>
              <a:defRPr/>
            </a:pPr>
            <a:r>
              <a:rPr lang="en-US" dirty="0">
                <a:solidFill>
                  <a:sysClr val="windowText" lastClr="000000"/>
                </a:solidFill>
                <a:latin typeface="Arial"/>
              </a:rPr>
              <a:t>When extraneous ideas arise, say, “Great idea. Let’s come back to that later,” and post the idea on the Parking Lot</a:t>
            </a:r>
          </a:p>
          <a:p>
            <a:pPr lvl="1">
              <a:buClr>
                <a:srgbClr val="4F81BD"/>
              </a:buClr>
              <a:buFont typeface="Wingdings" panose="05000000000000000000" pitchFamily="2" charset="2"/>
              <a:buChar char="§"/>
              <a:defRPr/>
            </a:pPr>
            <a:r>
              <a:rPr lang="en-US" dirty="0">
                <a:solidFill>
                  <a:sysClr val="windowText" lastClr="000000"/>
                </a:solidFill>
                <a:latin typeface="Arial"/>
              </a:rPr>
              <a:t>Return to the Parking Lot at the end of the session and address all the issues </a:t>
            </a:r>
          </a:p>
          <a:p>
            <a:pPr lvl="0">
              <a:buClr>
                <a:srgbClr val="4F81BD"/>
              </a:buClr>
              <a:defRPr/>
            </a:pPr>
            <a:r>
              <a:rPr lang="en-US" dirty="0">
                <a:solidFill>
                  <a:sysClr val="windowText" lastClr="000000"/>
                </a:solidFill>
                <a:latin typeface="Arial"/>
              </a:rPr>
              <a:t>Write up to 5 Ground Rules on a flipchart page and post them. Possible Ground Rules include:</a:t>
            </a:r>
          </a:p>
          <a:p>
            <a:pPr lvl="1">
              <a:buClr>
                <a:srgbClr val="4F81BD"/>
              </a:buClr>
              <a:buFont typeface="Wingdings" panose="05000000000000000000" pitchFamily="2" charset="2"/>
              <a:buChar char="§"/>
              <a:defRPr/>
            </a:pPr>
            <a:r>
              <a:rPr lang="en-US" dirty="0">
                <a:solidFill>
                  <a:sysClr val="windowText" lastClr="000000"/>
                </a:solidFill>
                <a:latin typeface="Arial"/>
              </a:rPr>
              <a:t>One conversation at a time</a:t>
            </a:r>
          </a:p>
          <a:p>
            <a:pPr lvl="1">
              <a:buClr>
                <a:srgbClr val="4F81BD"/>
              </a:buClr>
              <a:buFont typeface="Wingdings" panose="05000000000000000000" pitchFamily="2" charset="2"/>
              <a:buChar char="§"/>
              <a:defRPr/>
            </a:pPr>
            <a:r>
              <a:rPr lang="en-US" dirty="0">
                <a:solidFill>
                  <a:sysClr val="windowText" lastClr="000000"/>
                </a:solidFill>
                <a:latin typeface="Arial"/>
              </a:rPr>
              <a:t>Talk about issues, not people</a:t>
            </a:r>
          </a:p>
          <a:p>
            <a:pPr lvl="1">
              <a:buClr>
                <a:srgbClr val="4F81BD"/>
              </a:buClr>
              <a:buFont typeface="Wingdings" panose="05000000000000000000" pitchFamily="2" charset="2"/>
              <a:buChar char="§"/>
              <a:defRPr/>
            </a:pPr>
            <a:r>
              <a:rPr lang="en-US" dirty="0">
                <a:solidFill>
                  <a:sysClr val="windowText" lastClr="000000"/>
                </a:solidFill>
                <a:latin typeface="Arial"/>
              </a:rPr>
              <a:t>Stay on point, use the Parking Lot</a:t>
            </a:r>
          </a:p>
          <a:p>
            <a:pPr lvl="1">
              <a:buClr>
                <a:srgbClr val="4F81BD"/>
              </a:buClr>
              <a:buFont typeface="Wingdings" panose="05000000000000000000" pitchFamily="2" charset="2"/>
              <a:buChar char="§"/>
              <a:defRPr/>
            </a:pPr>
            <a:r>
              <a:rPr lang="en-US" dirty="0">
                <a:solidFill>
                  <a:sysClr val="windowText" lastClr="000000"/>
                </a:solidFill>
                <a:latin typeface="Arial"/>
              </a:rPr>
              <a:t>No beating a dead (or live) horse</a:t>
            </a:r>
          </a:p>
          <a:p>
            <a:pPr lvl="1">
              <a:buClr>
                <a:srgbClr val="4F81BD"/>
              </a:buClr>
              <a:buFont typeface="Wingdings" panose="05000000000000000000" pitchFamily="2" charset="2"/>
              <a:buChar char="§"/>
              <a:defRPr/>
            </a:pPr>
            <a:r>
              <a:rPr lang="en-US" dirty="0">
                <a:solidFill>
                  <a:sysClr val="windowText" lastClr="000000"/>
                </a:solidFill>
                <a:latin typeface="Arial"/>
              </a:rPr>
              <a:t>No electronics</a:t>
            </a:r>
          </a:p>
          <a:p>
            <a:pPr>
              <a:buClr>
                <a:srgbClr val="4F81BD"/>
              </a:buClr>
              <a:buFont typeface="Wingdings" panose="05000000000000000000" pitchFamily="2" charset="2"/>
              <a:buChar char="§"/>
              <a:defRPr/>
            </a:pPr>
            <a:endParaRPr lang="en-US" dirty="0">
              <a:solidFill>
                <a:sysClr val="windowText" lastClr="000000"/>
              </a:solidFill>
              <a:latin typeface="Arial"/>
            </a:endParaRPr>
          </a:p>
        </p:txBody>
      </p:sp>
      <p:pic>
        <p:nvPicPr>
          <p:cNvPr id="2" name="Picture 1"/>
          <p:cNvPicPr>
            <a:picLocks noChangeAspect="1"/>
          </p:cNvPicPr>
          <p:nvPr/>
        </p:nvPicPr>
        <p:blipFill>
          <a:blip r:embed="rId3"/>
          <a:stretch>
            <a:fillRect/>
          </a:stretch>
        </p:blipFill>
        <p:spPr>
          <a:xfrm>
            <a:off x="6381759" y="4705963"/>
            <a:ext cx="3944454" cy="3426249"/>
          </a:xfrm>
          <a:prstGeom prst="rect">
            <a:avLst/>
          </a:prstGeom>
        </p:spPr>
      </p:pic>
      <p:sp>
        <p:nvSpPr>
          <p:cNvPr id="6" name="Title 1"/>
          <p:cNvSpPr txBox="1">
            <a:spLocks/>
          </p:cNvSpPr>
          <p:nvPr/>
        </p:nvSpPr>
        <p:spPr>
          <a:xfrm>
            <a:off x="464683" y="197334"/>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Arrive Early</a:t>
            </a:r>
            <a:endParaRPr lang="en-US" dirty="0">
              <a:solidFill>
                <a:srgbClr val="FF0000"/>
              </a:solidFill>
              <a:latin typeface="Arial"/>
            </a:endParaRPr>
          </a:p>
        </p:txBody>
      </p:sp>
    </p:spTree>
    <p:extLst>
      <p:ext uri="{BB962C8B-B14F-4D97-AF65-F5344CB8AC3E}">
        <p14:creationId xmlns:p14="http://schemas.microsoft.com/office/powerpoint/2010/main" val="235136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506412" y="1183601"/>
            <a:ext cx="8867114" cy="2521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0">
              <a:buClr>
                <a:srgbClr val="4F81BD"/>
              </a:buClr>
              <a:defRPr/>
            </a:pPr>
            <a:r>
              <a:rPr lang="en-US" dirty="0">
                <a:solidFill>
                  <a:sysClr val="windowText" lastClr="000000"/>
                </a:solidFill>
                <a:latin typeface="Arial"/>
              </a:rPr>
              <a:t>Clarify roles</a:t>
            </a:r>
          </a:p>
          <a:p>
            <a:pPr lvl="1">
              <a:buClr>
                <a:srgbClr val="4F81BD"/>
              </a:buClr>
              <a:buFont typeface="Wingdings" panose="05000000000000000000" pitchFamily="2" charset="2"/>
              <a:buChar char="§"/>
              <a:defRPr/>
            </a:pPr>
            <a:r>
              <a:rPr lang="en-US" dirty="0">
                <a:solidFill>
                  <a:sysClr val="windowText" lastClr="000000"/>
                </a:solidFill>
                <a:latin typeface="Arial"/>
              </a:rPr>
              <a:t>Facilitator: Structure discussion, help participants clarify their thoughts, summarize, keep the process moving</a:t>
            </a:r>
          </a:p>
          <a:p>
            <a:pPr lvl="1">
              <a:buClr>
                <a:srgbClr val="4F81BD"/>
              </a:buClr>
              <a:buFont typeface="Wingdings" panose="05000000000000000000" pitchFamily="2" charset="2"/>
              <a:buChar char="§"/>
              <a:defRPr/>
            </a:pPr>
            <a:r>
              <a:rPr lang="en-US" dirty="0">
                <a:solidFill>
                  <a:sysClr val="windowText" lastClr="000000"/>
                </a:solidFill>
                <a:latin typeface="Arial"/>
              </a:rPr>
              <a:t>Participants: Provide the content </a:t>
            </a:r>
          </a:p>
          <a:p>
            <a:pPr lvl="1">
              <a:buClr>
                <a:srgbClr val="4F81BD"/>
              </a:buClr>
              <a:buFont typeface="Wingdings" panose="05000000000000000000" pitchFamily="2" charset="2"/>
              <a:buChar char="§"/>
              <a:defRPr/>
            </a:pPr>
            <a:r>
              <a:rPr lang="en-US" dirty="0">
                <a:solidFill>
                  <a:sysClr val="windowText" lastClr="000000"/>
                </a:solidFill>
                <a:latin typeface="Arial"/>
              </a:rPr>
              <a:t>Note-taker: Record on the Assessment and Work-Planning forms</a:t>
            </a:r>
          </a:p>
          <a:p>
            <a:pPr>
              <a:buClr>
                <a:srgbClr val="4F81BD"/>
              </a:buClr>
              <a:buFont typeface="Arial" panose="020B0604020202020204" pitchFamily="34" charset="0"/>
              <a:buChar char="•"/>
              <a:defRPr/>
            </a:pPr>
            <a:r>
              <a:rPr lang="en-US" dirty="0">
                <a:solidFill>
                  <a:sysClr val="windowText" lastClr="000000"/>
                </a:solidFill>
                <a:latin typeface="Arial"/>
              </a:rPr>
              <a:t>Get participants talking early and often</a:t>
            </a:r>
          </a:p>
          <a:p>
            <a:pPr>
              <a:buClr>
                <a:srgbClr val="4F81BD"/>
              </a:buClr>
              <a:buFont typeface="Wingdings" panose="05000000000000000000" pitchFamily="2" charset="2"/>
              <a:buChar char="§"/>
              <a:defRPr/>
            </a:pPr>
            <a:endParaRPr lang="en-US" dirty="0">
              <a:solidFill>
                <a:sysClr val="windowText" lastClr="000000"/>
              </a:solidFill>
              <a:latin typeface="Arial"/>
            </a:endParaRPr>
          </a:p>
        </p:txBody>
      </p:sp>
      <p:pic>
        <p:nvPicPr>
          <p:cNvPr id="8" name="Picture 7"/>
          <p:cNvPicPr>
            <a:picLocks noChangeAspect="1"/>
          </p:cNvPicPr>
          <p:nvPr/>
        </p:nvPicPr>
        <p:blipFill>
          <a:blip r:embed="rId3"/>
          <a:stretch>
            <a:fillRect/>
          </a:stretch>
        </p:blipFill>
        <p:spPr>
          <a:xfrm>
            <a:off x="2377930" y="3921420"/>
            <a:ext cx="4257768" cy="2814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60975" y="3921420"/>
            <a:ext cx="2408663" cy="1608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61930" y="5158859"/>
            <a:ext cx="2408604" cy="1577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a:stretch>
            <a:fillRect/>
          </a:stretch>
        </p:blipFill>
        <p:spPr>
          <a:xfrm>
            <a:off x="6575797" y="3921418"/>
            <a:ext cx="2537468" cy="1659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7"/>
          <a:srcRect b="13924"/>
          <a:stretch/>
        </p:blipFill>
        <p:spPr>
          <a:xfrm>
            <a:off x="6597278" y="5328648"/>
            <a:ext cx="2508302" cy="1407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itle 1"/>
          <p:cNvSpPr txBox="1">
            <a:spLocks/>
          </p:cNvSpPr>
          <p:nvPr/>
        </p:nvSpPr>
        <p:spPr>
          <a:xfrm>
            <a:off x="464683" y="11025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In the Beginning</a:t>
            </a:r>
            <a:endParaRPr lang="en-US" dirty="0">
              <a:solidFill>
                <a:srgbClr val="FF0000"/>
              </a:solidFill>
              <a:latin typeface="Arial"/>
            </a:endParaRPr>
          </a:p>
        </p:txBody>
      </p:sp>
    </p:spTree>
    <p:extLst>
      <p:ext uri="{BB962C8B-B14F-4D97-AF65-F5344CB8AC3E}">
        <p14:creationId xmlns:p14="http://schemas.microsoft.com/office/powerpoint/2010/main" val="1770950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492008" y="1225097"/>
            <a:ext cx="849466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US" dirty="0">
                <a:solidFill>
                  <a:srgbClr val="000000"/>
                </a:solidFill>
                <a:latin typeface="Arial"/>
              </a:rPr>
              <a:t>Use the SDT Overview PowerPoint to explain the SDT</a:t>
            </a:r>
          </a:p>
          <a:p>
            <a:pPr>
              <a:buClr>
                <a:srgbClr val="4F81BD"/>
              </a:buClr>
              <a:defRPr/>
            </a:pPr>
            <a:r>
              <a:rPr lang="en-US" dirty="0">
                <a:solidFill>
                  <a:srgbClr val="000000"/>
                </a:solidFill>
                <a:latin typeface="Arial"/>
              </a:rPr>
              <a:t>Limit time for questions and clarifications – most questions will be answered once you start the Assessment</a:t>
            </a:r>
          </a:p>
        </p:txBody>
      </p:sp>
      <p:pic>
        <p:nvPicPr>
          <p:cNvPr id="3" name="Picture 2"/>
          <p:cNvPicPr>
            <a:picLocks noChangeAspect="1"/>
          </p:cNvPicPr>
          <p:nvPr/>
        </p:nvPicPr>
        <p:blipFill>
          <a:blip r:embed="rId3"/>
          <a:stretch>
            <a:fillRect/>
          </a:stretch>
        </p:blipFill>
        <p:spPr>
          <a:xfrm>
            <a:off x="2314575" y="3002906"/>
            <a:ext cx="4514850" cy="3381375"/>
          </a:xfrm>
          <a:prstGeom prst="rect">
            <a:avLst/>
          </a:prstGeom>
        </p:spPr>
      </p:pic>
      <p:sp>
        <p:nvSpPr>
          <p:cNvPr id="7" name="Title 1"/>
          <p:cNvSpPr txBox="1">
            <a:spLocks/>
          </p:cNvSpPr>
          <p:nvPr/>
        </p:nvSpPr>
        <p:spPr>
          <a:xfrm>
            <a:off x="464683" y="11025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en-US" dirty="0">
                <a:solidFill>
                  <a:srgbClr val="1F497D"/>
                </a:solidFill>
                <a:latin typeface="Arial"/>
              </a:rPr>
              <a:t>Explain the SDT</a:t>
            </a:r>
            <a:endParaRPr lang="en-US" dirty="0">
              <a:solidFill>
                <a:srgbClr val="FF0000"/>
              </a:solidFill>
              <a:latin typeface="Arial"/>
            </a:endParaRPr>
          </a:p>
        </p:txBody>
      </p:sp>
    </p:spTree>
    <p:extLst>
      <p:ext uri="{BB962C8B-B14F-4D97-AF65-F5344CB8AC3E}">
        <p14:creationId xmlns:p14="http://schemas.microsoft.com/office/powerpoint/2010/main" val="19595615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2982</Words>
  <Application>Microsoft Macintosh PowerPoint</Application>
  <PresentationFormat>On-screen Show (4:3)</PresentationFormat>
  <Paragraphs>199</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2017-11-24T14:47:59Z</dcterms:created>
  <dcterms:modified xsi:type="dcterms:W3CDTF">2020-11-05T17:34:27Z</dcterms:modified>
  <cp:contentStatus/>
</cp:coreProperties>
</file>