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56494-405B-46B8-8BD5-93738080C83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D6A0-8A6B-4360-8D5F-E86AD258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TFGH secured support from the Rockefeller </a:t>
            </a:r>
            <a:r>
              <a:rPr lang="en-US" dirty="0" err="1"/>
              <a:t>Fdn</a:t>
            </a:r>
            <a:r>
              <a:rPr lang="en-US" dirty="0"/>
              <a:t>. for a meeting at Bellagio Conference Center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E242B9-ECBF-4747-837D-5D69831E83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540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Morgan had to cancel his attendance</a:t>
            </a:r>
            <a:r>
              <a:rPr lang="en-US" baseline="0" dirty="0"/>
              <a:t> at the last moment, due to the need to respond to the DRC Ebola outbreak.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E242B9-ECBF-4747-837D-5D69831E83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84" charset="0"/>
                <a:ea typeface="ヒラギノ角ゴ Pro W3" pitchFamily="8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66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39" indent="0" algn="ctr">
              <a:buNone/>
              <a:defRPr sz="2667"/>
            </a:lvl2pPr>
            <a:lvl3pPr marL="1219080" indent="0" algn="ctr">
              <a:buNone/>
              <a:defRPr sz="2400"/>
            </a:lvl3pPr>
            <a:lvl4pPr marL="1828618" indent="0" algn="ctr">
              <a:buNone/>
              <a:defRPr sz="2133"/>
            </a:lvl4pPr>
            <a:lvl5pPr marL="2438158" indent="0" algn="ctr">
              <a:buNone/>
              <a:defRPr sz="2133"/>
            </a:lvl5pPr>
            <a:lvl6pPr marL="3047696" indent="0" algn="ctr">
              <a:buNone/>
              <a:defRPr sz="2133"/>
            </a:lvl6pPr>
            <a:lvl7pPr marL="3657235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3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459F-A567-B848-AE45-EE77054078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9F5E-B6CE-B040-B02B-09B762A24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85" y="5715685"/>
            <a:ext cx="170702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1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459F-A567-B848-AE45-EE77054078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9F5E-B6CE-B040-B02B-09B762A24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9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459F-A567-B848-AE45-EE77054078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9F5E-B6CE-B040-B02B-09B762A24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6324589" y="3551715"/>
            <a:ext cx="5867408" cy="330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000" y="1827221"/>
            <a:ext cx="9276549" cy="1724503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4533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add title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4000" y="4192433"/>
            <a:ext cx="9276549" cy="6139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speaker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4" y="313359"/>
            <a:ext cx="2312688" cy="87062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53512" y="578954"/>
            <a:ext cx="11488153" cy="69774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en-US" sz="1867" cap="small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2018 Annual Meeting</a:t>
            </a:r>
            <a:r>
              <a:rPr lang="en-US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</a:t>
            </a:r>
            <a:r>
              <a:rPr lang="mr-IN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–</a:t>
            </a:r>
            <a:r>
              <a:rPr lang="en-US" sz="1867" cap="small" baseline="0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Investing in the Public’s Health</a:t>
            </a:r>
            <a:endParaRPr lang="en-US" sz="1867" cap="small" dirty="0" smtClean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  <a:p>
            <a:pPr algn="ctr"/>
            <a:r>
              <a:rPr lang="en-US" sz="1867" cap="none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London, 4-7 November 2018</a:t>
            </a:r>
            <a:endParaRPr lang="en-US" sz="1867" cap="none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6129" y="290101"/>
            <a:ext cx="11495532" cy="41042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International Association of National Public Health Institutes</a:t>
            </a:r>
          </a:p>
        </p:txBody>
      </p:sp>
      <p:pic>
        <p:nvPicPr>
          <p:cNvPr id="13" name="Picture 12" descr="PHE-small-logo-revers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69" y="849891"/>
            <a:ext cx="1553883" cy="96742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123620" y="140682"/>
            <a:ext cx="1480697" cy="32822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en-US" sz="1333" dirty="0" smtClean="0">
                <a:solidFill>
                  <a:schemeClr val="bg1"/>
                </a:solidFill>
              </a:rPr>
              <a:t>Hosted by:</a:t>
            </a:r>
            <a:endParaRPr lang="en-US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5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 b="1" i="0" baseline="0">
                <a:solidFill>
                  <a:srgbClr val="0070C0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Helvetica" panose="020B0604020202020204" pitchFamily="34" charset="0"/>
              </a:defRPr>
            </a:lvl1pPr>
            <a:lvl2pPr>
              <a:defRPr baseline="0">
                <a:latin typeface="Helvetica" panose="020B0604020202020204" pitchFamily="34" charset="0"/>
              </a:defRPr>
            </a:lvl2pPr>
            <a:lvl3pPr>
              <a:defRPr baseline="0">
                <a:latin typeface="Helvetica" panose="020B0604020202020204" pitchFamily="34" charset="0"/>
              </a:defRPr>
            </a:lvl3pPr>
            <a:lvl4pPr>
              <a:defRPr baseline="0">
                <a:latin typeface="Helvetica" panose="020B0604020202020204" pitchFamily="34" charset="0"/>
              </a:defRPr>
            </a:lvl4pPr>
            <a:lvl5pPr>
              <a:defRPr baseline="0">
                <a:latin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459F-A567-B848-AE45-EE77054078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9F5E-B6CE-B040-B02B-09B762A24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81" y="5666777"/>
            <a:ext cx="170702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3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dirty="0"/>
              <a:t>Click to </a:t>
            </a:r>
            <a:r>
              <a:rPr lang="en-US" dirty="0" err="1"/>
              <a:t>editMaster</a:t>
            </a:r>
            <a:r>
              <a:rPr lang="en-US" dirty="0"/>
              <a:t>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3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0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15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69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23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31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459F-A567-B848-AE45-EE77054078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9F5E-B6CE-B040-B02B-09B762A24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459F-A567-B848-AE45-EE77054078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9F5E-B6CE-B040-B02B-09B762A24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3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9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459F-A567-B848-AE45-EE77054078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9F5E-B6CE-B040-B02B-09B762A24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1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941" y="2658697"/>
            <a:ext cx="7643612" cy="2248155"/>
          </a:xfrm>
        </p:spPr>
        <p:txBody>
          <a:bodyPr anchor="t" anchorCtr="0">
            <a:normAutofit/>
          </a:bodyPr>
          <a:lstStyle>
            <a:lvl1pPr>
              <a:defRPr sz="3200" b="1" i="0" baseline="0">
                <a:latin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14673" y="2550023"/>
            <a:ext cx="2673728" cy="1635615"/>
            <a:chOff x="821616" y="1929295"/>
            <a:chExt cx="1940909" cy="1535122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16" y="1929295"/>
              <a:ext cx="1863444" cy="153512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2762525" y="1929295"/>
              <a:ext cx="0" cy="153512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494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459F-A567-B848-AE45-EE77054078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9F5E-B6CE-B040-B02B-09B762A24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307167" y="1328739"/>
            <a:ext cx="7518400" cy="3048000"/>
          </a:xfrm>
        </p:spPr>
        <p:txBody>
          <a:bodyPr/>
          <a:lstStyle>
            <a:lvl1pPr marL="0" indent="0" algn="ctr">
              <a:buNone/>
              <a:defRPr b="1" i="0">
                <a:latin typeface="Helvetica" charset="0"/>
                <a:ea typeface="Helvetica" charset="0"/>
                <a:cs typeface="Helvetica" charset="0"/>
              </a:defRPr>
            </a:lvl1pPr>
            <a:lvl2pPr marL="609539" indent="0" algn="ctr">
              <a:buNone/>
              <a:defRPr sz="3200" b="0" i="0">
                <a:latin typeface="Helvetica" charset="0"/>
                <a:ea typeface="Helvetica" charset="0"/>
                <a:cs typeface="Helvetica" charset="0"/>
              </a:defRPr>
            </a:lvl2pPr>
            <a:lvl3pPr marL="1219080" indent="0" algn="ctr">
              <a:buNone/>
              <a:defRPr/>
            </a:lvl3pPr>
            <a:lvl4pPr marL="1828618" indent="0" algn="ctr">
              <a:buNone/>
              <a:defRPr/>
            </a:lvl4pPr>
            <a:lvl5pPr marL="2438158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574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39" indent="0">
              <a:buNone/>
              <a:defRPr sz="1867"/>
            </a:lvl2pPr>
            <a:lvl3pPr marL="1219080" indent="0">
              <a:buNone/>
              <a:defRPr sz="1600"/>
            </a:lvl3pPr>
            <a:lvl4pPr marL="1828618" indent="0">
              <a:buNone/>
              <a:defRPr sz="1333"/>
            </a:lvl4pPr>
            <a:lvl5pPr marL="2438158" indent="0">
              <a:buNone/>
              <a:defRPr sz="1333"/>
            </a:lvl5pPr>
            <a:lvl6pPr marL="3047696" indent="0">
              <a:buNone/>
              <a:defRPr sz="1333"/>
            </a:lvl6pPr>
            <a:lvl7pPr marL="3657235" indent="0">
              <a:buNone/>
              <a:defRPr sz="1333"/>
            </a:lvl7pPr>
            <a:lvl8pPr marL="4266773" indent="0">
              <a:buNone/>
              <a:defRPr sz="1333"/>
            </a:lvl8pPr>
            <a:lvl9pPr marL="4876313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459F-A567-B848-AE45-EE77054078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9F5E-B6CE-B040-B02B-09B762A24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4"/>
            <a:ext cx="6172200" cy="4873625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39" indent="0">
              <a:buNone/>
              <a:defRPr sz="3733"/>
            </a:lvl2pPr>
            <a:lvl3pPr marL="1219080" indent="0">
              <a:buNone/>
              <a:defRPr sz="3200"/>
            </a:lvl3pPr>
            <a:lvl4pPr marL="1828618" indent="0">
              <a:buNone/>
              <a:defRPr sz="2667"/>
            </a:lvl4pPr>
            <a:lvl5pPr marL="2438158" indent="0">
              <a:buNone/>
              <a:defRPr sz="2667"/>
            </a:lvl5pPr>
            <a:lvl6pPr marL="3047696" indent="0">
              <a:buNone/>
              <a:defRPr sz="2667"/>
            </a:lvl6pPr>
            <a:lvl7pPr marL="3657235" indent="0">
              <a:buNone/>
              <a:defRPr sz="2667"/>
            </a:lvl7pPr>
            <a:lvl8pPr marL="4266773" indent="0">
              <a:buNone/>
              <a:defRPr sz="2667"/>
            </a:lvl8pPr>
            <a:lvl9pPr marL="4876313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39" indent="0">
              <a:buNone/>
              <a:defRPr sz="1867"/>
            </a:lvl2pPr>
            <a:lvl3pPr marL="1219080" indent="0">
              <a:buNone/>
              <a:defRPr sz="1600"/>
            </a:lvl3pPr>
            <a:lvl4pPr marL="1828618" indent="0">
              <a:buNone/>
              <a:defRPr sz="1333"/>
            </a:lvl4pPr>
            <a:lvl5pPr marL="2438158" indent="0">
              <a:buNone/>
              <a:defRPr sz="1333"/>
            </a:lvl5pPr>
            <a:lvl6pPr marL="3047696" indent="0">
              <a:buNone/>
              <a:defRPr sz="1333"/>
            </a:lvl6pPr>
            <a:lvl7pPr marL="3657235" indent="0">
              <a:buNone/>
              <a:defRPr sz="1333"/>
            </a:lvl7pPr>
            <a:lvl8pPr marL="4266773" indent="0">
              <a:buNone/>
              <a:defRPr sz="1333"/>
            </a:lvl8pPr>
            <a:lvl9pPr marL="4876313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459F-A567-B848-AE45-EE77054078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9F5E-B6CE-B040-B02B-09B762A24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2459F-A567-B848-AE45-EE77054078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9F5E-B6CE-B040-B02B-09B762A24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3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908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68" indent="-304768" algn="l" defTabSz="121908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09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101" y="2502571"/>
            <a:ext cx="8231891" cy="351986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The Global Field Epidemiology Roadmap</a:t>
            </a:r>
            <a:br>
              <a:rPr lang="en-US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667" b="0" i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A Report of the Meeting held at the </a:t>
            </a:r>
            <a:br>
              <a:rPr lang="en-US" sz="2667" b="0" i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667" b="0" i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Rockefeller Foundation Bellagio Center, </a:t>
            </a:r>
            <a:br>
              <a:rPr lang="en-US" sz="2667" b="0" i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667" b="0" i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June 11-15, 2018</a:t>
            </a:r>
            <a:br>
              <a:rPr lang="en-US" sz="2667" b="0" i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733" i="1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November 2018</a:t>
            </a:r>
            <a:br>
              <a:rPr lang="en-US" sz="1733" i="1" dirty="0">
                <a:solidFill>
                  <a:schemeClr val="bg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652" y="4450760"/>
            <a:ext cx="2903349" cy="239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Recommendations </a:t>
            </a:r>
            <a:r>
              <a:rPr lang="en-US" sz="2667" b="0" i="1" dirty="0">
                <a:solidFill>
                  <a:srgbClr val="FF0000"/>
                </a:solidFill>
              </a:rPr>
              <a:t>(cont’d)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1095496" cy="4486275"/>
          </a:xfrm>
        </p:spPr>
        <p:txBody>
          <a:bodyPr>
            <a:normAutofit fontScale="70000" lnSpcReduction="20000"/>
          </a:bodyPr>
          <a:lstStyle/>
          <a:p>
            <a:pPr marL="685734" indent="-685734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2"/>
            </a:pPr>
            <a:r>
              <a:rPr lang="en-US" dirty="0"/>
              <a:t>Identify needed changes in all aspects of the FETP enterprise, and adapt the system incrementally while preserving core principles</a:t>
            </a:r>
          </a:p>
          <a:p>
            <a:pPr marL="685734" indent="-685734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2"/>
            </a:pPr>
            <a:r>
              <a:rPr lang="en-US" dirty="0"/>
              <a:t>Develop country-specific epi workforce targets, for each program level </a:t>
            </a:r>
            <a:r>
              <a:rPr lang="en-US" sz="3467" dirty="0"/>
              <a:t>(basic, intermediate, advanced)</a:t>
            </a:r>
            <a:endParaRPr lang="en-US" dirty="0"/>
          </a:p>
          <a:p>
            <a:pPr marL="685734" indent="-685734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2"/>
            </a:pPr>
            <a:r>
              <a:rPr lang="en-US" dirty="0"/>
              <a:t>Accelerate </a:t>
            </a:r>
            <a:r>
              <a:rPr lang="en-US" i="1" dirty="0"/>
              <a:t>institutionalization</a:t>
            </a:r>
            <a:r>
              <a:rPr lang="en-US" dirty="0"/>
              <a:t>: the full integration of FETPs into country PH systems</a:t>
            </a:r>
          </a:p>
          <a:p>
            <a:pPr marL="685734" indent="-685734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2"/>
            </a:pPr>
            <a:r>
              <a:rPr lang="en-US" dirty="0"/>
              <a:t>Develop the framework for cross-border mobilization of FETP fellows and alumni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Recommendations </a:t>
            </a:r>
            <a:r>
              <a:rPr lang="en-US" sz="2667" b="0" i="1" dirty="0">
                <a:solidFill>
                  <a:srgbClr val="FF0000"/>
                </a:solidFill>
              </a:rPr>
              <a:t>(cont’d)</a:t>
            </a:r>
            <a:endParaRPr lang="en-US" b="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13" y="1690688"/>
            <a:ext cx="10869057" cy="4486275"/>
          </a:xfrm>
        </p:spPr>
        <p:txBody>
          <a:bodyPr>
            <a:normAutofit fontScale="85000" lnSpcReduction="10000"/>
          </a:bodyPr>
          <a:lstStyle/>
          <a:p>
            <a:pPr marL="685734" indent="-685734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6"/>
            </a:pPr>
            <a:r>
              <a:rPr lang="en-US" dirty="0"/>
              <a:t>Improve program quality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Continue and </a:t>
            </a:r>
            <a:br>
              <a:rPr lang="en-US" dirty="0"/>
            </a:br>
            <a:r>
              <a:rPr lang="en-US" dirty="0"/>
              <a:t>expand FETP accreditation process</a:t>
            </a:r>
          </a:p>
          <a:p>
            <a:pPr marL="685734" indent="-685734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</a:pPr>
            <a:r>
              <a:rPr lang="en-US" dirty="0"/>
              <a:t>Assure sustainable funding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Develop a compelling, evidence-based narrative to support investment in FETP enterprise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Develop mechanism for private sector contributions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Document the actual costs of the current FETP enterprise;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Improve efficiencies wherever possible</a:t>
            </a:r>
          </a:p>
          <a:p>
            <a:pPr marL="685734" indent="-685734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6"/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62" y="889236"/>
            <a:ext cx="11154228" cy="5968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7651" y="2462031"/>
            <a:ext cx="9997440" cy="3657600"/>
          </a:xfrm>
          <a:prstGeom prst="rect">
            <a:avLst/>
          </a:prstGeom>
          <a:solidFill>
            <a:srgbClr val="002060"/>
          </a:solidFill>
        </p:spPr>
        <p:txBody>
          <a:bodyPr wrap="square" lIns="121912" tIns="60956" rIns="121912" bIns="60956" rtlCol="0" anchor="ctr" anchorCtr="0">
            <a:noAutofit/>
          </a:bodyPr>
          <a:lstStyle/>
          <a:p>
            <a:pPr marL="380962" indent="-380962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FF00"/>
                </a:solidFill>
                <a:latin typeface="Calibri" panose="020F0502020204030204"/>
                <a:ea typeface="ヒラギノ角ゴ Pro W3" pitchFamily="84" charset="-128"/>
              </a:rPr>
              <a:t>FETPs = Training and service programs, designed to develop field epidemiologists in countries throughout the world</a:t>
            </a:r>
          </a:p>
          <a:p>
            <a:pPr marL="380962" indent="-380962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FF00"/>
                </a:solidFill>
                <a:latin typeface="Calibri" panose="020F0502020204030204"/>
                <a:ea typeface="ヒラギノ角ゴ Pro W3" pitchFamily="84" charset="-128"/>
              </a:rPr>
              <a:t>First and largest sponsor: US CDC (</a:t>
            </a:r>
            <a:r>
              <a:rPr lang="en-US" sz="2667" i="1" dirty="0">
                <a:solidFill>
                  <a:srgbClr val="FFFF00"/>
                </a:solidFill>
                <a:latin typeface="Calibri" panose="020F0502020204030204"/>
                <a:ea typeface="ヒラギノ角ゴ Pro W3" pitchFamily="84" charset="-128"/>
              </a:rPr>
              <a:t>EIS model</a:t>
            </a:r>
            <a:r>
              <a:rPr lang="en-US" sz="2667" dirty="0">
                <a:solidFill>
                  <a:srgbClr val="FFFF00"/>
                </a:solidFill>
                <a:latin typeface="Calibri" panose="020F0502020204030204"/>
                <a:ea typeface="ヒラギノ角ゴ Pro W3" pitchFamily="84" charset="-128"/>
              </a:rPr>
              <a:t>)</a:t>
            </a:r>
          </a:p>
          <a:p>
            <a:pPr marL="380962" indent="-380962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FF00"/>
                </a:solidFill>
                <a:latin typeface="Calibri" panose="020F0502020204030204"/>
                <a:ea typeface="ヒラギノ角ゴ Pro W3" pitchFamily="84" charset="-128"/>
              </a:rPr>
              <a:t>Goal: Country-owned, sustained epidemiology capacity </a:t>
            </a:r>
          </a:p>
          <a:p>
            <a:pPr marL="380962" indent="-380962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FF00"/>
                </a:solidFill>
                <a:latin typeface="Calibri" panose="020F0502020204030204"/>
                <a:ea typeface="ヒラギノ角ゴ Pro W3" pitchFamily="84" charset="-128"/>
              </a:rPr>
              <a:t>Approach: Training through Service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70017" y="2009096"/>
            <a:ext cx="4864100" cy="466725"/>
            <a:chOff x="5077505" y="2009094"/>
            <a:chExt cx="3648075" cy="4667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7505" y="2009094"/>
              <a:ext cx="3648075" cy="46672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5077505" y="2318657"/>
              <a:ext cx="215537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10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13" y="3069775"/>
            <a:ext cx="11030857" cy="3069772"/>
          </a:xfrm>
        </p:spPr>
        <p:txBody>
          <a:bodyPr>
            <a:normAutofit fontScale="90000"/>
          </a:bodyPr>
          <a:lstStyle/>
          <a:p>
            <a:pPr marL="1682583" indent="-1682583">
              <a:lnSpc>
                <a:spcPct val="100000"/>
              </a:lnSpc>
            </a:pPr>
            <a:r>
              <a:rPr lang="en-US" dirty="0">
                <a:latin typeface="Georgia" panose="02040502050405020303" pitchFamily="18" charset="0"/>
              </a:rPr>
              <a:t>Goal:</a:t>
            </a:r>
            <a:r>
              <a:rPr lang="en-US" dirty="0"/>
              <a:t>	</a:t>
            </a:r>
            <a:r>
              <a:rPr lang="en-US" b="0" dirty="0">
                <a:solidFill>
                  <a:schemeClr val="tx1"/>
                </a:solidFill>
              </a:rPr>
              <a:t>Develop a comprehensive roadmap for the global FETP partnership, that will guide all partners as we address current challenges and strengthen our collaboration into the future.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25"/>
            <a:ext cx="12237720" cy="27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b="1" dirty="0">
                <a:solidFill>
                  <a:srgbClr val="0070C0"/>
                </a:solidFill>
                <a:latin typeface="Helvetica" panose="020B0604020202020204" pitchFamily="34" charset="0"/>
              </a:rPr>
              <a:t>19 Participants, by Agency affiliation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263613" y="1367488"/>
            <a:ext cx="6392563" cy="510689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33" b="1" dirty="0">
                <a:solidFill>
                  <a:schemeClr val="accent1"/>
                </a:solidFill>
              </a:rPr>
              <a:t>FETPs</a:t>
            </a:r>
            <a:r>
              <a:rPr lang="en-US" sz="2933" dirty="0"/>
              <a:t> – Ms. Bracebridge, </a:t>
            </a:r>
            <a:r>
              <a:rPr lang="en-US" sz="2933" u="sng" dirty="0"/>
              <a:t>UK</a:t>
            </a:r>
            <a:r>
              <a:rPr lang="en-US" sz="2933" dirty="0"/>
              <a:t>; </a:t>
            </a:r>
            <a:br>
              <a:rPr lang="en-US" sz="2933" dirty="0"/>
            </a:br>
            <a:r>
              <a:rPr lang="en-US" sz="2933" dirty="0"/>
              <a:t>Dr. Kamaludin, </a:t>
            </a:r>
            <a:r>
              <a:rPr lang="en-US" sz="2933" u="sng" dirty="0"/>
              <a:t>Malaysia</a:t>
            </a:r>
            <a:r>
              <a:rPr lang="en-US" sz="2933" dirty="0"/>
              <a:t>;  </a:t>
            </a:r>
            <a:br>
              <a:rPr lang="en-US" sz="2933" dirty="0"/>
            </a:br>
            <a:r>
              <a:rPr lang="en-US" sz="2933" dirty="0"/>
              <a:t>Prof. Kirk, </a:t>
            </a:r>
            <a:r>
              <a:rPr lang="en-US" sz="2933" u="sng" dirty="0"/>
              <a:t>Australia</a:t>
            </a:r>
            <a:r>
              <a:rPr lang="en-US" sz="2933" dirty="0"/>
              <a:t>; </a:t>
            </a:r>
            <a:br>
              <a:rPr lang="en-US" sz="2933" dirty="0"/>
            </a:br>
            <a:r>
              <a:rPr lang="en-US" sz="2933" dirty="0"/>
              <a:t>Dr. </a:t>
            </a:r>
            <a:r>
              <a:rPr lang="en-US" sz="2933" dirty="0" err="1"/>
              <a:t>Ospina</a:t>
            </a:r>
            <a:r>
              <a:rPr lang="en-US" sz="2933" dirty="0"/>
              <a:t>, </a:t>
            </a:r>
            <a:r>
              <a:rPr lang="en-US" sz="2933" u="sng" dirty="0"/>
              <a:t>Colombia</a:t>
            </a:r>
            <a:r>
              <a:rPr lang="en-US" sz="2933" dirty="0"/>
              <a:t>; </a:t>
            </a:r>
            <a:br>
              <a:rPr lang="en-US" sz="2933" dirty="0"/>
            </a:br>
            <a:r>
              <a:rPr lang="en-US" sz="2933" dirty="0"/>
              <a:t>Dr. Reddy, </a:t>
            </a:r>
            <a:r>
              <a:rPr lang="en-US" sz="2933" u="sng" dirty="0"/>
              <a:t>South Africa</a:t>
            </a:r>
            <a:endParaRPr lang="en-US" sz="2933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33" b="1" dirty="0">
                <a:solidFill>
                  <a:schemeClr val="accent1"/>
                </a:solidFill>
              </a:rPr>
              <a:t>REGIONAL NETWORKs</a:t>
            </a:r>
            <a:r>
              <a:rPr lang="en-US" sz="2933" dirty="0"/>
              <a:t> – </a:t>
            </a:r>
            <a:br>
              <a:rPr lang="en-US" sz="2933" dirty="0"/>
            </a:br>
            <a:r>
              <a:rPr lang="en-US" sz="2933" dirty="0"/>
              <a:t>Dr. Al </a:t>
            </a:r>
            <a:r>
              <a:rPr lang="en-US" sz="2933" dirty="0" err="1"/>
              <a:t>Nsour</a:t>
            </a:r>
            <a:r>
              <a:rPr lang="en-US" sz="2933" dirty="0"/>
              <a:t>, EMPHNET; </a:t>
            </a:r>
            <a:br>
              <a:rPr lang="en-US" sz="2933" dirty="0"/>
            </a:br>
            <a:r>
              <a:rPr lang="en-US" sz="2933" dirty="0"/>
              <a:t>Prof. Tshimanga, AFENET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33" b="1" dirty="0">
                <a:solidFill>
                  <a:schemeClr val="accent1"/>
                </a:solidFill>
              </a:rPr>
              <a:t>TEPHINET</a:t>
            </a:r>
            <a:r>
              <a:rPr lang="en-US" sz="2933" dirty="0"/>
              <a:t> – Dr. Herrera</a:t>
            </a:r>
            <a:br>
              <a:rPr lang="en-US" sz="2933" dirty="0"/>
            </a:br>
            <a:r>
              <a:rPr lang="en-US" sz="2933" b="1" dirty="0">
                <a:solidFill>
                  <a:schemeClr val="accent1"/>
                </a:solidFill>
              </a:rPr>
              <a:t>CDC</a:t>
            </a:r>
            <a:r>
              <a:rPr lang="en-US" sz="2933" dirty="0"/>
              <a:t> – Dr. Baggett; Dr. </a:t>
            </a:r>
            <a:r>
              <a:rPr lang="en-US" sz="2933" dirty="0" err="1"/>
              <a:t>Bloland</a:t>
            </a:r>
            <a:r>
              <a:rPr lang="en-US" sz="2933" dirty="0"/>
              <a:t>; Dr. Jafari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6404485" y="1662727"/>
            <a:ext cx="5670015" cy="503763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33" b="1" dirty="0">
                <a:solidFill>
                  <a:schemeClr val="accent1"/>
                </a:solidFill>
              </a:rPr>
              <a:t>ECDC</a:t>
            </a:r>
            <a:r>
              <a:rPr lang="en-US" sz="2933" dirty="0"/>
              <a:t> – Dr. </a:t>
            </a:r>
            <a:r>
              <a:rPr lang="en-US" sz="2933" dirty="0" err="1"/>
              <a:t>Ekdahl</a:t>
            </a:r>
            <a:endParaRPr lang="en-US" sz="2933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33" b="1" dirty="0">
                <a:solidFill>
                  <a:schemeClr val="accent1"/>
                </a:solidFill>
              </a:rPr>
              <a:t>WHO</a:t>
            </a:r>
            <a:r>
              <a:rPr lang="en-US" sz="2933" dirty="0"/>
              <a:t> – Oliver Morgan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33" b="1" dirty="0">
                <a:solidFill>
                  <a:schemeClr val="accent1"/>
                </a:solidFill>
              </a:rPr>
              <a:t>FAO, UNITED NATIONS </a:t>
            </a:r>
            <a:r>
              <a:rPr lang="en-US" sz="2933" dirty="0"/>
              <a:t>– </a:t>
            </a:r>
            <a:br>
              <a:rPr lang="en-US" sz="2933" dirty="0"/>
            </a:br>
            <a:r>
              <a:rPr lang="en-US" sz="2933" dirty="0"/>
              <a:t>Dr. </a:t>
            </a:r>
            <a:r>
              <a:rPr lang="en-US" sz="2933" dirty="0" err="1"/>
              <a:t>Kalpravidh</a:t>
            </a:r>
            <a:endParaRPr lang="en-US" sz="2933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33" b="1" dirty="0">
                <a:solidFill>
                  <a:schemeClr val="accent1"/>
                </a:solidFill>
              </a:rPr>
              <a:t>IANPHI</a:t>
            </a:r>
            <a:r>
              <a:rPr lang="en-US" sz="2933" dirty="0"/>
              <a:t> – Dr. </a:t>
            </a:r>
            <a:r>
              <a:rPr lang="en-US" sz="2933" dirty="0" err="1"/>
              <a:t>Koplan</a:t>
            </a:r>
            <a:endParaRPr lang="en-US" sz="2933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33" b="1" dirty="0">
                <a:solidFill>
                  <a:schemeClr val="accent1"/>
                </a:solidFill>
              </a:rPr>
              <a:t>GATES FDN </a:t>
            </a:r>
            <a:r>
              <a:rPr lang="en-US" sz="2933" dirty="0"/>
              <a:t>– Mr. Lubinski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33" b="1" dirty="0">
                <a:solidFill>
                  <a:schemeClr val="accent1"/>
                </a:solidFill>
              </a:rPr>
              <a:t>DELOITTE CONSULTING </a:t>
            </a:r>
            <a:r>
              <a:rPr lang="en-US" sz="2933" dirty="0"/>
              <a:t>– </a:t>
            </a:r>
            <a:br>
              <a:rPr lang="en-US" sz="2933" dirty="0"/>
            </a:br>
            <a:r>
              <a:rPr lang="en-US" sz="2933" dirty="0"/>
              <a:t>Dr. Stansfield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33" b="1" dirty="0">
                <a:solidFill>
                  <a:schemeClr val="accent1"/>
                </a:solidFill>
              </a:rPr>
              <a:t>TASK FORCE for GLOBAL HEALTH </a:t>
            </a:r>
            <a:r>
              <a:rPr lang="en-US" sz="2933" dirty="0"/>
              <a:t>– Dr. O'Carroll; Dr. Ross; Ms. Wild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933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404471" y="2401686"/>
            <a:ext cx="3833872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developed our common vision: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03925" y="1992093"/>
          <a:ext cx="8630507" cy="351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935378" imgH="3227605" progId="Word.Document.12">
                  <p:embed/>
                </p:oleObj>
              </mc:Choice>
              <mc:Fallback>
                <p:oleObj name="Document" r:id="rId3" imgW="5935378" imgH="3227605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3925" y="1992093"/>
                        <a:ext cx="8630507" cy="351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23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7EE94-26F8-7C44-9D33-9F7FF3EED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41" y="1362220"/>
            <a:ext cx="11268723" cy="4783169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Institutionalize Strategic Management – monitor evolving needs, develop options, recommend action to network partners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Develop country-specific epi workforce targets, for each program level (basic, intermediate, advanced)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Accelerate </a:t>
            </a:r>
            <a:r>
              <a:rPr lang="en-US" sz="3200" i="1" dirty="0"/>
              <a:t>institutionalization</a:t>
            </a:r>
            <a:r>
              <a:rPr lang="en-US" sz="3200" dirty="0"/>
              <a:t>: the full integration of FETPs into country PH systems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Develop the framework for cross-border mobilization of FETP fellows and alumni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Improve program quality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expand FETP accreditation process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Assure sustainable funding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DE1800-F5CF-D842-BBEF-CACF6D3B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8897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Recommendations</a:t>
            </a:r>
            <a:endParaRPr lang="en-US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0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93DB-87FD-3148-BD34-049F83CC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D4644-9236-7C43-A8EE-C075E069B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Functions </a:t>
            </a:r>
            <a:r>
              <a:rPr lang="en-US" dirty="0"/>
              <a:t>of the FETP Enterprise </a:t>
            </a:r>
            <a:endParaRPr lang="en-US" b="0" i="1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667977"/>
            <a:ext cx="5181600" cy="48064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Strengthen public health system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Educate, train, mentor, provide experience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Mobilize to provide mutual assistance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Assure and improve quality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Institutionalize FETPs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76276" y="1662727"/>
            <a:ext cx="5396168" cy="5037631"/>
          </a:xfrm>
          <a:prstGeom prst="rect">
            <a:avLst/>
          </a:prstGeom>
        </p:spPr>
        <p:txBody>
          <a:bodyPr vert="horz" lIns="121912" tIns="60956" rIns="121912" bIns="60956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defTabSz="121917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733" dirty="0">
                <a:solidFill>
                  <a:prstClr val="black"/>
                </a:solidFill>
              </a:rPr>
              <a:t>Manage projects </a:t>
            </a:r>
          </a:p>
          <a:p>
            <a:pPr marL="304792" indent="-304792" defTabSz="121917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733" dirty="0">
                <a:solidFill>
                  <a:prstClr val="black"/>
                </a:solidFill>
              </a:rPr>
              <a:t>Provide accountability</a:t>
            </a:r>
          </a:p>
          <a:p>
            <a:pPr marL="304792" indent="-304792" defTabSz="121917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733" dirty="0">
                <a:solidFill>
                  <a:prstClr val="black"/>
                </a:solidFill>
              </a:rPr>
              <a:t>Evaluate impact</a:t>
            </a:r>
          </a:p>
          <a:p>
            <a:pPr marL="304792" indent="-304792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733" dirty="0">
                <a:solidFill>
                  <a:prstClr val="black"/>
                </a:solidFill>
              </a:rPr>
              <a:t>Monitor, evaluate impact, conduct operational research</a:t>
            </a:r>
          </a:p>
          <a:p>
            <a:pPr marL="304792" indent="-304792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733" dirty="0">
                <a:solidFill>
                  <a:prstClr val="black"/>
                </a:solidFill>
              </a:rPr>
              <a:t>Strategically manage the FETP </a:t>
            </a:r>
            <a:br>
              <a:rPr lang="en-US" sz="3733" dirty="0">
                <a:solidFill>
                  <a:prstClr val="black"/>
                </a:solidFill>
              </a:rPr>
            </a:br>
            <a:r>
              <a:rPr lang="en-US" sz="3733" dirty="0">
                <a:solidFill>
                  <a:prstClr val="black"/>
                </a:solidFill>
              </a:rPr>
              <a:t>Enterprise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5749" y="5743852"/>
            <a:ext cx="5184051" cy="730525"/>
          </a:xfrm>
          <a:prstGeom prst="roundRect">
            <a:avLst>
              <a:gd name="adj" fmla="val 2784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215942D-91B4-AA4C-9679-973D89CB1DA7}"/>
              </a:ext>
            </a:extLst>
          </p:cNvPr>
          <p:cNvSpPr/>
          <p:nvPr/>
        </p:nvSpPr>
        <p:spPr>
          <a:xfrm>
            <a:off x="773581" y="1690698"/>
            <a:ext cx="5184051" cy="901591"/>
          </a:xfrm>
          <a:prstGeom prst="roundRect">
            <a:avLst>
              <a:gd name="adj" fmla="val 2784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66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Recommendation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13" y="1690688"/>
            <a:ext cx="10869057" cy="448627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A broadly representative group of key partners and stakeholders should be explicitly tasked with the strategic management function of the FETP enterprise.</a:t>
            </a:r>
          </a:p>
          <a:p>
            <a:pPr marL="836002" lvl="1" indent="0">
              <a:lnSpc>
                <a:spcPct val="110000"/>
              </a:lnSpc>
              <a:spcBef>
                <a:spcPts val="1600"/>
              </a:spcBef>
              <a:spcAft>
                <a:spcPts val="2400"/>
              </a:spcAft>
              <a:buNone/>
            </a:pPr>
            <a:r>
              <a:rPr lang="en-US" sz="2933" dirty="0"/>
              <a:t>The Strategic Management group should be </a:t>
            </a:r>
            <a:br>
              <a:rPr lang="en-US" sz="2933" dirty="0"/>
            </a:br>
            <a:r>
              <a:rPr lang="en-US" sz="2933" dirty="0"/>
              <a:t>empowered to </a:t>
            </a:r>
            <a:r>
              <a:rPr lang="en-US" sz="2933" b="1" dirty="0"/>
              <a:t>monitor</a:t>
            </a:r>
            <a:r>
              <a:rPr lang="en-US" sz="2933" dirty="0"/>
              <a:t> the need for action and change; </a:t>
            </a:r>
            <a:br>
              <a:rPr lang="en-US" sz="2933" dirty="0"/>
            </a:br>
            <a:r>
              <a:rPr lang="en-US" sz="2933" b="1" dirty="0"/>
              <a:t>consider options</a:t>
            </a:r>
            <a:r>
              <a:rPr lang="en-US" sz="2933" dirty="0"/>
              <a:t>; and </a:t>
            </a:r>
            <a:r>
              <a:rPr lang="en-US" sz="2933" b="1" dirty="0"/>
              <a:t>recommend or take actions</a:t>
            </a:r>
            <a:r>
              <a:rPr lang="en-US" sz="293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Widescreen</PresentationFormat>
  <Paragraphs>58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Helvetica</vt:lpstr>
      <vt:lpstr>Open Sans</vt:lpstr>
      <vt:lpstr>Wingdings</vt:lpstr>
      <vt:lpstr>ヒラギノ角ゴ Pro W3</vt:lpstr>
      <vt:lpstr>2_Office Theme</vt:lpstr>
      <vt:lpstr>Document</vt:lpstr>
      <vt:lpstr>The Global Field Epidemiology Roadmap  A Report of the Meeting held at the  Rockefeller Foundation Bellagio Center,  June 11-15, 2018  November 2018 </vt:lpstr>
      <vt:lpstr>PowerPoint Presentation</vt:lpstr>
      <vt:lpstr>Goal: Develop a comprehensive roadmap for the global FETP partnership, that will guide all partners as we address current challenges and strengthen our collaboration into the future.</vt:lpstr>
      <vt:lpstr>19 Participants, by Agency affiliation</vt:lpstr>
      <vt:lpstr>We developed our common vision:</vt:lpstr>
      <vt:lpstr>Recommendations</vt:lpstr>
      <vt:lpstr>Questions?</vt:lpstr>
      <vt:lpstr>Functions of the FETP Enterprise </vt:lpstr>
      <vt:lpstr>Recommendation #1</vt:lpstr>
      <vt:lpstr>Recommendations (cont’d)</vt:lpstr>
      <vt:lpstr>Recommendations (cont’d)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Field Epidemiology Roadmap  A Report of the Meeting held at the  Rockefeller Foundation Bellagio Center,  June 11-15, 2018  November 2018 </dc:title>
  <dc:creator>Van Rooi, Stormm</dc:creator>
  <cp:lastModifiedBy>Van Rooi, Stormm</cp:lastModifiedBy>
  <cp:revision>1</cp:revision>
  <dcterms:created xsi:type="dcterms:W3CDTF">2018-11-28T17:29:07Z</dcterms:created>
  <dcterms:modified xsi:type="dcterms:W3CDTF">2018-11-28T17:29:27Z</dcterms:modified>
</cp:coreProperties>
</file>