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27AD6-FE2C-47F2-873C-00AA69C0CBD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D936-4557-44C3-91B2-4680C7E74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46BAF-BFE5-49CB-90EE-E86F1ADB8166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13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3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4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21"/>
            <a:ext cx="9276549" cy="17245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add title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3"/>
            <a:ext cx="9276549" cy="613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speaker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12" y="578954"/>
            <a:ext cx="11488153" cy="69774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cap="small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mr-IN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  <a:endParaRPr lang="en-US" sz="1867" cap="small" dirty="0" smtClean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  <a:p>
            <a:pPr algn="ctr"/>
            <a:r>
              <a:rPr lang="en-US" sz="1867" cap="none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  <a:endParaRPr lang="en-US" sz="1867" cap="none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9" y="290101"/>
            <a:ext cx="11495532" cy="41042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9" y="849891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20" y="140682"/>
            <a:ext cx="1480697" cy="32822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</a:rPr>
              <a:t>Hosted by:</a:t>
            </a:r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4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4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5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0DAA-9CE3-43FD-AF5C-5A197AD408B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28-11-18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C2FD-FCCF-43A9-857C-46FFFF7F7C9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g"/><Relationship Id="rId43" Type="http://schemas.openxmlformats.org/officeDocument/2006/relationships/image" Target="../../word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AppData\Local\Temp\okladka_aspher_ver3-0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406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62968"/>
            <a:ext cx="10363200" cy="1470025"/>
          </a:xfrm>
        </p:spPr>
        <p:txBody>
          <a:bodyPr>
            <a:no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Public </a:t>
            </a:r>
            <a:r>
              <a:rPr lang="fr-BE" sz="4800" b="1" dirty="0" err="1">
                <a:solidFill>
                  <a:schemeClr val="bg1"/>
                </a:solidFill>
              </a:rPr>
              <a:t>Health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Workforce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Development</a:t>
            </a:r>
            <a:endParaRPr lang="fr-BE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81128"/>
            <a:ext cx="8534400" cy="8640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BE" b="1" dirty="0" smtClean="0">
                <a:solidFill>
                  <a:schemeClr val="bg1"/>
                </a:solidFill>
              </a:rPr>
              <a:t>Prof. </a:t>
            </a:r>
            <a:r>
              <a:rPr lang="fr-BE" b="1" dirty="0" err="1" smtClean="0">
                <a:solidFill>
                  <a:schemeClr val="bg1"/>
                </a:solidFill>
              </a:rPr>
              <a:t>Kasia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Czabanowska</a:t>
            </a:r>
            <a:endParaRPr lang="fr-BE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TOK\Documents\grant2017\aspher_logo-0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94" y="164640"/>
            <a:ext cx="3264361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ordisk Folkesundhedskonference 2017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6" name="AutoShape 4" descr="Nordisk Folkesundhedskonference 2017"/>
          <p:cNvSpPr>
            <a:spLocks noChangeAspect="1" noChangeArrowheads="1"/>
          </p:cNvSpPr>
          <p:nvPr/>
        </p:nvSpPr>
        <p:spPr bwMode="auto">
          <a:xfrm>
            <a:off x="410633" y="105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7" name="AutoShape 7" descr="Znalezione obrazy dla zapytania nordic public health conference logo"/>
          <p:cNvSpPr>
            <a:spLocks noChangeAspect="1" noChangeArrowheads="1"/>
          </p:cNvSpPr>
          <p:nvPr/>
        </p:nvSpPr>
        <p:spPr bwMode="auto">
          <a:xfrm>
            <a:off x="613833" y="2137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8" name="AutoShape 9" descr="Znalezione obrazy dla zapytania nordic public health conference logo"/>
          <p:cNvSpPr>
            <a:spLocks noChangeAspect="1" noChangeArrowheads="1"/>
          </p:cNvSpPr>
          <p:nvPr/>
        </p:nvSpPr>
        <p:spPr bwMode="auto">
          <a:xfrm>
            <a:off x="817033" y="4169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1424" y="2468897"/>
            <a:ext cx="1036320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fr-BE" sz="4800" dirty="0">
                <a:solidFill>
                  <a:prstClr val="white"/>
                </a:solidFill>
                <a:latin typeface="Calibri"/>
              </a:rPr>
              <a:t>ASPHER AGENDA</a:t>
            </a:r>
          </a:p>
        </p:txBody>
      </p:sp>
      <p:pic>
        <p:nvPicPr>
          <p:cNvPr id="10" name="Picture 2" descr="Image result for IANPHI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" y="260648"/>
            <a:ext cx="44729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882080" y="5157193"/>
            <a:ext cx="8534400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0"/>
              </a:spcBef>
            </a:pPr>
            <a:r>
              <a:rPr lang="fr-BE" sz="3733" dirty="0">
                <a:solidFill>
                  <a:prstClr val="white"/>
                </a:solidFill>
                <a:latin typeface="Calibri"/>
              </a:rPr>
              <a:t>ASPHER </a:t>
            </a:r>
            <a:r>
              <a:rPr lang="fr-BE" sz="3733" dirty="0" err="1">
                <a:solidFill>
                  <a:prstClr val="white"/>
                </a:solidFill>
                <a:latin typeface="Calibri"/>
              </a:rPr>
              <a:t>President</a:t>
            </a:r>
            <a:endParaRPr lang="fr-BE" sz="3733" dirty="0">
              <a:solidFill>
                <a:prstClr val="white"/>
              </a:solidFill>
              <a:latin typeface="Calibri"/>
            </a:endParaRPr>
          </a:p>
          <a:p>
            <a:pPr defTabSz="1219170">
              <a:spcBef>
                <a:spcPts val="0"/>
              </a:spcBef>
            </a:pPr>
            <a:r>
              <a:rPr lang="fr-BE" sz="3733" dirty="0">
                <a:solidFill>
                  <a:prstClr val="white"/>
                </a:solidFill>
                <a:latin typeface="Calibri"/>
              </a:rPr>
              <a:t>IANPHI 2018 </a:t>
            </a:r>
            <a:r>
              <a:rPr lang="fr-BE" sz="3733" dirty="0" err="1">
                <a:solidFill>
                  <a:prstClr val="white"/>
                </a:solidFill>
                <a:latin typeface="Calibri"/>
              </a:rPr>
              <a:t>Annual</a:t>
            </a:r>
            <a:r>
              <a:rPr lang="fr-BE" sz="3733" dirty="0">
                <a:solidFill>
                  <a:prstClr val="white"/>
                </a:solidFill>
                <a:latin typeface="Calibri"/>
              </a:rPr>
              <a:t> Meeting – London</a:t>
            </a:r>
          </a:p>
          <a:p>
            <a:pPr defTabSz="1219170">
              <a:spcBef>
                <a:spcPts val="0"/>
              </a:spcBef>
            </a:pPr>
            <a:endParaRPr lang="fr-BE" sz="37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1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07435" y="1421578"/>
            <a:ext cx="10273141" cy="5079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7435" y="4118672"/>
            <a:ext cx="10273141" cy="86409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Autofit/>
          </a:bodyPr>
          <a:lstStyle/>
          <a:p>
            <a:r>
              <a:rPr lang="fr-BE" sz="5333" b="1" dirty="0"/>
              <a:t>Public </a:t>
            </a:r>
            <a:r>
              <a:rPr lang="fr-BE" sz="5333" b="1" dirty="0" err="1"/>
              <a:t>Health</a:t>
            </a:r>
            <a:r>
              <a:rPr lang="fr-BE" sz="5333" b="1" dirty="0"/>
              <a:t> </a:t>
            </a:r>
            <a:r>
              <a:rPr lang="fr-BE" sz="5333" b="1" dirty="0" err="1"/>
              <a:t>Workforce</a:t>
            </a:r>
            <a:r>
              <a:rPr lang="fr-BE" sz="5333" b="1" dirty="0"/>
              <a:t> </a:t>
            </a:r>
            <a:r>
              <a:rPr lang="fr-BE" sz="5333" b="1" dirty="0" err="1"/>
              <a:t>Development</a:t>
            </a:r>
            <a:endParaRPr lang="fr-BE" sz="5333" b="1" dirty="0"/>
          </a:p>
        </p:txBody>
      </p:sp>
      <p:sp>
        <p:nvSpPr>
          <p:cNvPr id="21" name="Rectangle 20"/>
          <p:cNvSpPr/>
          <p:nvPr/>
        </p:nvSpPr>
        <p:spPr>
          <a:xfrm>
            <a:off x="1871531" y="1430376"/>
            <a:ext cx="1824203" cy="3072341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35893" y="1430376"/>
            <a:ext cx="1824203" cy="3072341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0256" y="1430376"/>
            <a:ext cx="1824203" cy="3072341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854959" y="2741543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ROAD MAP TO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96419" y="2741543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PROFESSIONALISATION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557812" y="2750341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OF PUBLIC HEALTH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119321" y="2750341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CORE COMPETENCES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460781" y="2750341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FOR PUBLIC HEALTH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822175" y="2759140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WORKFORCE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383684" y="2732744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ASPHER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725144" y="2732744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PUBLIC HEALTH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086537" y="2741543"/>
            <a:ext cx="308113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267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TRAINING ACADEMY</a:t>
            </a:r>
            <a:endParaRPr lang="fr-BE" sz="2267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3605" y="4485118"/>
            <a:ext cx="83529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BE" sz="2667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STAKEHOLDER INVOLVEMENT AND PARTICIPATION</a:t>
            </a:r>
            <a:endParaRPr lang="fr-BE" sz="2667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7435" y="5220297"/>
            <a:ext cx="10273141" cy="512961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7435" y="5925277"/>
            <a:ext cx="10273141" cy="576064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1531" y="5906307"/>
            <a:ext cx="8352928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3067" b="1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LEADERSHIP</a:t>
            </a:r>
            <a:endParaRPr lang="fr-BE" sz="3067" b="1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71531" y="5220295"/>
            <a:ext cx="83529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2667" b="1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WHO COP     IANPHI     ASPPH     ECDC     EUPHA     WFPHA</a:t>
            </a:r>
            <a:endParaRPr lang="fr-BE" sz="2667" b="1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1103445" y="4677141"/>
            <a:ext cx="672075" cy="1536171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Up-Down Arrow 40"/>
          <p:cNvSpPr/>
          <p:nvPr/>
        </p:nvSpPr>
        <p:spPr>
          <a:xfrm>
            <a:off x="10416480" y="4677141"/>
            <a:ext cx="672075" cy="1536171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711963" y="4982768"/>
            <a:ext cx="597356" cy="46245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3"/>
            <a:ext cx="12192000" cy="6857999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0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5" y="1604799"/>
            <a:ext cx="5964932" cy="4673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381" y="260651"/>
            <a:ext cx="576064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4267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Professionalisation</a:t>
            </a:r>
            <a:endParaRPr lang="fr-BE" sz="4267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81" y="729089"/>
            <a:ext cx="576064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4267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Road </a:t>
            </a:r>
            <a:r>
              <a:rPr lang="fr-BE" sz="4267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Map</a:t>
            </a:r>
            <a:endParaRPr lang="fr-BE" sz="4267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011" y="260651"/>
            <a:ext cx="576064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4267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Competency</a:t>
            </a:r>
            <a:r>
              <a:rPr lang="fr-BE" sz="4267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Framework</a:t>
            </a:r>
            <a:endParaRPr lang="fr-BE" sz="4267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011" y="729089"/>
            <a:ext cx="576064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4267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f</a:t>
            </a:r>
            <a:r>
              <a:rPr lang="fr-BE" sz="4267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or PH </a:t>
            </a:r>
            <a:r>
              <a:rPr lang="fr-BE" sz="4267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Workforce</a:t>
            </a:r>
            <a:endParaRPr lang="fr-BE" sz="4267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760" y="1650236"/>
            <a:ext cx="4682769" cy="46827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570" y="1539397"/>
            <a:ext cx="5382076" cy="51539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3"/>
            <a:ext cx="12192000" cy="6857999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6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3" y="164640"/>
            <a:ext cx="5486860" cy="489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" y="4785528"/>
            <a:ext cx="12207607" cy="2186421"/>
          </a:xfrm>
          <a:prstGeom prst="rect">
            <a:avLst/>
          </a:prstGeom>
        </p:spPr>
      </p:pic>
      <p:sp>
        <p:nvSpPr>
          <p:cNvPr id="6" name="Notched Right Arrow 5"/>
          <p:cNvSpPr/>
          <p:nvPr/>
        </p:nvSpPr>
        <p:spPr>
          <a:xfrm rot="5400000">
            <a:off x="3177761" y="5365680"/>
            <a:ext cx="1113152" cy="488277"/>
          </a:xfrm>
          <a:prstGeom prst="notched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1958" y="96089"/>
            <a:ext cx="6414749" cy="510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07000"/>
              </a:lnSpc>
              <a:spcAft>
                <a:spcPts val="40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3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0"/>
              </a:lnSpc>
              <a:spcAft>
                <a:spcPts val="40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Relations &amp; Interactions</a:t>
            </a:r>
            <a:endParaRPr lang="en-GB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65" algn="ctr" defTabSz="1219170">
              <a:lnSpc>
                <a:spcPct val="107000"/>
              </a:lnSpc>
              <a:spcAft>
                <a:spcPts val="40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Collaboration &amp; Partnerships</a:t>
            </a:r>
            <a:endParaRPr lang="en-GB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65" defTabSz="1219170">
              <a:lnSpc>
                <a:spcPct val="107000"/>
              </a:lnSpc>
              <a:spcAft>
                <a:spcPts val="400"/>
              </a:spcAft>
            </a:pPr>
            <a:r>
              <a:rPr lang="en-GB" sz="2133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6.1 </a:t>
            </a: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 across sectors at the local/national</a:t>
            </a: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international </a:t>
            </a: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 organisational structures</a:t>
            </a:r>
            <a:endParaRPr lang="en-GB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65" defTabSz="1219170">
              <a:lnSpc>
                <a:spcPct val="107000"/>
              </a:lnSpc>
              <a:spcAft>
                <a:spcPts val="400"/>
              </a:spcAft>
            </a:pPr>
            <a:r>
              <a:rPr lang="en-GB" sz="21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6.2 </a:t>
            </a: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Understands the interdependency, integration, and competition among healthcare sectors and different actors who have interests in public health issues</a:t>
            </a:r>
            <a:endParaRPr lang="en-GB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65" defTabSz="1219170">
              <a:lnSpc>
                <a:spcPct val="107000"/>
              </a:lnSpc>
              <a:spcAft>
                <a:spcPts val="400"/>
              </a:spcAft>
            </a:pPr>
            <a:r>
              <a:rPr lang="en-GB" sz="2133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6.3 </a:t>
            </a: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Identifies, connects and manages relationships with stakeholders in interdisciplinary and inter-sectorial projects to improve public health services and achieve public health </a:t>
            </a: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goals</a:t>
            </a:r>
          </a:p>
          <a:p>
            <a:pPr marL="71965" defTabSz="1219170">
              <a:lnSpc>
                <a:spcPct val="107000"/>
              </a:lnSpc>
              <a:spcAft>
                <a:spcPts val="400"/>
              </a:spcAft>
            </a:pPr>
            <a:r>
              <a:rPr lang="nl-NL" sz="21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(...)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1965" defTabSz="1219170">
              <a:lnSpc>
                <a:spcPct val="107000"/>
              </a:lnSpc>
              <a:spcAft>
                <a:spcPts val="400"/>
              </a:spcAft>
            </a:pPr>
            <a:endParaRPr lang="en-GB" sz="13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3"/>
            <a:ext cx="12192000" cy="6857999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0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Autofit/>
          </a:bodyPr>
          <a:lstStyle/>
          <a:p>
            <a:r>
              <a:rPr lang="fr-BE" sz="5333" b="1" dirty="0"/>
              <a:t>Public </a:t>
            </a:r>
            <a:r>
              <a:rPr lang="fr-BE" sz="5333" b="1" dirty="0" err="1"/>
              <a:t>Health</a:t>
            </a:r>
            <a:r>
              <a:rPr lang="fr-BE" sz="5333" b="1" dirty="0"/>
              <a:t> Training </a:t>
            </a:r>
            <a:r>
              <a:rPr lang="fr-BE" sz="5333" b="1" dirty="0" err="1"/>
              <a:t>Academy</a:t>
            </a:r>
            <a:endParaRPr lang="fr-BE" sz="5333" b="1" dirty="0"/>
          </a:p>
        </p:txBody>
      </p:sp>
      <p:sp>
        <p:nvSpPr>
          <p:cNvPr id="7" name="AutoShape 2" descr="Image result for ECDC logo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8" name="AutoShape 4" descr="Image result for ECDC logo"/>
          <p:cNvSpPr>
            <a:spLocks noChangeAspect="1" noChangeArrowheads="1"/>
          </p:cNvSpPr>
          <p:nvPr/>
        </p:nvSpPr>
        <p:spPr bwMode="auto">
          <a:xfrm>
            <a:off x="410633" y="105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9" name="AutoShape 6" descr="Image result for ECDC logo"/>
          <p:cNvSpPr>
            <a:spLocks noChangeAspect="1" noChangeArrowheads="1"/>
          </p:cNvSpPr>
          <p:nvPr/>
        </p:nvSpPr>
        <p:spPr bwMode="auto">
          <a:xfrm>
            <a:off x="613833" y="2137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pic>
        <p:nvPicPr>
          <p:cNvPr id="13" name="Obraz 308" descr="RÃ©sultat de recherche d'images pour &quot;IANPHI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35" y="1837541"/>
            <a:ext cx="4120927" cy="159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312" descr="RÃ©sultat de recherche d'images pour &quot;ASPPH&quot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994324"/>
            <a:ext cx="3475104" cy="15868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10" descr="Related image"/>
          <p:cNvSpPr>
            <a:spLocks noChangeAspect="1" noChangeArrowheads="1"/>
          </p:cNvSpPr>
          <p:nvPr/>
        </p:nvSpPr>
        <p:spPr bwMode="auto">
          <a:xfrm>
            <a:off x="817033" y="4169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03" y="10583"/>
            <a:ext cx="12192000" cy="6885384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403" y="1892829"/>
            <a:ext cx="3072341" cy="4128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B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403" y="2343075"/>
            <a:ext cx="3072341" cy="14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BE" sz="1733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Catalogue of courses on </a:t>
            </a:r>
            <a:r>
              <a:rPr lang="fr-BE" sz="1733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fr-BE" sz="1733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control </a:t>
            </a:r>
          </a:p>
          <a:p>
            <a:pPr algn="ctr" defTabSz="1219170"/>
            <a:r>
              <a:rPr lang="fr-BE" sz="1733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communicable </a:t>
            </a:r>
            <a:r>
              <a:rPr lang="fr-BE" sz="1733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diseases</a:t>
            </a:r>
            <a:r>
              <a:rPr lang="fr-BE" sz="1733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1219170"/>
            <a:r>
              <a:rPr lang="fr-BE" sz="1733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fr-BE" sz="1733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the </a:t>
            </a:r>
            <a:r>
              <a:rPr lang="fr-BE" sz="1733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fr-BE" sz="1733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1733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</a:t>
            </a:r>
            <a:endParaRPr lang="fr-BE" sz="1733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310" descr="RÃ©sultat de recherche d'images pour &quot;ECDC logo&quot;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9" y="4869163"/>
            <a:ext cx="1130300" cy="100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3"/>
          <p:cNvPicPr/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w15="http://schemas.microsoft.com/office/word/2012/wordml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svg="http://schemas.microsoft.com/office/drawing/2016/SVG/main" xmlns:lc="http://schemas.openxmlformats.org/drawingml/2006/lockedCanvas" r:embed="rId43"/>
              </a:ext>
            </a:extLst>
          </a:blip>
          <a:stretch>
            <a:fillRect/>
          </a:stretch>
        </p:blipFill>
        <p:spPr>
          <a:xfrm>
            <a:off x="2447595" y="5369965"/>
            <a:ext cx="1440160" cy="555315"/>
          </a:xfrm>
          <a:prstGeom prst="rect">
            <a:avLst/>
          </a:prstGeom>
        </p:spPr>
      </p:pic>
      <p:sp>
        <p:nvSpPr>
          <p:cNvPr id="17" name="AutoShape 12" descr="Related image"/>
          <p:cNvSpPr>
            <a:spLocks noChangeAspect="1" noChangeArrowheads="1"/>
          </p:cNvSpPr>
          <p:nvPr/>
        </p:nvSpPr>
        <p:spPr bwMode="auto">
          <a:xfrm>
            <a:off x="1020233" y="6201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8" name="AutoShape 14" descr="https://www.acesconnection.com/fileSendAction/fcType/0/fcOid/401979796203061936/filePointer/401979796203061967/fodoid/401979796203061961/imageType/LARGE/inlineImage/true/who-europe-logo-en.png"/>
          <p:cNvSpPr>
            <a:spLocks noChangeAspect="1" noChangeArrowheads="1"/>
          </p:cNvSpPr>
          <p:nvPr/>
        </p:nvSpPr>
        <p:spPr bwMode="auto">
          <a:xfrm>
            <a:off x="1223433" y="8233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9" name="AutoShape 16" descr="https://www.acesconnection.com/fileSendAction/fcType/0/fcOid/401979796203061936/filePointer/401979796203061967/fodoid/401979796203061961/imageType/LARGE/inlineImage/true/who-europe-logo-en.png"/>
          <p:cNvSpPr>
            <a:spLocks noChangeAspect="1" noChangeArrowheads="1"/>
          </p:cNvSpPr>
          <p:nvPr/>
        </p:nvSpPr>
        <p:spPr bwMode="auto">
          <a:xfrm>
            <a:off x="1426633" y="10265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20" name="AutoShape 18" descr="who-europe-logo-en"/>
          <p:cNvSpPr>
            <a:spLocks noChangeAspect="1" noChangeArrowheads="1"/>
          </p:cNvSpPr>
          <p:nvPr/>
        </p:nvSpPr>
        <p:spPr bwMode="auto">
          <a:xfrm>
            <a:off x="1725844" y="12297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BE" sz="240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3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</vt:lpstr>
      <vt:lpstr>Tahoma</vt:lpstr>
      <vt:lpstr>Times New Roman</vt:lpstr>
      <vt:lpstr>ヒラギノ角ゴ Pro W3</vt:lpstr>
      <vt:lpstr>4_Office Theme</vt:lpstr>
      <vt:lpstr>Public Health Workforce Development</vt:lpstr>
      <vt:lpstr>Public Health Workforce Development</vt:lpstr>
      <vt:lpstr>PowerPoint Presentation</vt:lpstr>
      <vt:lpstr>PowerPoint Presentation</vt:lpstr>
      <vt:lpstr>Public Health Training Academy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Workforce Development</dc:title>
  <dc:creator>Van Rooi, Stormm</dc:creator>
  <cp:lastModifiedBy>Van Rooi, Stormm</cp:lastModifiedBy>
  <cp:revision>1</cp:revision>
  <dcterms:created xsi:type="dcterms:W3CDTF">2018-11-28T17:22:19Z</dcterms:created>
  <dcterms:modified xsi:type="dcterms:W3CDTF">2018-11-28T17:23:08Z</dcterms:modified>
</cp:coreProperties>
</file>