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6"/>
  </p:sldMasterIdLst>
  <p:notesMasterIdLst>
    <p:notesMasterId r:id="rId27"/>
  </p:notesMasterIdLst>
  <p:sldIdLst>
    <p:sldId id="256" r:id="rId7"/>
    <p:sldId id="1186" r:id="rId8"/>
    <p:sldId id="1187" r:id="rId9"/>
    <p:sldId id="2147471128" r:id="rId10"/>
    <p:sldId id="1185" r:id="rId11"/>
    <p:sldId id="304" r:id="rId12"/>
    <p:sldId id="894" r:id="rId13"/>
    <p:sldId id="259" r:id="rId14"/>
    <p:sldId id="303" r:id="rId15"/>
    <p:sldId id="1182" r:id="rId16"/>
    <p:sldId id="1181" r:id="rId17"/>
    <p:sldId id="326" r:id="rId18"/>
    <p:sldId id="1113" r:id="rId19"/>
    <p:sldId id="1184" r:id="rId20"/>
    <p:sldId id="1188" r:id="rId21"/>
    <p:sldId id="262" r:id="rId22"/>
    <p:sldId id="2147471127" r:id="rId23"/>
    <p:sldId id="258" r:id="rId24"/>
    <p:sldId id="1134" r:id="rId25"/>
    <p:sldId id="26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FDDB72-8EF9-4861-49A0-D3D6D5AB71B9}" name="Ionut Sava" initials="IS" userId="S::Ionut.Sava@ecdc.europa.eu::06513e7e-2310-4dd1-867f-751210b5a36e" providerId="AD"/>
  <p188:author id="{74EA9BC3-E54F-C213-082F-2B62A80DF32E}" name="Jonathan Suk" initials="JS" userId="S::jonathan.suk@ecdc.europa.eu::25e8cdbe-d7b0-481a-aff4-7c64190210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03" autoAdjust="0"/>
  </p:normalViewPr>
  <p:slideViewPr>
    <p:cSldViewPr snapToGrid="0">
      <p:cViewPr varScale="1">
        <p:scale>
          <a:sx n="77" d="100"/>
          <a:sy n="77" d="100"/>
        </p:scale>
        <p:origin x="187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32" Type="http://schemas.openxmlformats.org/officeDocument/2006/relationships/tableStyles" Target="tableStyles.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30"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Lefevre" userId="a54aedac-1ab2-4b87-8c9a-20652df0282c" providerId="ADAL" clId="{7185302E-E120-4F87-A6A3-9EEA089041A9}"/>
    <pc:docChg chg="custSel modSld sldOrd">
      <pc:chgData name="Vicky Lefevre" userId="a54aedac-1ab2-4b87-8c9a-20652df0282c" providerId="ADAL" clId="{7185302E-E120-4F87-A6A3-9EEA089041A9}" dt="2024-09-08T17:15:16.058" v="68" actId="20577"/>
      <pc:docMkLst>
        <pc:docMk/>
      </pc:docMkLst>
      <pc:sldChg chg="modSp mod ord">
        <pc:chgData name="Vicky Lefevre" userId="a54aedac-1ab2-4b87-8c9a-20652df0282c" providerId="ADAL" clId="{7185302E-E120-4F87-A6A3-9EEA089041A9}" dt="2024-09-08T17:12:54.238" v="35"/>
        <pc:sldMkLst>
          <pc:docMk/>
          <pc:sldMk cId="3764779635" sldId="260"/>
        </pc:sldMkLst>
        <pc:spChg chg="mod">
          <ac:chgData name="Vicky Lefevre" userId="a54aedac-1ab2-4b87-8c9a-20652df0282c" providerId="ADAL" clId="{7185302E-E120-4F87-A6A3-9EEA089041A9}" dt="2024-09-08T17:12:48.133" v="33" actId="20577"/>
          <ac:spMkLst>
            <pc:docMk/>
            <pc:sldMk cId="3764779635" sldId="260"/>
            <ac:spMk id="2" creationId="{85B3EA66-C150-14E2-2680-DB7A6A21D877}"/>
          </ac:spMkLst>
        </pc:spChg>
      </pc:sldChg>
      <pc:sldChg chg="modSp mod ord">
        <pc:chgData name="Vicky Lefevre" userId="a54aedac-1ab2-4b87-8c9a-20652df0282c" providerId="ADAL" clId="{7185302E-E120-4F87-A6A3-9EEA089041A9}" dt="2024-09-08T17:13:59.428" v="66" actId="20577"/>
        <pc:sldMkLst>
          <pc:docMk/>
          <pc:sldMk cId="3253289077" sldId="1134"/>
        </pc:sldMkLst>
        <pc:spChg chg="mod">
          <ac:chgData name="Vicky Lefevre" userId="a54aedac-1ab2-4b87-8c9a-20652df0282c" providerId="ADAL" clId="{7185302E-E120-4F87-A6A3-9EEA089041A9}" dt="2024-09-08T17:13:59.428" v="66" actId="20577"/>
          <ac:spMkLst>
            <pc:docMk/>
            <pc:sldMk cId="3253289077" sldId="1134"/>
            <ac:spMk id="2" creationId="{FFEF6362-7BE9-5551-E9EC-A3C0CC609A40}"/>
          </ac:spMkLst>
        </pc:spChg>
        <pc:spChg chg="mod">
          <ac:chgData name="Vicky Lefevre" userId="a54aedac-1ab2-4b87-8c9a-20652df0282c" providerId="ADAL" clId="{7185302E-E120-4F87-A6A3-9EEA089041A9}" dt="2024-09-08T17:13:49.995" v="58" actId="20577"/>
          <ac:spMkLst>
            <pc:docMk/>
            <pc:sldMk cId="3253289077" sldId="1134"/>
            <ac:spMk id="3" creationId="{C97817EB-78D1-86BC-38B0-9545509A9FEF}"/>
          </ac:spMkLst>
        </pc:spChg>
      </pc:sldChg>
      <pc:sldChg chg="modNotesTx">
        <pc:chgData name="Vicky Lefevre" userId="a54aedac-1ab2-4b87-8c9a-20652df0282c" providerId="ADAL" clId="{7185302E-E120-4F87-A6A3-9EEA089041A9}" dt="2024-09-08T17:15:16.058" v="68" actId="20577"/>
        <pc:sldMkLst>
          <pc:docMk/>
          <pc:sldMk cId="226659991" sldId="11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1799F-4134-4F78-8089-80D2226F2EAA}" type="doc">
      <dgm:prSet loTypeId="urn:microsoft.com/office/officeart/2005/8/layout/chevron1" loCatId="process" qsTypeId="urn:microsoft.com/office/officeart/2005/8/quickstyle/simple1" qsCatId="simple" csTypeId="urn:microsoft.com/office/officeart/2005/8/colors/accent1_4" csCatId="accent1" phldr="1"/>
      <dgm:spPr/>
      <dgm:t>
        <a:bodyPr/>
        <a:lstStyle/>
        <a:p>
          <a:endParaRPr lang="en-GB"/>
        </a:p>
      </dgm:t>
    </dgm:pt>
    <dgm:pt modelId="{6637D4E4-C8AC-420F-A519-932FA7041767}">
      <dgm:prSet phldrT="[Text]"/>
      <dgm:spPr>
        <a:solidFill>
          <a:schemeClr val="bg1"/>
        </a:solidFill>
        <a:ln>
          <a:solidFill>
            <a:schemeClr val="tx2"/>
          </a:solidFill>
        </a:ln>
      </dgm:spPr>
      <dgm:t>
        <a:bodyPr/>
        <a:lstStyle/>
        <a:p>
          <a:r>
            <a:rPr lang="en-GB" dirty="0">
              <a:solidFill>
                <a:schemeClr val="tx1"/>
              </a:solidFill>
            </a:rPr>
            <a:t>Sexually Transmitted Infections</a:t>
          </a:r>
        </a:p>
      </dgm:t>
    </dgm:pt>
    <dgm:pt modelId="{6E7830EF-B06E-478C-94BB-54AFBF29436E}" type="parTrans" cxnId="{8A420789-E49B-4A62-AA22-0C6B78744D51}">
      <dgm:prSet/>
      <dgm:spPr/>
      <dgm:t>
        <a:bodyPr/>
        <a:lstStyle/>
        <a:p>
          <a:endParaRPr lang="en-GB"/>
        </a:p>
      </dgm:t>
    </dgm:pt>
    <dgm:pt modelId="{2B004488-C680-44AF-B1A7-0CD950E19BED}" type="sibTrans" cxnId="{8A420789-E49B-4A62-AA22-0C6B78744D51}">
      <dgm:prSet/>
      <dgm:spPr/>
      <dgm:t>
        <a:bodyPr/>
        <a:lstStyle/>
        <a:p>
          <a:endParaRPr lang="en-GB"/>
        </a:p>
      </dgm:t>
    </dgm:pt>
    <dgm:pt modelId="{8D430E52-ED03-441F-BC73-816D7411236F}">
      <dgm:prSet phldrT="[Text]"/>
      <dgm:spPr/>
      <dgm:t>
        <a:bodyPr/>
        <a:lstStyle/>
        <a:p>
          <a:pPr>
            <a:buFont typeface="Arial" panose="020B0604020202020204" pitchFamily="34" charset="0"/>
            <a:buChar char="•"/>
          </a:pPr>
          <a:r>
            <a:rPr lang="pt-PT"/>
            <a:t>eHealth Framework contract</a:t>
          </a:r>
          <a:endParaRPr lang="en-GB"/>
        </a:p>
      </dgm:t>
    </dgm:pt>
    <dgm:pt modelId="{0833E0EB-0F06-478C-ABDE-E5917D3C9F17}" type="parTrans" cxnId="{504E6FC8-54B2-4EE1-ACCC-ED34E39F161D}">
      <dgm:prSet/>
      <dgm:spPr/>
      <dgm:t>
        <a:bodyPr/>
        <a:lstStyle/>
        <a:p>
          <a:endParaRPr lang="en-GB"/>
        </a:p>
      </dgm:t>
    </dgm:pt>
    <dgm:pt modelId="{1DB4A677-4D3F-46FA-849E-C22E55AAEF9E}" type="sibTrans" cxnId="{504E6FC8-54B2-4EE1-ACCC-ED34E39F161D}">
      <dgm:prSet/>
      <dgm:spPr/>
      <dgm:t>
        <a:bodyPr/>
        <a:lstStyle/>
        <a:p>
          <a:endParaRPr lang="en-GB"/>
        </a:p>
      </dgm:t>
    </dgm:pt>
    <dgm:pt modelId="{25681121-A31E-4F3B-8499-FE4164B6945C}">
      <dgm:prSet/>
      <dgm:spPr/>
      <dgm:t>
        <a:bodyPr/>
        <a:lstStyle/>
        <a:p>
          <a:r>
            <a:rPr lang="en-GB">
              <a:solidFill>
                <a:schemeClr val="bg1"/>
              </a:solidFill>
            </a:rPr>
            <a:t>SARI</a:t>
          </a:r>
        </a:p>
      </dgm:t>
    </dgm:pt>
    <dgm:pt modelId="{A3AEDEB2-9435-4220-BB8D-B20C2DF5DA3F}" type="parTrans" cxnId="{30DC26F9-3100-4ADE-98DA-7C76EA716023}">
      <dgm:prSet/>
      <dgm:spPr/>
      <dgm:t>
        <a:bodyPr/>
        <a:lstStyle/>
        <a:p>
          <a:endParaRPr lang="en-GB"/>
        </a:p>
      </dgm:t>
    </dgm:pt>
    <dgm:pt modelId="{77C2966B-227D-46F9-A4E3-C81A60CE6A99}" type="sibTrans" cxnId="{30DC26F9-3100-4ADE-98DA-7C76EA716023}">
      <dgm:prSet/>
      <dgm:spPr/>
      <dgm:t>
        <a:bodyPr/>
        <a:lstStyle/>
        <a:p>
          <a:endParaRPr lang="en-GB"/>
        </a:p>
      </dgm:t>
    </dgm:pt>
    <dgm:pt modelId="{9F37636D-4788-4FD1-9BA1-852D89AAC677}">
      <dgm:prSet/>
      <dgm:spPr/>
      <dgm:t>
        <a:bodyPr/>
        <a:lstStyle/>
        <a:p>
          <a:r>
            <a:rPr lang="pt-PT"/>
            <a:t>Bloodstream infections</a:t>
          </a:r>
          <a:endParaRPr lang="en-GB"/>
        </a:p>
      </dgm:t>
    </dgm:pt>
    <dgm:pt modelId="{AEE19AE2-B08B-446E-A3A8-4A4964D80287}" type="parTrans" cxnId="{94C1AE9E-5353-46E5-8036-C23EB3E2F666}">
      <dgm:prSet/>
      <dgm:spPr/>
      <dgm:t>
        <a:bodyPr/>
        <a:lstStyle/>
        <a:p>
          <a:endParaRPr lang="en-GB"/>
        </a:p>
      </dgm:t>
    </dgm:pt>
    <dgm:pt modelId="{7FBD9EE1-E73B-4877-AF8F-04BA06C7DA79}" type="sibTrans" cxnId="{94C1AE9E-5353-46E5-8036-C23EB3E2F666}">
      <dgm:prSet/>
      <dgm:spPr/>
      <dgm:t>
        <a:bodyPr/>
        <a:lstStyle/>
        <a:p>
          <a:endParaRPr lang="en-GB"/>
        </a:p>
      </dgm:t>
    </dgm:pt>
    <dgm:pt modelId="{D9F8596C-9B00-4BA1-8AC2-C1193D8A4B3F}">
      <dgm:prSet phldrT="[Text]"/>
      <dgm:spPr>
        <a:solidFill>
          <a:schemeClr val="bg1"/>
        </a:solidFill>
        <a:ln>
          <a:solidFill>
            <a:schemeClr val="tx2"/>
          </a:solidFill>
        </a:ln>
      </dgm:spPr>
      <dgm:t>
        <a:bodyPr/>
        <a:lstStyle/>
        <a:p>
          <a:r>
            <a:rPr lang="pt-PT" dirty="0">
              <a:solidFill>
                <a:schemeClr val="tx1"/>
              </a:solidFill>
            </a:rPr>
            <a:t>EHR-SARI</a:t>
          </a:r>
        </a:p>
        <a:p>
          <a:r>
            <a:rPr lang="pt-PT" dirty="0">
              <a:solidFill>
                <a:schemeClr val="tx1"/>
              </a:solidFill>
            </a:rPr>
            <a:t>EHR-BSI</a:t>
          </a:r>
        </a:p>
        <a:p>
          <a:r>
            <a:rPr lang="pt-PT" dirty="0">
              <a:solidFill>
                <a:schemeClr val="tx1"/>
              </a:solidFill>
            </a:rPr>
            <a:t>EHR-STI</a:t>
          </a:r>
          <a:endParaRPr lang="en-GB" dirty="0">
            <a:solidFill>
              <a:schemeClr val="tx1"/>
            </a:solidFill>
          </a:endParaRPr>
        </a:p>
      </dgm:t>
    </dgm:pt>
    <dgm:pt modelId="{66A87962-4680-414A-BC43-72E08DFB8AF2}" type="parTrans" cxnId="{DAF0FA22-CCF3-4505-BE08-309AF49643CE}">
      <dgm:prSet/>
      <dgm:spPr/>
      <dgm:t>
        <a:bodyPr/>
        <a:lstStyle/>
        <a:p>
          <a:endParaRPr lang="en-GB"/>
        </a:p>
      </dgm:t>
    </dgm:pt>
    <dgm:pt modelId="{DDCE63B9-154C-4556-82AF-A55739BCDC08}" type="sibTrans" cxnId="{DAF0FA22-CCF3-4505-BE08-309AF49643CE}">
      <dgm:prSet/>
      <dgm:spPr/>
      <dgm:t>
        <a:bodyPr/>
        <a:lstStyle/>
        <a:p>
          <a:endParaRPr lang="en-GB"/>
        </a:p>
      </dgm:t>
    </dgm:pt>
    <dgm:pt modelId="{72CFB368-77CF-4B44-9F6E-0B86142248C4}" type="pres">
      <dgm:prSet presAssocID="{D151799F-4134-4F78-8089-80D2226F2EAA}" presName="Name0" presStyleCnt="0">
        <dgm:presLayoutVars>
          <dgm:dir/>
          <dgm:animLvl val="lvl"/>
          <dgm:resizeHandles val="exact"/>
        </dgm:presLayoutVars>
      </dgm:prSet>
      <dgm:spPr/>
    </dgm:pt>
    <dgm:pt modelId="{20293455-C99F-4ACD-A697-D9095267AC66}" type="pres">
      <dgm:prSet presAssocID="{8D430E52-ED03-441F-BC73-816D7411236F}" presName="parTxOnly" presStyleLbl="node1" presStyleIdx="0" presStyleCnt="5">
        <dgm:presLayoutVars>
          <dgm:chMax val="0"/>
          <dgm:chPref val="0"/>
          <dgm:bulletEnabled val="1"/>
        </dgm:presLayoutVars>
      </dgm:prSet>
      <dgm:spPr/>
    </dgm:pt>
    <dgm:pt modelId="{1204AE0C-F199-43BF-9EC7-8DF78770BFA5}" type="pres">
      <dgm:prSet presAssocID="{1DB4A677-4D3F-46FA-849E-C22E55AAEF9E}" presName="parTxOnlySpace" presStyleCnt="0"/>
      <dgm:spPr/>
    </dgm:pt>
    <dgm:pt modelId="{9F99C997-1C76-44C7-A37D-30432E02D294}" type="pres">
      <dgm:prSet presAssocID="{25681121-A31E-4F3B-8499-FE4164B6945C}" presName="parTxOnly" presStyleLbl="node1" presStyleIdx="1" presStyleCnt="5">
        <dgm:presLayoutVars>
          <dgm:chMax val="0"/>
          <dgm:chPref val="0"/>
          <dgm:bulletEnabled val="1"/>
        </dgm:presLayoutVars>
      </dgm:prSet>
      <dgm:spPr/>
    </dgm:pt>
    <dgm:pt modelId="{071031AB-000E-4F8B-A6E4-633DF42F90DB}" type="pres">
      <dgm:prSet presAssocID="{77C2966B-227D-46F9-A4E3-C81A60CE6A99}" presName="parTxOnlySpace" presStyleCnt="0"/>
      <dgm:spPr/>
    </dgm:pt>
    <dgm:pt modelId="{F2BDA0CA-C574-4782-9125-41131D7CF41D}" type="pres">
      <dgm:prSet presAssocID="{9F37636D-4788-4FD1-9BA1-852D89AAC677}" presName="parTxOnly" presStyleLbl="node1" presStyleIdx="2" presStyleCnt="5">
        <dgm:presLayoutVars>
          <dgm:chMax val="0"/>
          <dgm:chPref val="0"/>
          <dgm:bulletEnabled val="1"/>
        </dgm:presLayoutVars>
      </dgm:prSet>
      <dgm:spPr/>
    </dgm:pt>
    <dgm:pt modelId="{F54D195F-261C-41B1-BFB5-39E0252DD6A7}" type="pres">
      <dgm:prSet presAssocID="{7FBD9EE1-E73B-4877-AF8F-04BA06C7DA79}" presName="parTxOnlySpace" presStyleCnt="0"/>
      <dgm:spPr/>
    </dgm:pt>
    <dgm:pt modelId="{E09D0BDD-F197-4647-82E7-F4E53F1B4925}" type="pres">
      <dgm:prSet presAssocID="{6637D4E4-C8AC-420F-A519-932FA7041767}" presName="parTxOnly" presStyleLbl="node1" presStyleIdx="3" presStyleCnt="5">
        <dgm:presLayoutVars>
          <dgm:chMax val="0"/>
          <dgm:chPref val="0"/>
          <dgm:bulletEnabled val="1"/>
        </dgm:presLayoutVars>
      </dgm:prSet>
      <dgm:spPr/>
    </dgm:pt>
    <dgm:pt modelId="{A5B35739-D008-4D98-B36A-C897CA477456}" type="pres">
      <dgm:prSet presAssocID="{2B004488-C680-44AF-B1A7-0CD950E19BED}" presName="parTxOnlySpace" presStyleCnt="0"/>
      <dgm:spPr/>
    </dgm:pt>
    <dgm:pt modelId="{9431C46C-2033-442A-90E5-CAD3442A7F19}" type="pres">
      <dgm:prSet presAssocID="{D9F8596C-9B00-4BA1-8AC2-C1193D8A4B3F}" presName="parTxOnly" presStyleLbl="node1" presStyleIdx="4" presStyleCnt="5">
        <dgm:presLayoutVars>
          <dgm:chMax val="0"/>
          <dgm:chPref val="0"/>
          <dgm:bulletEnabled val="1"/>
        </dgm:presLayoutVars>
      </dgm:prSet>
      <dgm:spPr/>
    </dgm:pt>
  </dgm:ptLst>
  <dgm:cxnLst>
    <dgm:cxn modelId="{DAF0FA22-CCF3-4505-BE08-309AF49643CE}" srcId="{D151799F-4134-4F78-8089-80D2226F2EAA}" destId="{D9F8596C-9B00-4BA1-8AC2-C1193D8A4B3F}" srcOrd="4" destOrd="0" parTransId="{66A87962-4680-414A-BC43-72E08DFB8AF2}" sibTransId="{DDCE63B9-154C-4556-82AF-A55739BCDC08}"/>
    <dgm:cxn modelId="{A2055D26-CC2D-4062-BECC-150C0BEA88D7}" type="presOf" srcId="{D9F8596C-9B00-4BA1-8AC2-C1193D8A4B3F}" destId="{9431C46C-2033-442A-90E5-CAD3442A7F19}" srcOrd="0" destOrd="0" presId="urn:microsoft.com/office/officeart/2005/8/layout/chevron1"/>
    <dgm:cxn modelId="{07F12F66-35C7-4BF8-8CE7-8127891E5AEF}" type="presOf" srcId="{25681121-A31E-4F3B-8499-FE4164B6945C}" destId="{9F99C997-1C76-44C7-A37D-30432E02D294}" srcOrd="0" destOrd="0" presId="urn:microsoft.com/office/officeart/2005/8/layout/chevron1"/>
    <dgm:cxn modelId="{B1B6E567-864A-4F77-820F-19F1A3617097}" type="presOf" srcId="{8D430E52-ED03-441F-BC73-816D7411236F}" destId="{20293455-C99F-4ACD-A697-D9095267AC66}" srcOrd="0" destOrd="0" presId="urn:microsoft.com/office/officeart/2005/8/layout/chevron1"/>
    <dgm:cxn modelId="{6ABB484E-6344-4CD6-9758-D194498724D6}" type="presOf" srcId="{6637D4E4-C8AC-420F-A519-932FA7041767}" destId="{E09D0BDD-F197-4647-82E7-F4E53F1B4925}" srcOrd="0" destOrd="0" presId="urn:microsoft.com/office/officeart/2005/8/layout/chevron1"/>
    <dgm:cxn modelId="{4CB7AD73-D495-4E1D-A6CE-191F0ACCCFE9}" type="presOf" srcId="{9F37636D-4788-4FD1-9BA1-852D89AAC677}" destId="{F2BDA0CA-C574-4782-9125-41131D7CF41D}" srcOrd="0" destOrd="0" presId="urn:microsoft.com/office/officeart/2005/8/layout/chevron1"/>
    <dgm:cxn modelId="{8A420789-E49B-4A62-AA22-0C6B78744D51}" srcId="{D151799F-4134-4F78-8089-80D2226F2EAA}" destId="{6637D4E4-C8AC-420F-A519-932FA7041767}" srcOrd="3" destOrd="0" parTransId="{6E7830EF-B06E-478C-94BB-54AFBF29436E}" sibTransId="{2B004488-C680-44AF-B1A7-0CD950E19BED}"/>
    <dgm:cxn modelId="{94C1AE9E-5353-46E5-8036-C23EB3E2F666}" srcId="{D151799F-4134-4F78-8089-80D2226F2EAA}" destId="{9F37636D-4788-4FD1-9BA1-852D89AAC677}" srcOrd="2" destOrd="0" parTransId="{AEE19AE2-B08B-446E-A3A8-4A4964D80287}" sibTransId="{7FBD9EE1-E73B-4877-AF8F-04BA06C7DA79}"/>
    <dgm:cxn modelId="{B74600AD-5784-4FD5-9D3A-B525F23FCF90}" type="presOf" srcId="{D151799F-4134-4F78-8089-80D2226F2EAA}" destId="{72CFB368-77CF-4B44-9F6E-0B86142248C4}" srcOrd="0" destOrd="0" presId="urn:microsoft.com/office/officeart/2005/8/layout/chevron1"/>
    <dgm:cxn modelId="{504E6FC8-54B2-4EE1-ACCC-ED34E39F161D}" srcId="{D151799F-4134-4F78-8089-80D2226F2EAA}" destId="{8D430E52-ED03-441F-BC73-816D7411236F}" srcOrd="0" destOrd="0" parTransId="{0833E0EB-0F06-478C-ABDE-E5917D3C9F17}" sibTransId="{1DB4A677-4D3F-46FA-849E-C22E55AAEF9E}"/>
    <dgm:cxn modelId="{30DC26F9-3100-4ADE-98DA-7C76EA716023}" srcId="{D151799F-4134-4F78-8089-80D2226F2EAA}" destId="{25681121-A31E-4F3B-8499-FE4164B6945C}" srcOrd="1" destOrd="0" parTransId="{A3AEDEB2-9435-4220-BB8D-B20C2DF5DA3F}" sibTransId="{77C2966B-227D-46F9-A4E3-C81A60CE6A99}"/>
    <dgm:cxn modelId="{4F286906-30CF-40DC-BD3E-06E68A33ACD0}" type="presParOf" srcId="{72CFB368-77CF-4B44-9F6E-0B86142248C4}" destId="{20293455-C99F-4ACD-A697-D9095267AC66}" srcOrd="0" destOrd="0" presId="urn:microsoft.com/office/officeart/2005/8/layout/chevron1"/>
    <dgm:cxn modelId="{7862CF5E-19D7-4ABD-BBEC-4C7583E5C0EF}" type="presParOf" srcId="{72CFB368-77CF-4B44-9F6E-0B86142248C4}" destId="{1204AE0C-F199-43BF-9EC7-8DF78770BFA5}" srcOrd="1" destOrd="0" presId="urn:microsoft.com/office/officeart/2005/8/layout/chevron1"/>
    <dgm:cxn modelId="{E75A9CD6-3CD0-4CC8-A46F-2DFD169C114E}" type="presParOf" srcId="{72CFB368-77CF-4B44-9F6E-0B86142248C4}" destId="{9F99C997-1C76-44C7-A37D-30432E02D294}" srcOrd="2" destOrd="0" presId="urn:microsoft.com/office/officeart/2005/8/layout/chevron1"/>
    <dgm:cxn modelId="{585E7678-28CB-448B-AB95-9832A9579181}" type="presParOf" srcId="{72CFB368-77CF-4B44-9F6E-0B86142248C4}" destId="{071031AB-000E-4F8B-A6E4-633DF42F90DB}" srcOrd="3" destOrd="0" presId="urn:microsoft.com/office/officeart/2005/8/layout/chevron1"/>
    <dgm:cxn modelId="{6E1C0310-08A6-49EC-A14B-B85BD64481B2}" type="presParOf" srcId="{72CFB368-77CF-4B44-9F6E-0B86142248C4}" destId="{F2BDA0CA-C574-4782-9125-41131D7CF41D}" srcOrd="4" destOrd="0" presId="urn:microsoft.com/office/officeart/2005/8/layout/chevron1"/>
    <dgm:cxn modelId="{83D2F218-A203-4256-9669-1DC77D96B6B5}" type="presParOf" srcId="{72CFB368-77CF-4B44-9F6E-0B86142248C4}" destId="{F54D195F-261C-41B1-BFB5-39E0252DD6A7}" srcOrd="5" destOrd="0" presId="urn:microsoft.com/office/officeart/2005/8/layout/chevron1"/>
    <dgm:cxn modelId="{09B6DC54-B3F7-4E9E-96D8-6D5CB841E54E}" type="presParOf" srcId="{72CFB368-77CF-4B44-9F6E-0B86142248C4}" destId="{E09D0BDD-F197-4647-82E7-F4E53F1B4925}" srcOrd="6" destOrd="0" presId="urn:microsoft.com/office/officeart/2005/8/layout/chevron1"/>
    <dgm:cxn modelId="{42951ABB-D43B-4189-8115-2FD1CBC85717}" type="presParOf" srcId="{72CFB368-77CF-4B44-9F6E-0B86142248C4}" destId="{A5B35739-D008-4D98-B36A-C897CA477456}" srcOrd="7" destOrd="0" presId="urn:microsoft.com/office/officeart/2005/8/layout/chevron1"/>
    <dgm:cxn modelId="{F359282D-12B7-40C2-ABD6-533200796743}" type="presParOf" srcId="{72CFB368-77CF-4B44-9F6E-0B86142248C4}" destId="{9431C46C-2033-442A-90E5-CAD3442A7F1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F8F82-B02A-4679-B9F4-915F3707722C}"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EBFABF8D-5876-4476-83DA-840132DE6022}">
      <dgm:prSet phldrT="[Text]" custT="1"/>
      <dgm:spPr/>
      <dgm:t>
        <a:bodyPr/>
        <a:lstStyle/>
        <a:p>
          <a:r>
            <a:rPr lang="en-GB" sz="1600" b="1"/>
            <a:t>Preparedness and response</a:t>
          </a:r>
        </a:p>
      </dgm:t>
    </dgm:pt>
    <dgm:pt modelId="{61D9D3D8-5344-47FF-A3F8-973118DA3EA4}" type="parTrans" cxnId="{68A7699F-2CF8-4D41-AF5C-F70C9682A655}">
      <dgm:prSet/>
      <dgm:spPr/>
      <dgm:t>
        <a:bodyPr/>
        <a:lstStyle/>
        <a:p>
          <a:endParaRPr lang="en-GB"/>
        </a:p>
      </dgm:t>
    </dgm:pt>
    <dgm:pt modelId="{EDCD9B19-3155-420B-83CB-02B6D6186B41}" type="sibTrans" cxnId="{68A7699F-2CF8-4D41-AF5C-F70C9682A655}">
      <dgm:prSet/>
      <dgm:spPr/>
      <dgm:t>
        <a:bodyPr/>
        <a:lstStyle/>
        <a:p>
          <a:endParaRPr lang="en-GB"/>
        </a:p>
      </dgm:t>
    </dgm:pt>
    <dgm:pt modelId="{C6A95CEE-4797-4C83-9B0A-F10772A860D5}">
      <dgm:prSet phldrT="[Text]"/>
      <dgm:spPr/>
      <dgm:t>
        <a:bodyPr/>
        <a:lstStyle/>
        <a:p>
          <a:r>
            <a:rPr lang="en-GB" b="1"/>
            <a:t>Epidemic intelligence</a:t>
          </a:r>
        </a:p>
      </dgm:t>
    </dgm:pt>
    <dgm:pt modelId="{4F6E62C6-9173-498F-9CEE-F487FD7CF26D}" type="parTrans" cxnId="{47C65309-1B9F-416B-9341-D3DB43F6F6A0}">
      <dgm:prSet/>
      <dgm:spPr/>
      <dgm:t>
        <a:bodyPr/>
        <a:lstStyle/>
        <a:p>
          <a:endParaRPr lang="en-GB"/>
        </a:p>
      </dgm:t>
    </dgm:pt>
    <dgm:pt modelId="{476601A0-8AD5-4887-A95C-05D363F5281B}" type="sibTrans" cxnId="{47C65309-1B9F-416B-9341-D3DB43F6F6A0}">
      <dgm:prSet/>
      <dgm:spPr/>
      <dgm:t>
        <a:bodyPr/>
        <a:lstStyle/>
        <a:p>
          <a:endParaRPr lang="en-GB"/>
        </a:p>
      </dgm:t>
    </dgm:pt>
    <dgm:pt modelId="{FBEDA4F6-61B5-40EC-A1E2-CE56E6CBC381}">
      <dgm:prSet phldrT="[Text]"/>
      <dgm:spPr/>
      <dgm:t>
        <a:bodyPr/>
        <a:lstStyle/>
        <a:p>
          <a:r>
            <a:rPr lang="en-GB" b="1"/>
            <a:t>Surveillance</a:t>
          </a:r>
        </a:p>
      </dgm:t>
    </dgm:pt>
    <dgm:pt modelId="{66E7C1AF-4DF7-4FF9-AAA1-9DF869FA3838}" type="parTrans" cxnId="{EA943D1E-E727-40DD-A89C-34CCE88B5E5D}">
      <dgm:prSet/>
      <dgm:spPr/>
      <dgm:t>
        <a:bodyPr/>
        <a:lstStyle/>
        <a:p>
          <a:endParaRPr lang="en-GB"/>
        </a:p>
      </dgm:t>
    </dgm:pt>
    <dgm:pt modelId="{51B3D4F1-F445-41C7-9F86-EF3679B447B8}" type="sibTrans" cxnId="{EA943D1E-E727-40DD-A89C-34CCE88B5E5D}">
      <dgm:prSet/>
      <dgm:spPr/>
      <dgm:t>
        <a:bodyPr/>
        <a:lstStyle/>
        <a:p>
          <a:endParaRPr lang="en-GB"/>
        </a:p>
      </dgm:t>
    </dgm:pt>
    <dgm:pt modelId="{024350C0-4A12-4D0D-A5CB-FA2FF7568440}">
      <dgm:prSet phldrT="[Text]" custT="1"/>
      <dgm:spPr/>
      <dgm:t>
        <a:bodyPr/>
        <a:lstStyle/>
        <a:p>
          <a:r>
            <a:rPr lang="en-GB" sz="1600" b="1"/>
            <a:t>Workforce development</a:t>
          </a:r>
        </a:p>
      </dgm:t>
    </dgm:pt>
    <dgm:pt modelId="{D3005B16-C1D4-4B4A-9316-F1F71B8F58EC}" type="parTrans" cxnId="{C21E4C87-AB24-47EF-9EE9-347F18AFAFA7}">
      <dgm:prSet/>
      <dgm:spPr/>
      <dgm:t>
        <a:bodyPr/>
        <a:lstStyle/>
        <a:p>
          <a:endParaRPr lang="en-GB"/>
        </a:p>
      </dgm:t>
    </dgm:pt>
    <dgm:pt modelId="{692B4C4E-E71C-4BF4-9C54-BB1C8B6DB2A1}" type="sibTrans" cxnId="{C21E4C87-AB24-47EF-9EE9-347F18AFAFA7}">
      <dgm:prSet/>
      <dgm:spPr/>
      <dgm:t>
        <a:bodyPr/>
        <a:lstStyle/>
        <a:p>
          <a:endParaRPr lang="en-GB"/>
        </a:p>
      </dgm:t>
    </dgm:pt>
    <dgm:pt modelId="{C221AE00-FD94-4044-932D-66BCAFB0B312}">
      <dgm:prSet/>
      <dgm:spPr/>
      <dgm:t>
        <a:bodyPr/>
        <a:lstStyle/>
        <a:p>
          <a:r>
            <a:rPr lang="en-GB" b="1"/>
            <a:t>Deployments</a:t>
          </a:r>
        </a:p>
      </dgm:t>
    </dgm:pt>
    <dgm:pt modelId="{D517E58F-4B82-436A-B4B4-78588D9AE933}" type="parTrans" cxnId="{DC64F904-3586-4627-BB85-0B6977CCB1F3}">
      <dgm:prSet/>
      <dgm:spPr/>
      <dgm:t>
        <a:bodyPr/>
        <a:lstStyle/>
        <a:p>
          <a:endParaRPr lang="en-GB"/>
        </a:p>
      </dgm:t>
    </dgm:pt>
    <dgm:pt modelId="{2B009CD1-CC74-4ACC-A532-49D5EF5A2099}" type="sibTrans" cxnId="{DC64F904-3586-4627-BB85-0B6977CCB1F3}">
      <dgm:prSet/>
      <dgm:spPr/>
      <dgm:t>
        <a:bodyPr/>
        <a:lstStyle/>
        <a:p>
          <a:endParaRPr lang="en-GB"/>
        </a:p>
      </dgm:t>
    </dgm:pt>
    <dgm:pt modelId="{062038B8-86E2-4C4D-AD21-DE6269A7C045}" type="pres">
      <dgm:prSet presAssocID="{FA6F8F82-B02A-4679-B9F4-915F3707722C}" presName="cycle" presStyleCnt="0">
        <dgm:presLayoutVars>
          <dgm:dir/>
          <dgm:resizeHandles val="exact"/>
        </dgm:presLayoutVars>
      </dgm:prSet>
      <dgm:spPr/>
    </dgm:pt>
    <dgm:pt modelId="{74D48E85-78D5-42DA-9276-EE129699929E}" type="pres">
      <dgm:prSet presAssocID="{EBFABF8D-5876-4476-83DA-840132DE6022}" presName="node" presStyleLbl="node1" presStyleIdx="0" presStyleCnt="5" custScaleX="105134" custScaleY="65965" custRadScaleRad="92519" custRadScaleInc="179908">
        <dgm:presLayoutVars>
          <dgm:bulletEnabled val="1"/>
        </dgm:presLayoutVars>
      </dgm:prSet>
      <dgm:spPr/>
    </dgm:pt>
    <dgm:pt modelId="{15437B4E-E554-484E-A49D-1D6C4F54FD1E}" type="pres">
      <dgm:prSet presAssocID="{EBFABF8D-5876-4476-83DA-840132DE6022}" presName="spNode" presStyleCnt="0"/>
      <dgm:spPr/>
    </dgm:pt>
    <dgm:pt modelId="{91B5E036-9A2C-4DA2-BE67-CDB63AF5E1D6}" type="pres">
      <dgm:prSet presAssocID="{EDCD9B19-3155-420B-83CB-02B6D6186B41}" presName="sibTrans" presStyleLbl="sibTrans1D1" presStyleIdx="0" presStyleCnt="5"/>
      <dgm:spPr/>
    </dgm:pt>
    <dgm:pt modelId="{1D1C2815-A787-40E6-98BD-25960E7ED1B6}" type="pres">
      <dgm:prSet presAssocID="{C6A95CEE-4797-4C83-9B0A-F10772A860D5}" presName="node" presStyleLbl="node1" presStyleIdx="1" presStyleCnt="5" custScaleY="67275" custRadScaleRad="88712" custRadScaleInc="148586">
        <dgm:presLayoutVars>
          <dgm:bulletEnabled val="1"/>
        </dgm:presLayoutVars>
      </dgm:prSet>
      <dgm:spPr/>
    </dgm:pt>
    <dgm:pt modelId="{5DC06963-8EE9-4F8C-A14A-A74BF78F9879}" type="pres">
      <dgm:prSet presAssocID="{C6A95CEE-4797-4C83-9B0A-F10772A860D5}" presName="spNode" presStyleCnt="0"/>
      <dgm:spPr/>
    </dgm:pt>
    <dgm:pt modelId="{6F32695D-CD09-4AD4-A503-2347B72C3DE8}" type="pres">
      <dgm:prSet presAssocID="{476601A0-8AD5-4887-A95C-05D363F5281B}" presName="sibTrans" presStyleLbl="sibTrans1D1" presStyleIdx="1" presStyleCnt="5"/>
      <dgm:spPr/>
    </dgm:pt>
    <dgm:pt modelId="{E9A55C8F-ABD5-40C6-BAE7-857DD6C91922}" type="pres">
      <dgm:prSet presAssocID="{C221AE00-FD94-4044-932D-66BCAFB0B312}" presName="node" presStyleLbl="node1" presStyleIdx="2" presStyleCnt="5" custScaleY="55702" custRadScaleRad="98151" custRadScaleInc="165863">
        <dgm:presLayoutVars>
          <dgm:bulletEnabled val="1"/>
        </dgm:presLayoutVars>
      </dgm:prSet>
      <dgm:spPr/>
    </dgm:pt>
    <dgm:pt modelId="{05EC16FB-4F7E-4C0E-BE34-826B99185B46}" type="pres">
      <dgm:prSet presAssocID="{C221AE00-FD94-4044-932D-66BCAFB0B312}" presName="spNode" presStyleCnt="0"/>
      <dgm:spPr/>
    </dgm:pt>
    <dgm:pt modelId="{782B8CE4-560A-4923-95EF-D8C0646017B5}" type="pres">
      <dgm:prSet presAssocID="{2B009CD1-CC74-4ACC-A532-49D5EF5A2099}" presName="sibTrans" presStyleLbl="sibTrans1D1" presStyleIdx="2" presStyleCnt="5"/>
      <dgm:spPr/>
    </dgm:pt>
    <dgm:pt modelId="{EC0D847E-7778-47D8-A0D9-863DAA8E8273}" type="pres">
      <dgm:prSet presAssocID="{FBEDA4F6-61B5-40EC-A1E2-CE56E6CBC381}" presName="node" presStyleLbl="node1" presStyleIdx="3" presStyleCnt="5" custScaleY="45909" custRadScaleRad="106141" custRadScaleInc="161586">
        <dgm:presLayoutVars>
          <dgm:bulletEnabled val="1"/>
        </dgm:presLayoutVars>
      </dgm:prSet>
      <dgm:spPr/>
    </dgm:pt>
    <dgm:pt modelId="{7FF307C3-E4C0-42A3-91BA-DA2DD7F07C1C}" type="pres">
      <dgm:prSet presAssocID="{FBEDA4F6-61B5-40EC-A1E2-CE56E6CBC381}" presName="spNode" presStyleCnt="0"/>
      <dgm:spPr/>
    </dgm:pt>
    <dgm:pt modelId="{DC3C9C3F-0579-45B0-BD0F-6B3623720936}" type="pres">
      <dgm:prSet presAssocID="{51B3D4F1-F445-41C7-9F86-EF3679B447B8}" presName="sibTrans" presStyleLbl="sibTrans1D1" presStyleIdx="3" presStyleCnt="5"/>
      <dgm:spPr/>
    </dgm:pt>
    <dgm:pt modelId="{76F5A998-996F-4FF0-BBCD-FD8ECB51A361}" type="pres">
      <dgm:prSet presAssocID="{024350C0-4A12-4D0D-A5CB-FA2FF7568440}" presName="node" presStyleLbl="node1" presStyleIdx="4" presStyleCnt="5" custScaleX="105767" custScaleY="62056" custRadScaleRad="105633" custRadScaleInc="88398">
        <dgm:presLayoutVars>
          <dgm:bulletEnabled val="1"/>
        </dgm:presLayoutVars>
      </dgm:prSet>
      <dgm:spPr/>
    </dgm:pt>
    <dgm:pt modelId="{1C4B8F6C-9A82-4F38-A56D-18A3B3108558}" type="pres">
      <dgm:prSet presAssocID="{024350C0-4A12-4D0D-A5CB-FA2FF7568440}" presName="spNode" presStyleCnt="0"/>
      <dgm:spPr/>
    </dgm:pt>
    <dgm:pt modelId="{3B612491-FE00-453F-B309-DA8F0A15D524}" type="pres">
      <dgm:prSet presAssocID="{692B4C4E-E71C-4BF4-9C54-BB1C8B6DB2A1}" presName="sibTrans" presStyleLbl="sibTrans1D1" presStyleIdx="4" presStyleCnt="5"/>
      <dgm:spPr/>
    </dgm:pt>
  </dgm:ptLst>
  <dgm:cxnLst>
    <dgm:cxn modelId="{DC64F904-3586-4627-BB85-0B6977CCB1F3}" srcId="{FA6F8F82-B02A-4679-B9F4-915F3707722C}" destId="{C221AE00-FD94-4044-932D-66BCAFB0B312}" srcOrd="2" destOrd="0" parTransId="{D517E58F-4B82-436A-B4B4-78588D9AE933}" sibTransId="{2B009CD1-CC74-4ACC-A532-49D5EF5A2099}"/>
    <dgm:cxn modelId="{47C65309-1B9F-416B-9341-D3DB43F6F6A0}" srcId="{FA6F8F82-B02A-4679-B9F4-915F3707722C}" destId="{C6A95CEE-4797-4C83-9B0A-F10772A860D5}" srcOrd="1" destOrd="0" parTransId="{4F6E62C6-9173-498F-9CEE-F487FD7CF26D}" sibTransId="{476601A0-8AD5-4887-A95C-05D363F5281B}"/>
    <dgm:cxn modelId="{D9B4A80F-6D6A-43B9-95EE-1721FC12A10A}" type="presOf" srcId="{024350C0-4A12-4D0D-A5CB-FA2FF7568440}" destId="{76F5A998-996F-4FF0-BBCD-FD8ECB51A361}" srcOrd="0" destOrd="0" presId="urn:microsoft.com/office/officeart/2005/8/layout/cycle6"/>
    <dgm:cxn modelId="{C211EF13-2682-494E-9523-4B8B78B163EF}" type="presOf" srcId="{FA6F8F82-B02A-4679-B9F4-915F3707722C}" destId="{062038B8-86E2-4C4D-AD21-DE6269A7C045}" srcOrd="0" destOrd="0" presId="urn:microsoft.com/office/officeart/2005/8/layout/cycle6"/>
    <dgm:cxn modelId="{EA943D1E-E727-40DD-A89C-34CCE88B5E5D}" srcId="{FA6F8F82-B02A-4679-B9F4-915F3707722C}" destId="{FBEDA4F6-61B5-40EC-A1E2-CE56E6CBC381}" srcOrd="3" destOrd="0" parTransId="{66E7C1AF-4DF7-4FF9-AAA1-9DF869FA3838}" sibTransId="{51B3D4F1-F445-41C7-9F86-EF3679B447B8}"/>
    <dgm:cxn modelId="{496A4C28-B9E4-49BF-BC18-9EFE97693862}" type="presOf" srcId="{2B009CD1-CC74-4ACC-A532-49D5EF5A2099}" destId="{782B8CE4-560A-4923-95EF-D8C0646017B5}" srcOrd="0" destOrd="0" presId="urn:microsoft.com/office/officeart/2005/8/layout/cycle6"/>
    <dgm:cxn modelId="{622E7C28-C2C8-4882-8395-F41BB1F27DB0}" type="presOf" srcId="{692B4C4E-E71C-4BF4-9C54-BB1C8B6DB2A1}" destId="{3B612491-FE00-453F-B309-DA8F0A15D524}" srcOrd="0" destOrd="0" presId="urn:microsoft.com/office/officeart/2005/8/layout/cycle6"/>
    <dgm:cxn modelId="{0F05185E-E305-4F05-88EC-22E252598B89}" type="presOf" srcId="{FBEDA4F6-61B5-40EC-A1E2-CE56E6CBC381}" destId="{EC0D847E-7778-47D8-A0D9-863DAA8E8273}" srcOrd="0" destOrd="0" presId="urn:microsoft.com/office/officeart/2005/8/layout/cycle6"/>
    <dgm:cxn modelId="{1F56B363-2E55-4829-AC08-1277253D251A}" type="presOf" srcId="{51B3D4F1-F445-41C7-9F86-EF3679B447B8}" destId="{DC3C9C3F-0579-45B0-BD0F-6B3623720936}" srcOrd="0" destOrd="0" presId="urn:microsoft.com/office/officeart/2005/8/layout/cycle6"/>
    <dgm:cxn modelId="{C21E4C87-AB24-47EF-9EE9-347F18AFAFA7}" srcId="{FA6F8F82-B02A-4679-B9F4-915F3707722C}" destId="{024350C0-4A12-4D0D-A5CB-FA2FF7568440}" srcOrd="4" destOrd="0" parTransId="{D3005B16-C1D4-4B4A-9316-F1F71B8F58EC}" sibTransId="{692B4C4E-E71C-4BF4-9C54-BB1C8B6DB2A1}"/>
    <dgm:cxn modelId="{68A7699F-2CF8-4D41-AF5C-F70C9682A655}" srcId="{FA6F8F82-B02A-4679-B9F4-915F3707722C}" destId="{EBFABF8D-5876-4476-83DA-840132DE6022}" srcOrd="0" destOrd="0" parTransId="{61D9D3D8-5344-47FF-A3F8-973118DA3EA4}" sibTransId="{EDCD9B19-3155-420B-83CB-02B6D6186B41}"/>
    <dgm:cxn modelId="{4DE6DEAD-62EB-42A9-B604-154ABE8E2CF4}" type="presOf" srcId="{EBFABF8D-5876-4476-83DA-840132DE6022}" destId="{74D48E85-78D5-42DA-9276-EE129699929E}" srcOrd="0" destOrd="0" presId="urn:microsoft.com/office/officeart/2005/8/layout/cycle6"/>
    <dgm:cxn modelId="{E23415B0-8232-477C-B594-B219A2EDB1F3}" type="presOf" srcId="{476601A0-8AD5-4887-A95C-05D363F5281B}" destId="{6F32695D-CD09-4AD4-A503-2347B72C3DE8}" srcOrd="0" destOrd="0" presId="urn:microsoft.com/office/officeart/2005/8/layout/cycle6"/>
    <dgm:cxn modelId="{8779DAC5-DEE7-48C7-BC3B-6BDAF55AAEC3}" type="presOf" srcId="{EDCD9B19-3155-420B-83CB-02B6D6186B41}" destId="{91B5E036-9A2C-4DA2-BE67-CDB63AF5E1D6}" srcOrd="0" destOrd="0" presId="urn:microsoft.com/office/officeart/2005/8/layout/cycle6"/>
    <dgm:cxn modelId="{098CFDCA-9B49-4BFF-BC49-55B42E91D259}" type="presOf" srcId="{C6A95CEE-4797-4C83-9B0A-F10772A860D5}" destId="{1D1C2815-A787-40E6-98BD-25960E7ED1B6}" srcOrd="0" destOrd="0" presId="urn:microsoft.com/office/officeart/2005/8/layout/cycle6"/>
    <dgm:cxn modelId="{5EEA14F1-EE4D-431F-8D7B-7526CADDDB0A}" type="presOf" srcId="{C221AE00-FD94-4044-932D-66BCAFB0B312}" destId="{E9A55C8F-ABD5-40C6-BAE7-857DD6C91922}" srcOrd="0" destOrd="0" presId="urn:microsoft.com/office/officeart/2005/8/layout/cycle6"/>
    <dgm:cxn modelId="{7566C1A4-711F-4F05-9074-DA7294940E47}" type="presParOf" srcId="{062038B8-86E2-4C4D-AD21-DE6269A7C045}" destId="{74D48E85-78D5-42DA-9276-EE129699929E}" srcOrd="0" destOrd="0" presId="urn:microsoft.com/office/officeart/2005/8/layout/cycle6"/>
    <dgm:cxn modelId="{7233DA47-041B-43F0-A4F9-B21C979695CE}" type="presParOf" srcId="{062038B8-86E2-4C4D-AD21-DE6269A7C045}" destId="{15437B4E-E554-484E-A49D-1D6C4F54FD1E}" srcOrd="1" destOrd="0" presId="urn:microsoft.com/office/officeart/2005/8/layout/cycle6"/>
    <dgm:cxn modelId="{418B891D-F78F-4274-9550-BF2E70A84B94}" type="presParOf" srcId="{062038B8-86E2-4C4D-AD21-DE6269A7C045}" destId="{91B5E036-9A2C-4DA2-BE67-CDB63AF5E1D6}" srcOrd="2" destOrd="0" presId="urn:microsoft.com/office/officeart/2005/8/layout/cycle6"/>
    <dgm:cxn modelId="{2F93ACD4-4879-4E54-97D3-7F484A9B43AC}" type="presParOf" srcId="{062038B8-86E2-4C4D-AD21-DE6269A7C045}" destId="{1D1C2815-A787-40E6-98BD-25960E7ED1B6}" srcOrd="3" destOrd="0" presId="urn:microsoft.com/office/officeart/2005/8/layout/cycle6"/>
    <dgm:cxn modelId="{28A57722-D64C-4279-9FD4-FBD484EDC880}" type="presParOf" srcId="{062038B8-86E2-4C4D-AD21-DE6269A7C045}" destId="{5DC06963-8EE9-4F8C-A14A-A74BF78F9879}" srcOrd="4" destOrd="0" presId="urn:microsoft.com/office/officeart/2005/8/layout/cycle6"/>
    <dgm:cxn modelId="{B49F1DD9-B8B4-4746-BB79-EA66D75595BB}" type="presParOf" srcId="{062038B8-86E2-4C4D-AD21-DE6269A7C045}" destId="{6F32695D-CD09-4AD4-A503-2347B72C3DE8}" srcOrd="5" destOrd="0" presId="urn:microsoft.com/office/officeart/2005/8/layout/cycle6"/>
    <dgm:cxn modelId="{3AC37A75-B40F-4310-8E4A-B1974E25F8D8}" type="presParOf" srcId="{062038B8-86E2-4C4D-AD21-DE6269A7C045}" destId="{E9A55C8F-ABD5-40C6-BAE7-857DD6C91922}" srcOrd="6" destOrd="0" presId="urn:microsoft.com/office/officeart/2005/8/layout/cycle6"/>
    <dgm:cxn modelId="{0CBF97E4-4545-46D8-8B3F-9255C95C0F0A}" type="presParOf" srcId="{062038B8-86E2-4C4D-AD21-DE6269A7C045}" destId="{05EC16FB-4F7E-4C0E-BE34-826B99185B46}" srcOrd="7" destOrd="0" presId="urn:microsoft.com/office/officeart/2005/8/layout/cycle6"/>
    <dgm:cxn modelId="{AD3225A4-3242-48F9-9B52-6411E16B1BCC}" type="presParOf" srcId="{062038B8-86E2-4C4D-AD21-DE6269A7C045}" destId="{782B8CE4-560A-4923-95EF-D8C0646017B5}" srcOrd="8" destOrd="0" presId="urn:microsoft.com/office/officeart/2005/8/layout/cycle6"/>
    <dgm:cxn modelId="{2301AA93-687B-468A-9FCB-E36684E8EC82}" type="presParOf" srcId="{062038B8-86E2-4C4D-AD21-DE6269A7C045}" destId="{EC0D847E-7778-47D8-A0D9-863DAA8E8273}" srcOrd="9" destOrd="0" presId="urn:microsoft.com/office/officeart/2005/8/layout/cycle6"/>
    <dgm:cxn modelId="{6974027E-9A70-456E-A4D5-3E9C455C38B1}" type="presParOf" srcId="{062038B8-86E2-4C4D-AD21-DE6269A7C045}" destId="{7FF307C3-E4C0-42A3-91BA-DA2DD7F07C1C}" srcOrd="10" destOrd="0" presId="urn:microsoft.com/office/officeart/2005/8/layout/cycle6"/>
    <dgm:cxn modelId="{34106450-DF8E-4AD6-A791-9D5F76E4EEAC}" type="presParOf" srcId="{062038B8-86E2-4C4D-AD21-DE6269A7C045}" destId="{DC3C9C3F-0579-45B0-BD0F-6B3623720936}" srcOrd="11" destOrd="0" presId="urn:microsoft.com/office/officeart/2005/8/layout/cycle6"/>
    <dgm:cxn modelId="{EBC83212-518E-4286-9E5E-FF311EB2E4D8}" type="presParOf" srcId="{062038B8-86E2-4C4D-AD21-DE6269A7C045}" destId="{76F5A998-996F-4FF0-BBCD-FD8ECB51A361}" srcOrd="12" destOrd="0" presId="urn:microsoft.com/office/officeart/2005/8/layout/cycle6"/>
    <dgm:cxn modelId="{E29048FA-8310-4A02-897E-747BAB35064A}" type="presParOf" srcId="{062038B8-86E2-4C4D-AD21-DE6269A7C045}" destId="{1C4B8F6C-9A82-4F38-A56D-18A3B3108558}" srcOrd="13" destOrd="0" presId="urn:microsoft.com/office/officeart/2005/8/layout/cycle6"/>
    <dgm:cxn modelId="{697DC8A7-1A6A-4DFC-91D9-0A1221E91913}" type="presParOf" srcId="{062038B8-86E2-4C4D-AD21-DE6269A7C045}" destId="{3B612491-FE00-453F-B309-DA8F0A15D524}"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93455-C99F-4ACD-A697-D9095267AC66}">
      <dsp:nvSpPr>
        <dsp:cNvPr id="0" name=""/>
        <dsp:cNvSpPr/>
      </dsp:nvSpPr>
      <dsp:spPr>
        <a:xfrm>
          <a:off x="2976" y="516745"/>
          <a:ext cx="2649140" cy="1059656"/>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pt-PT" sz="1900" kern="1200"/>
            <a:t>eHealth Framework contract</a:t>
          </a:r>
          <a:endParaRPr lang="en-GB" sz="1900" kern="1200"/>
        </a:p>
      </dsp:txBody>
      <dsp:txXfrm>
        <a:off x="532804" y="516745"/>
        <a:ext cx="1589484" cy="1059656"/>
      </dsp:txXfrm>
    </dsp:sp>
    <dsp:sp modelId="{9F99C997-1C76-44C7-A37D-30432E02D294}">
      <dsp:nvSpPr>
        <dsp:cNvPr id="0" name=""/>
        <dsp:cNvSpPr/>
      </dsp:nvSpPr>
      <dsp:spPr>
        <a:xfrm>
          <a:off x="2387203" y="516745"/>
          <a:ext cx="2649140" cy="1059656"/>
        </a:xfrm>
        <a:prstGeom prst="chevron">
          <a:avLst/>
        </a:prstGeom>
        <a:solidFill>
          <a:schemeClr val="accent1">
            <a:shade val="50000"/>
            <a:hueOff val="247693"/>
            <a:satOff val="-15597"/>
            <a:lumOff val="193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rPr>
            <a:t>SARI</a:t>
          </a:r>
        </a:p>
      </dsp:txBody>
      <dsp:txXfrm>
        <a:off x="2917031" y="516745"/>
        <a:ext cx="1589484" cy="1059656"/>
      </dsp:txXfrm>
    </dsp:sp>
    <dsp:sp modelId="{F2BDA0CA-C574-4782-9125-41131D7CF41D}">
      <dsp:nvSpPr>
        <dsp:cNvPr id="0" name=""/>
        <dsp:cNvSpPr/>
      </dsp:nvSpPr>
      <dsp:spPr>
        <a:xfrm>
          <a:off x="4771429" y="516745"/>
          <a:ext cx="2649140" cy="1059656"/>
        </a:xfrm>
        <a:prstGeom prst="chevron">
          <a:avLst/>
        </a:prstGeom>
        <a:solidFill>
          <a:schemeClr val="accent1">
            <a:shade val="50000"/>
            <a:hueOff val="495386"/>
            <a:satOff val="-31194"/>
            <a:lumOff val="386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pt-PT" sz="1900" kern="1200"/>
            <a:t>Bloodstream infections</a:t>
          </a:r>
          <a:endParaRPr lang="en-GB" sz="1900" kern="1200"/>
        </a:p>
      </dsp:txBody>
      <dsp:txXfrm>
        <a:off x="5301257" y="516745"/>
        <a:ext cx="1589484" cy="1059656"/>
      </dsp:txXfrm>
    </dsp:sp>
    <dsp:sp modelId="{E09D0BDD-F197-4647-82E7-F4E53F1B4925}">
      <dsp:nvSpPr>
        <dsp:cNvPr id="0" name=""/>
        <dsp:cNvSpPr/>
      </dsp:nvSpPr>
      <dsp:spPr>
        <a:xfrm>
          <a:off x="7155656" y="516745"/>
          <a:ext cx="2649140" cy="1059656"/>
        </a:xfrm>
        <a:prstGeom prst="chevron">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Sexually Transmitted Infections</a:t>
          </a:r>
        </a:p>
      </dsp:txBody>
      <dsp:txXfrm>
        <a:off x="7685484" y="516745"/>
        <a:ext cx="1589484" cy="1059656"/>
      </dsp:txXfrm>
    </dsp:sp>
    <dsp:sp modelId="{9431C46C-2033-442A-90E5-CAD3442A7F19}">
      <dsp:nvSpPr>
        <dsp:cNvPr id="0" name=""/>
        <dsp:cNvSpPr/>
      </dsp:nvSpPr>
      <dsp:spPr>
        <a:xfrm>
          <a:off x="9539882" y="516745"/>
          <a:ext cx="2649140" cy="1059656"/>
        </a:xfrm>
        <a:prstGeom prst="chevron">
          <a:avLst/>
        </a:prstGeom>
        <a:solidFill>
          <a:schemeClr val="bg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pt-PT" sz="1900" kern="1200" dirty="0">
              <a:solidFill>
                <a:schemeClr val="tx1"/>
              </a:solidFill>
            </a:rPr>
            <a:t>EHR-SARI</a:t>
          </a:r>
        </a:p>
        <a:p>
          <a:pPr marL="0" lvl="0" indent="0" algn="ctr" defTabSz="844550">
            <a:lnSpc>
              <a:spcPct val="90000"/>
            </a:lnSpc>
            <a:spcBef>
              <a:spcPct val="0"/>
            </a:spcBef>
            <a:spcAft>
              <a:spcPct val="35000"/>
            </a:spcAft>
            <a:buNone/>
          </a:pPr>
          <a:r>
            <a:rPr lang="pt-PT" sz="1900" kern="1200" dirty="0">
              <a:solidFill>
                <a:schemeClr val="tx1"/>
              </a:solidFill>
            </a:rPr>
            <a:t>EHR-BSI</a:t>
          </a:r>
        </a:p>
        <a:p>
          <a:pPr marL="0" lvl="0" indent="0" algn="ctr" defTabSz="844550">
            <a:lnSpc>
              <a:spcPct val="90000"/>
            </a:lnSpc>
            <a:spcBef>
              <a:spcPct val="0"/>
            </a:spcBef>
            <a:spcAft>
              <a:spcPct val="35000"/>
            </a:spcAft>
            <a:buNone/>
          </a:pPr>
          <a:r>
            <a:rPr lang="pt-PT" sz="1900" kern="1200" dirty="0">
              <a:solidFill>
                <a:schemeClr val="tx1"/>
              </a:solidFill>
            </a:rPr>
            <a:t>EHR-STI</a:t>
          </a:r>
          <a:endParaRPr lang="en-GB" sz="1900" kern="1200" dirty="0">
            <a:solidFill>
              <a:schemeClr val="tx1"/>
            </a:solidFill>
          </a:endParaRPr>
        </a:p>
      </dsp:txBody>
      <dsp:txXfrm>
        <a:off x="10069710" y="516745"/>
        <a:ext cx="1589484" cy="1059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48E85-78D5-42DA-9276-EE129699929E}">
      <dsp:nvSpPr>
        <dsp:cNvPr id="0" name=""/>
        <dsp:cNvSpPr/>
      </dsp:nvSpPr>
      <dsp:spPr>
        <a:xfrm>
          <a:off x="4090200" y="730822"/>
          <a:ext cx="1600426" cy="652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Preparedness and response</a:t>
          </a:r>
        </a:p>
      </dsp:txBody>
      <dsp:txXfrm>
        <a:off x="4122063" y="762685"/>
        <a:ext cx="1536700" cy="588982"/>
      </dsp:txXfrm>
    </dsp:sp>
    <dsp:sp modelId="{91B5E036-9A2C-4DA2-BE67-CDB63AF5E1D6}">
      <dsp:nvSpPr>
        <dsp:cNvPr id="0" name=""/>
        <dsp:cNvSpPr/>
      </dsp:nvSpPr>
      <dsp:spPr>
        <a:xfrm>
          <a:off x="1445740" y="340779"/>
          <a:ext cx="3954481" cy="3954481"/>
        </a:xfrm>
        <a:custGeom>
          <a:avLst/>
          <a:gdLst/>
          <a:ahLst/>
          <a:cxnLst/>
          <a:rect l="0" t="0" r="0" b="0"/>
          <a:pathLst>
            <a:path>
              <a:moveTo>
                <a:pt x="3725474" y="1053574"/>
              </a:moveTo>
              <a:arcTo wR="1977240" hR="1977240" stAng="19929036" swAng="21248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1C2815-A787-40E6-98BD-25960E7ED1B6}">
      <dsp:nvSpPr>
        <dsp:cNvPr id="0" name=""/>
        <dsp:cNvSpPr/>
      </dsp:nvSpPr>
      <dsp:spPr>
        <a:xfrm>
          <a:off x="4548914" y="2590483"/>
          <a:ext cx="1522272" cy="665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Epidemic intelligence</a:t>
          </a:r>
        </a:p>
      </dsp:txBody>
      <dsp:txXfrm>
        <a:off x="4581409" y="2622978"/>
        <a:ext cx="1457282" cy="600680"/>
      </dsp:txXfrm>
    </dsp:sp>
    <dsp:sp modelId="{6F32695D-CD09-4AD4-A503-2347B72C3DE8}">
      <dsp:nvSpPr>
        <dsp:cNvPr id="0" name=""/>
        <dsp:cNvSpPr/>
      </dsp:nvSpPr>
      <dsp:spPr>
        <a:xfrm>
          <a:off x="1369737" y="500658"/>
          <a:ext cx="3954481" cy="3954481"/>
        </a:xfrm>
        <a:custGeom>
          <a:avLst/>
          <a:gdLst/>
          <a:ahLst/>
          <a:cxnLst/>
          <a:rect l="0" t="0" r="0" b="0"/>
          <a:pathLst>
            <a:path>
              <a:moveTo>
                <a:pt x="3789644" y="2767602"/>
              </a:moveTo>
              <a:arcTo wR="1977240" hR="1977240" stAng="1413677" swAng="22918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A55C8F-ABD5-40C6-BAE7-857DD6C91922}">
      <dsp:nvSpPr>
        <dsp:cNvPr id="0" name=""/>
        <dsp:cNvSpPr/>
      </dsp:nvSpPr>
      <dsp:spPr>
        <a:xfrm>
          <a:off x="2748675" y="4051997"/>
          <a:ext cx="1522272" cy="551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Deployments</a:t>
          </a:r>
        </a:p>
      </dsp:txBody>
      <dsp:txXfrm>
        <a:off x="2775580" y="4078902"/>
        <a:ext cx="1468462" cy="497348"/>
      </dsp:txXfrm>
    </dsp:sp>
    <dsp:sp modelId="{782B8CE4-560A-4923-95EF-D8C0646017B5}">
      <dsp:nvSpPr>
        <dsp:cNvPr id="0" name=""/>
        <dsp:cNvSpPr/>
      </dsp:nvSpPr>
      <dsp:spPr>
        <a:xfrm>
          <a:off x="1471504" y="289354"/>
          <a:ext cx="3954481" cy="3954481"/>
        </a:xfrm>
        <a:custGeom>
          <a:avLst/>
          <a:gdLst/>
          <a:ahLst/>
          <a:cxnLst/>
          <a:rect l="0" t="0" r="0" b="0"/>
          <a:pathLst>
            <a:path>
              <a:moveTo>
                <a:pt x="1263905" y="3821321"/>
              </a:moveTo>
              <a:arcTo wR="1977240" hR="1977240" stAng="6668860" swAng="247668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0D847E-7778-47D8-A0D9-863DAA8E8273}">
      <dsp:nvSpPr>
        <dsp:cNvPr id="0" name=""/>
        <dsp:cNvSpPr/>
      </dsp:nvSpPr>
      <dsp:spPr>
        <a:xfrm>
          <a:off x="852474" y="2714979"/>
          <a:ext cx="1522272" cy="4542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Surveillance</a:t>
          </a:r>
        </a:p>
      </dsp:txBody>
      <dsp:txXfrm>
        <a:off x="874649" y="2737154"/>
        <a:ext cx="1477922" cy="409909"/>
      </dsp:txXfrm>
    </dsp:sp>
    <dsp:sp modelId="{DC3C9C3F-0579-45B0-BD0F-6B3623720936}">
      <dsp:nvSpPr>
        <dsp:cNvPr id="0" name=""/>
        <dsp:cNvSpPr/>
      </dsp:nvSpPr>
      <dsp:spPr>
        <a:xfrm>
          <a:off x="1537226" y="406695"/>
          <a:ext cx="3954481" cy="3954481"/>
        </a:xfrm>
        <a:custGeom>
          <a:avLst/>
          <a:gdLst/>
          <a:ahLst/>
          <a:cxnLst/>
          <a:rect l="0" t="0" r="0" b="0"/>
          <a:pathLst>
            <a:path>
              <a:moveTo>
                <a:pt x="25678" y="2294868"/>
              </a:moveTo>
              <a:arcTo wR="1977240" hR="1977240" stAng="10245350" swAng="236650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F5A998-996F-4FF0-BBCD-FD8ECB51A361}">
      <dsp:nvSpPr>
        <dsp:cNvPr id="0" name=""/>
        <dsp:cNvSpPr/>
      </dsp:nvSpPr>
      <dsp:spPr>
        <a:xfrm>
          <a:off x="1215432" y="763656"/>
          <a:ext cx="1610062" cy="614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Workforce development</a:t>
          </a:r>
        </a:p>
      </dsp:txBody>
      <dsp:txXfrm>
        <a:off x="1245406" y="793630"/>
        <a:ext cx="1550114" cy="554081"/>
      </dsp:txXfrm>
    </dsp:sp>
    <dsp:sp modelId="{3B612491-FE00-453F-B309-DA8F0A15D524}">
      <dsp:nvSpPr>
        <dsp:cNvPr id="0" name=""/>
        <dsp:cNvSpPr/>
      </dsp:nvSpPr>
      <dsp:spPr>
        <a:xfrm>
          <a:off x="1417461" y="452299"/>
          <a:ext cx="3954481" cy="3954481"/>
        </a:xfrm>
        <a:custGeom>
          <a:avLst/>
          <a:gdLst/>
          <a:ahLst/>
          <a:cxnLst/>
          <a:rect l="0" t="0" r="0" b="0"/>
          <a:pathLst>
            <a:path>
              <a:moveTo>
                <a:pt x="929758" y="300260"/>
              </a:moveTo>
              <a:arcTo wR="1977240" hR="1977240" stAng="14280607" swAng="37300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a.ecdc.europa.e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With this training we aim to </a:t>
            </a:r>
            <a:r>
              <a:rPr lang="en-US">
                <a:latin typeface="Tahoma"/>
                <a:ea typeface="Tahoma"/>
                <a:cs typeface="Tahoma"/>
              </a:rPr>
              <a:t>improve EU/EEA, West Balkans, and Türkiye’s capacities to respond to SCBTH, supporting the development of a common language and cooperation in Emergency Preparedness and Response. </a:t>
            </a:r>
            <a:endParaRPr lang="en-US"/>
          </a:p>
          <a:p>
            <a:r>
              <a:rPr lang="en-GB"/>
              <a:t>The target audience is </a:t>
            </a:r>
            <a:r>
              <a:rPr lang="en-GB" sz="1800">
                <a:effectLst/>
                <a:latin typeface="Aptos"/>
                <a:ea typeface="Aptos" panose="020B0004020202020204" pitchFamily="34" charset="0"/>
                <a:cs typeface="Arial" panose="020B0604020202020204" pitchFamily="34" charset="0"/>
              </a:rPr>
              <a:t>mid-level on-the-job health professionals currently employed in public health organisations and Ministries of Health within the EU/EEA Member States, Western Balkans, and Türkiye.</a:t>
            </a:r>
          </a:p>
          <a:p>
            <a:endParaRPr lang="en-GB"/>
          </a:p>
          <a:p>
            <a:r>
              <a:rPr lang="en-GB"/>
              <a:t>There will be a total of 5 editions between 2025-2027.</a:t>
            </a:r>
            <a:endParaRPr lang="en-GB">
              <a:ea typeface="Calibri"/>
              <a:cs typeface="Calibri"/>
            </a:endParaRPr>
          </a:p>
          <a:p>
            <a:r>
              <a:rPr lang="en-GB"/>
              <a:t>Each edition lasts 5 months, with a one week in-person meeting and online work the rest of the time. A maximum of 30 trainees will be accepted onto each edition. </a:t>
            </a:r>
            <a:endParaRPr lang="en-GB">
              <a:ea typeface="Calibri"/>
              <a:cs typeface="Calibri"/>
            </a:endParaRPr>
          </a:p>
          <a:p>
            <a:pPr algn="just">
              <a:lnSpc>
                <a:spcPct val="107000"/>
              </a:lnSpc>
              <a:spcAft>
                <a:spcPts val="800"/>
              </a:spcAft>
            </a:pPr>
            <a:r>
              <a:rPr lang="en-GB"/>
              <a:t>The curriculum/content covers the entire ECDC Preparedness cycle, with </a:t>
            </a:r>
            <a:r>
              <a:rPr lang="en-GB" sz="1800" kern="100">
                <a:effectLst/>
                <a:latin typeface="Aptos"/>
                <a:ea typeface="Aptos" panose="020B0004020202020204" pitchFamily="34" charset="0"/>
                <a:cs typeface="Times New Roman" panose="02020603050405020304" pitchFamily="18" charset="0"/>
              </a:rPr>
              <a:t>main topic areas: </a:t>
            </a:r>
          </a:p>
          <a:p>
            <a:pPr marL="342900" lvl="0" indent="-342900" algn="just">
              <a:lnSpc>
                <a:spcPct val="107000"/>
              </a:lnSpc>
              <a:buFont typeface="Symbol" panose="05050102010706020507" pitchFamily="18" charset="2"/>
              <a:buChar char=""/>
            </a:pPr>
            <a:r>
              <a:rPr lang="en-GB" sz="1800" kern="100">
                <a:effectLst/>
                <a:latin typeface="Aptos"/>
                <a:ea typeface="Aptos" panose="020B0004020202020204" pitchFamily="34" charset="0"/>
                <a:cs typeface="Times New Roman" panose="02020603050405020304" pitchFamily="18" charset="0"/>
              </a:rPr>
              <a:t>Introduction to EPR: Overview of the training curriculum, key terminology, global EPR frameworks, and the ECDC EPR cycle.</a:t>
            </a:r>
          </a:p>
          <a:p>
            <a:pPr marL="342900" lvl="0" indent="-342900" algn="just">
              <a:lnSpc>
                <a:spcPct val="107000"/>
              </a:lnSpc>
              <a:buFont typeface="Symbol" panose="05050102010706020507" pitchFamily="18" charset="2"/>
              <a:buChar char=""/>
            </a:pPr>
            <a:r>
              <a:rPr lang="en-GB" sz="1800" kern="100">
                <a:effectLst/>
                <a:latin typeface="Aptos"/>
                <a:ea typeface="Aptos" panose="020B0004020202020204" pitchFamily="34" charset="0"/>
                <a:cs typeface="Times New Roman" panose="02020603050405020304" pitchFamily="18" charset="0"/>
              </a:rPr>
              <a:t>Health System Strengthening in the Context of EPR: Essential EPR concepts, strategic and operational planning, and integration of Health System Strengthening with emergency frameworks.</a:t>
            </a:r>
          </a:p>
          <a:p>
            <a:pPr marL="342900" lvl="0" indent="-342900" algn="just">
              <a:lnSpc>
                <a:spcPct val="107000"/>
              </a:lnSpc>
              <a:buFont typeface="Symbol" panose="05050102010706020507" pitchFamily="18" charset="2"/>
              <a:buChar char=""/>
            </a:pPr>
            <a:r>
              <a:rPr lang="en-GB" sz="1800" kern="100">
                <a:effectLst/>
                <a:latin typeface="Aptos"/>
                <a:ea typeface="Aptos" panose="020B0004020202020204" pitchFamily="34" charset="0"/>
                <a:cs typeface="Times New Roman" panose="02020603050405020304" pitchFamily="18" charset="0"/>
              </a:rPr>
              <a:t>EPR Planning: Legal and financial preparedness, risk assessment, stakeholder analysis, and cross-sectoral coordination for effective emergency planning.</a:t>
            </a:r>
          </a:p>
          <a:p>
            <a:pPr marL="342900" lvl="0" indent="-342900" algn="just">
              <a:lnSpc>
                <a:spcPct val="107000"/>
              </a:lnSpc>
              <a:buFont typeface="Symbol" panose="05050102010706020507" pitchFamily="18" charset="2"/>
              <a:buChar char=""/>
            </a:pPr>
            <a:r>
              <a:rPr lang="en-GB" sz="1800" kern="100">
                <a:effectLst/>
                <a:latin typeface="Aptos"/>
                <a:ea typeface="Aptos" panose="020B0004020202020204" pitchFamily="34" charset="0"/>
                <a:cs typeface="Times New Roman" panose="02020603050405020304" pitchFamily="18" charset="0"/>
              </a:rPr>
              <a:t>EPR Response (Part I): Rapid risk assessments, resource management, and community engagement during an emergency response (Part II): Operational research, non-pharmaceutical interventions, and medical countermeasure management.</a:t>
            </a:r>
          </a:p>
          <a:p>
            <a:pPr marL="342900" lvl="0" indent="-342900" algn="just">
              <a:lnSpc>
                <a:spcPct val="107000"/>
              </a:lnSpc>
              <a:spcAft>
                <a:spcPts val="800"/>
              </a:spcAft>
              <a:buFont typeface="Symbol" panose="05050102010706020507" pitchFamily="18" charset="2"/>
              <a:buChar char=""/>
            </a:pPr>
            <a:r>
              <a:rPr lang="en-GB" sz="1800" kern="100">
                <a:effectLst/>
                <a:latin typeface="Aptos"/>
                <a:ea typeface="Aptos" panose="020B0004020202020204" pitchFamily="34" charset="0"/>
                <a:cs typeface="Times New Roman" panose="02020603050405020304" pitchFamily="18" charset="0"/>
              </a:rPr>
              <a:t>EPR Recovery: After action reviews, post-event evaluations, health systems strengthening after a crisis, adaptation of plans and strategies</a:t>
            </a:r>
          </a:p>
          <a:p>
            <a:endParaRPr lang="en-GB"/>
          </a:p>
          <a:p>
            <a:r>
              <a:rPr lang="en-GB" sz="1800">
                <a:effectLst/>
                <a:latin typeface="Aptos"/>
                <a:ea typeface="Aptos" panose="020B0004020202020204" pitchFamily="34" charset="0"/>
                <a:cs typeface="Arial" panose="020B0604020202020204" pitchFamily="34" charset="0"/>
              </a:rPr>
              <a:t>This 112-hour programme spans five months and it employs a blended learning approach, combining a one-week face-to-face training with 14 weeks of remote online activities. </a:t>
            </a:r>
            <a:endParaRPr lang="en-GB">
              <a:latin typeface="Aptos"/>
            </a:endParaRPr>
          </a:p>
        </p:txBody>
      </p:sp>
      <p:sp>
        <p:nvSpPr>
          <p:cNvPr id="4" name="Slide Number Placeholder 3"/>
          <p:cNvSpPr>
            <a:spLocks noGrp="1"/>
          </p:cNvSpPr>
          <p:nvPr>
            <p:ph type="sldNum" sz="quarter" idx="5"/>
          </p:nvPr>
        </p:nvSpPr>
        <p:spPr/>
        <p:txBody>
          <a:bodyPr/>
          <a:lstStyle/>
          <a:p>
            <a:fld id="{C87C4438-05CF-4422-80F6-43EA6CF53316}" type="slidenum">
              <a:rPr lang="en-GB" smtClean="0"/>
              <a:t>5</a:t>
            </a:fld>
            <a:endParaRPr lang="en-GB"/>
          </a:p>
        </p:txBody>
      </p:sp>
    </p:spTree>
    <p:extLst>
      <p:ext uri="{BB962C8B-B14F-4D97-AF65-F5344CB8AC3E}">
        <p14:creationId xmlns:p14="http://schemas.microsoft.com/office/powerpoint/2010/main" val="42851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Tahoma"/>
                <a:ea typeface="+mn-ea"/>
                <a:cs typeface="+mn-cs"/>
              </a:rPr>
              <a:t>Training target groups: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371600" algn="l"/>
              </a:tabLst>
              <a:defRPr/>
            </a:pPr>
            <a:r>
              <a:rPr kumimoji="0" lang="en-GB" sz="1200" b="0" i="0" u="none" strike="noStrike" kern="1200" cap="none" spc="0" normalizeH="0" baseline="0" noProof="0">
                <a:ln>
                  <a:noFill/>
                </a:ln>
                <a:solidFill>
                  <a:prstClr val="black"/>
                </a:solidFill>
                <a:effectLst/>
                <a:uLnTx/>
                <a:uFillTx/>
                <a:latin typeface="Tahoma"/>
                <a:ea typeface="+mn-ea"/>
                <a:cs typeface="+mn-cs"/>
              </a:rPr>
              <a:t>P</a:t>
            </a:r>
            <a:r>
              <a:rPr kumimoji="0" lang="en-GB" sz="1200" b="0"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rofessionals working in public health institutions </a:t>
            </a:r>
            <a:r>
              <a:rPr kumimoji="0" lang="en-GB" sz="1200" b="1"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with</a:t>
            </a:r>
            <a:r>
              <a:rPr kumimoji="0" lang="en-GB" sz="1200" b="0"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 a background in computational biology/bioinformatics</a:t>
            </a:r>
          </a:p>
          <a:p>
            <a:pPr marL="342900" marR="0" lvl="0" indent="-34290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tab pos="1371600" algn="l"/>
              </a:tabLst>
              <a:defRPr/>
            </a:pPr>
            <a:r>
              <a:rPr kumimoji="0" lang="en-GB" sz="1200" b="0" i="0" u="none" strike="noStrike" kern="1200" cap="none" spc="0" normalizeH="0" baseline="0" noProof="0">
                <a:ln>
                  <a:noFill/>
                </a:ln>
                <a:solidFill>
                  <a:prstClr val="black"/>
                </a:solidFill>
                <a:effectLst/>
                <a:uLnTx/>
                <a:uFillTx/>
                <a:latin typeface="Tahoma"/>
                <a:ea typeface="+mn-ea"/>
                <a:cs typeface="+mn-cs"/>
              </a:rPr>
              <a:t>P</a:t>
            </a:r>
            <a:r>
              <a:rPr kumimoji="0" lang="en-GB" sz="1200" b="0"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rofessionals working in public health institutions who </a:t>
            </a:r>
            <a:r>
              <a:rPr kumimoji="0" lang="en-GB" sz="1200" b="1"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do not</a:t>
            </a:r>
            <a:r>
              <a:rPr kumimoji="0" lang="en-GB" sz="1200" b="0" i="0" u="none" strike="noStrike" kern="1200" cap="none" spc="0" normalizeH="0" baseline="0" noProof="0">
                <a:ln>
                  <a:noFill/>
                </a:ln>
                <a:solidFill>
                  <a:prstClr val="black"/>
                </a:solidFill>
                <a:effectLst/>
                <a:uLnTx/>
                <a:uFillTx/>
                <a:latin typeface="Tahoma"/>
                <a:ea typeface="Tahoma" panose="020B0604030504040204" pitchFamily="34" charset="0"/>
                <a:cs typeface="Tahoma" panose="020B0604030504040204" pitchFamily="34" charset="0"/>
              </a:rPr>
              <a:t> have a specific background in bioinformatics    (i.e. microbiologists, epidemiologists, professionals in public health response and surveillance)</a:t>
            </a:r>
            <a:endParaRPr kumimoji="0" lang="en-GB" sz="1200" b="0" i="0" u="none" strike="noStrike" kern="1200" cap="none" spc="0" normalizeH="0" baseline="0" noProof="0">
              <a:ln>
                <a:noFill/>
              </a:ln>
              <a:solidFill>
                <a:prstClr val="black"/>
              </a:solidFill>
              <a:effectLst/>
              <a:uLnTx/>
              <a:uFillTx/>
              <a:latin typeface="Tahoma"/>
              <a:ea typeface="+mn-ea"/>
              <a:cs typeface="+mn-cs"/>
            </a:endParaRPr>
          </a:p>
          <a:p>
            <a:endParaRPr lang="en-GB"/>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Tahoma"/>
                <a:ea typeface="+mn-ea"/>
                <a:cs typeface="+mn-cs"/>
              </a:rPr>
              <a:t>Training activities: </a:t>
            </a:r>
          </a:p>
          <a:p>
            <a:pPr marL="342900" lvl="0" indent="-342900">
              <a:spcBef>
                <a:spcPts val="600"/>
              </a:spcBef>
              <a:buFont typeface="Arial" panose="020B0604020202020204" pitchFamily="34" charset="0"/>
              <a:buChar char="•"/>
              <a:tabLst>
                <a:tab pos="1371600" algn="l"/>
              </a:tabLst>
            </a:pPr>
            <a:r>
              <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rPr>
              <a:t>Face-to-face trainings for beginners &amp; </a:t>
            </a:r>
            <a:r>
              <a:rPr lang="en-GB" sz="1200">
                <a:solidFill>
                  <a:prstClr val="black"/>
                </a:solidFill>
                <a:ea typeface="Times New Roman" panose="02020603050405020304" pitchFamily="18" charset="0"/>
              </a:rPr>
              <a:t>advanced bioinformaticians and interdisciplinary trainings </a:t>
            </a:r>
            <a:endPar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371600" algn="l"/>
              </a:tabLst>
              <a:defRPr/>
            </a:pPr>
            <a:r>
              <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rPr>
              <a:t>Face-to-face trainings on specific topics</a:t>
            </a:r>
            <a:r>
              <a:rPr kumimoji="0" lang="en-GB" sz="1200" b="0" i="0" u="none" strike="noStrike" kern="1200" cap="none" spc="0" normalizeH="0" noProof="0">
                <a:ln>
                  <a:noFill/>
                </a:ln>
                <a:solidFill>
                  <a:prstClr val="black"/>
                </a:solidFill>
                <a:effectLst/>
                <a:uLnTx/>
                <a:uFillTx/>
                <a:latin typeface="Tahoma"/>
                <a:ea typeface="Times New Roman" panose="02020603050405020304" pitchFamily="18" charset="0"/>
                <a:cs typeface="+mn-cs"/>
              </a:rPr>
              <a:t> (depending on training needs/interests)</a:t>
            </a:r>
          </a:p>
          <a:p>
            <a:pPr marL="342900" lvl="0" indent="-342900">
              <a:spcBef>
                <a:spcPts val="600"/>
              </a:spcBef>
              <a:buFont typeface="Arial" panose="020B0604020202020204" pitchFamily="34" charset="0"/>
              <a:buChar char="•"/>
              <a:tabLst>
                <a:tab pos="1371600" algn="l"/>
              </a:tabLst>
            </a:pPr>
            <a:r>
              <a:rPr lang="en-GB" sz="1200">
                <a:solidFill>
                  <a:prstClr val="black"/>
                </a:solidFill>
                <a:ea typeface="Times New Roman" panose="02020603050405020304" pitchFamily="18" charset="0"/>
              </a:rPr>
              <a:t>Exchange visits for bioinformaticians</a:t>
            </a:r>
            <a:endPar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endParaRPr>
          </a:p>
          <a:p>
            <a:pPr marL="342900" lvl="0" indent="-342900">
              <a:spcBef>
                <a:spcPts val="600"/>
              </a:spcBef>
              <a:buFont typeface="Arial" panose="020B0604020202020204" pitchFamily="34" charset="0"/>
              <a:buChar char="•"/>
              <a:tabLst>
                <a:tab pos="1371600" algn="l"/>
              </a:tabLst>
            </a:pPr>
            <a:r>
              <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rPr>
              <a:t>Open virtual training sessions </a:t>
            </a:r>
            <a:r>
              <a:rPr lang="en-GB" sz="1200">
                <a:solidFill>
                  <a:prstClr val="black"/>
                </a:solidFill>
                <a:ea typeface="Times New Roman" panose="02020603050405020304" pitchFamily="18" charset="0"/>
              </a:rPr>
              <a:t>on ECDC Virtual Academy (</a:t>
            </a:r>
            <a:r>
              <a:rPr lang="en-GB" sz="1200">
                <a:solidFill>
                  <a:prstClr val="black"/>
                </a:solidFill>
                <a:ea typeface="Times New Roman" panose="02020603050405020304" pitchFamily="18" charset="0"/>
                <a:hlinkClick r:id="rId3"/>
              </a:rPr>
              <a:t>https://eva.ecdc.europa.eu/</a:t>
            </a:r>
            <a:r>
              <a:rPr lang="en-GB" sz="1200">
                <a:solidFill>
                  <a:prstClr val="black"/>
                </a:solidFill>
                <a:ea typeface="Times New Roman" panose="02020603050405020304" pitchFamily="18" charset="0"/>
              </a:rPr>
              <a:t>)</a:t>
            </a:r>
            <a:endParaRPr kumimoji="0" lang="en-GB" sz="1200" b="0" i="0" u="none" strike="noStrike" kern="1200" cap="none" spc="0" normalizeH="0" baseline="0" noProof="0">
              <a:ln>
                <a:noFill/>
              </a:ln>
              <a:solidFill>
                <a:prstClr val="black"/>
              </a:solidFill>
              <a:effectLst/>
              <a:uLnTx/>
              <a:uFillTx/>
              <a:latin typeface="Tahoma"/>
              <a:ea typeface="Times New Roman" panose="02020603050405020304" pitchFamily="18" charset="0"/>
              <a:cs typeface="+mn-cs"/>
            </a:endParaRPr>
          </a:p>
          <a:p>
            <a:endParaRPr lang="en-GB"/>
          </a:p>
          <a:p>
            <a:r>
              <a:rPr lang="en-GB"/>
              <a:t>Pathogen waves are </a:t>
            </a:r>
            <a:r>
              <a:rPr lang="en-GB" b="1"/>
              <a:t>decided based on interests from Member States</a:t>
            </a:r>
          </a:p>
          <a:p>
            <a:endParaRPr lang="en-GB"/>
          </a:p>
          <a:p>
            <a:r>
              <a:rPr lang="en-GB" b="1"/>
              <a:t>Very successful:</a:t>
            </a:r>
          </a:p>
          <a:p>
            <a:pPr marL="171450" indent="-171450">
              <a:buFont typeface="Arial" panose="020B0604020202020204" pitchFamily="34" charset="0"/>
              <a:buChar char="•"/>
            </a:pPr>
            <a:r>
              <a:rPr lang="en-GB"/>
              <a:t>For wave 1, ECDC received ~300 applications from 27 countries</a:t>
            </a:r>
          </a:p>
          <a:p>
            <a:pPr marL="171450" indent="-171450">
              <a:buFont typeface="Arial" panose="020B0604020202020204" pitchFamily="34" charset="0"/>
              <a:buChar char="•"/>
            </a:pPr>
            <a:r>
              <a:rPr lang="en-GB"/>
              <a:t>For wave 2, ECDC received ~270 applications from 25 countries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6</a:t>
            </a:fld>
            <a:endParaRPr lang="en-GB"/>
          </a:p>
        </p:txBody>
      </p:sp>
    </p:spTree>
    <p:extLst>
      <p:ext uri="{BB962C8B-B14F-4D97-AF65-F5344CB8AC3E}">
        <p14:creationId xmlns:p14="http://schemas.microsoft.com/office/powerpoint/2010/main" val="149781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7</a:t>
            </a:fld>
            <a:endParaRPr lang="en-GB"/>
          </a:p>
        </p:txBody>
      </p:sp>
    </p:spTree>
    <p:extLst>
      <p:ext uri="{BB962C8B-B14F-4D97-AF65-F5344CB8AC3E}">
        <p14:creationId xmlns:p14="http://schemas.microsoft.com/office/powerpoint/2010/main" val="189253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8</a:t>
            </a:fld>
            <a:endParaRPr lang="en-GB"/>
          </a:p>
        </p:txBody>
      </p:sp>
    </p:spTree>
    <p:extLst>
      <p:ext uri="{BB962C8B-B14F-4D97-AF65-F5344CB8AC3E}">
        <p14:creationId xmlns:p14="http://schemas.microsoft.com/office/powerpoint/2010/main" val="23675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9</a:t>
            </a:fld>
            <a:endParaRPr lang="en-GB"/>
          </a:p>
        </p:txBody>
      </p:sp>
    </p:spTree>
    <p:extLst>
      <p:ext uri="{BB962C8B-B14F-4D97-AF65-F5344CB8AC3E}">
        <p14:creationId xmlns:p14="http://schemas.microsoft.com/office/powerpoint/2010/main" val="239826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EHDS main components</a:t>
            </a:r>
          </a:p>
          <a:p>
            <a:pPr algn="just">
              <a:lnSpc>
                <a:spcPct val="114999"/>
              </a:lnSpc>
              <a:spcAft>
                <a:spcPts val="600"/>
              </a:spcAft>
            </a:pPr>
            <a:r>
              <a:rPr lang="en-GB" dirty="0"/>
              <a:t>The European Health Data Space (EHDS) is a central component of the European Health Union. </a:t>
            </a:r>
            <a:endParaRPr lang="en-US" dirty="0"/>
          </a:p>
          <a:p>
            <a:pPr algn="just">
              <a:lnSpc>
                <a:spcPct val="114999"/>
              </a:lnSpc>
              <a:spcAft>
                <a:spcPts val="600"/>
              </a:spcAft>
            </a:pPr>
            <a:r>
              <a:rPr lang="en-GB" dirty="0"/>
              <a:t>The EHDS aims to promote health data exchange and support research and innovation. </a:t>
            </a:r>
            <a:endParaRPr lang="en-US" dirty="0"/>
          </a:p>
          <a:p>
            <a:pPr algn="just">
              <a:lnSpc>
                <a:spcPct val="114999"/>
              </a:lnSpc>
              <a:spcAft>
                <a:spcPts val="600"/>
              </a:spcAft>
            </a:pPr>
            <a:r>
              <a:rPr lang="en-GB" dirty="0"/>
              <a:t>The EHDS will become both a legal framework of trusted EU and Member State governance mechanisms as well as a system for health data exchange and access, governed by common rules, procedures, and technical standards.</a:t>
            </a:r>
            <a:endParaRPr lang="en-US" dirty="0">
              <a:ea typeface="Calibri"/>
              <a:cs typeface="Calibri"/>
            </a:endParaRPr>
          </a:p>
          <a:p>
            <a:pPr algn="just">
              <a:lnSpc>
                <a:spcPct val="114999"/>
              </a:lnSpc>
              <a:spcAft>
                <a:spcPts val="600"/>
              </a:spcAft>
            </a:pPr>
            <a:endParaRPr lang="en-GB" dirty="0"/>
          </a:p>
          <a:p>
            <a:pPr algn="just">
              <a:lnSpc>
                <a:spcPct val="114999"/>
              </a:lnSpc>
              <a:spcAft>
                <a:spcPts val="600"/>
              </a:spcAft>
            </a:pPr>
            <a:r>
              <a:rPr lang="en-GB" dirty="0"/>
              <a:t>The EHDS has been designed to facilitate the cross-border exchange of both health data for primary (cross-border health provision) and secondary purposes (research and public health).</a:t>
            </a:r>
          </a:p>
          <a:p>
            <a:pPr algn="just">
              <a:lnSpc>
                <a:spcPct val="114999"/>
              </a:lnSpc>
              <a:spcAft>
                <a:spcPts val="600"/>
              </a:spcAft>
            </a:pPr>
            <a:r>
              <a:rPr lang="en-GB" dirty="0"/>
              <a:t>The EHDS includes three main elements:</a:t>
            </a:r>
          </a:p>
          <a:p>
            <a:pPr marL="0" marR="0" lvl="0" indent="0" algn="just" defTabSz="914400" rtl="0" eaLnBrk="1" fontAlgn="auto" latinLnBrk="0" hangingPunct="1">
              <a:lnSpc>
                <a:spcPct val="114999"/>
              </a:lnSpc>
              <a:spcBef>
                <a:spcPts val="0"/>
              </a:spcBef>
              <a:spcAft>
                <a:spcPts val="600"/>
              </a:spcAft>
              <a:buClrTx/>
              <a:buSzTx/>
              <a:buFontTx/>
              <a:buNone/>
              <a:tabLst/>
              <a:defRPr/>
            </a:pPr>
            <a:r>
              <a:rPr lang="en-GB" dirty="0"/>
              <a:t>-‘</a:t>
            </a:r>
            <a:r>
              <a:rPr lang="en-GB" b="1" dirty="0" err="1"/>
              <a:t>MyHealth@EU</a:t>
            </a:r>
            <a:r>
              <a:rPr lang="en-GB" dirty="0"/>
              <a:t>’ means the cross-border infrastructure for </a:t>
            </a:r>
            <a:r>
              <a:rPr lang="en-GB" u="sng" dirty="0"/>
              <a:t>primary use</a:t>
            </a:r>
            <a:r>
              <a:rPr lang="en-GB" dirty="0"/>
              <a:t> of electronic health data formed by the combination of national contact points for digital health and the central platform for digital health;</a:t>
            </a:r>
          </a:p>
          <a:p>
            <a:r>
              <a:rPr lang="en-GB" dirty="0"/>
              <a:t>- ‘</a:t>
            </a:r>
            <a:r>
              <a:rPr lang="en-GB" b="1" dirty="0" err="1"/>
              <a:t>HealthData@EU</a:t>
            </a:r>
            <a:r>
              <a:rPr lang="en-GB" dirty="0"/>
              <a:t>’ means the infrastructure connecting national contact points for </a:t>
            </a:r>
            <a:r>
              <a:rPr lang="en-GB" u="sng" dirty="0"/>
              <a:t>secondary use</a:t>
            </a:r>
            <a:r>
              <a:rPr lang="en-GB" dirty="0"/>
              <a:t> of electronic health data and the central platform;</a:t>
            </a:r>
          </a:p>
          <a:p>
            <a:r>
              <a:rPr lang="en-GB" dirty="0">
                <a:ea typeface="Calibri" panose="020F0502020204030204"/>
                <a:cs typeface="Calibri" panose="020F0502020204030204"/>
              </a:rPr>
              <a:t>- ‘</a:t>
            </a:r>
            <a:r>
              <a:rPr lang="en-GB" b="1" dirty="0">
                <a:ea typeface="Calibri" panose="020F0502020204030204"/>
                <a:cs typeface="Calibri" panose="020F0502020204030204"/>
              </a:rPr>
              <a:t>Common requirements</a:t>
            </a:r>
            <a:r>
              <a:rPr lang="en-GB" dirty="0">
                <a:ea typeface="Calibri" panose="020F0502020204030204"/>
                <a:cs typeface="Calibri" panose="020F0502020204030204"/>
              </a:rPr>
              <a:t>’ for EHR systems, which will define the specifications and standards for setting an interoperable EU single market for EHR systems.</a:t>
            </a:r>
          </a:p>
          <a:p>
            <a:endParaRPr lang="en-GB" dirty="0">
              <a:ea typeface="Calibri" panose="020F0502020204030204"/>
              <a:cs typeface="Calibri" panose="020F0502020204030204"/>
            </a:endParaRPr>
          </a:p>
          <a:p>
            <a:r>
              <a:rPr lang="en-GB" b="1" dirty="0">
                <a:ea typeface="Calibri" panose="020F0502020204030204"/>
                <a:cs typeface="Calibri" panose="020F0502020204030204"/>
              </a:rPr>
              <a:t>EHDS Secondary use (</a:t>
            </a:r>
            <a:r>
              <a:rPr lang="en-GB" b="1" dirty="0" err="1">
                <a:ea typeface="Calibri" panose="020F0502020204030204"/>
                <a:cs typeface="Calibri" panose="020F0502020204030204"/>
              </a:rPr>
              <a:t>HealthData@EU</a:t>
            </a:r>
            <a:r>
              <a:rPr lang="en-GB" b="1" dirty="0">
                <a:ea typeface="Calibri" panose="020F0502020204030204"/>
                <a:cs typeface="Calibri" panose="020F0502020204030204"/>
              </a:rPr>
              <a:t>) architecture</a:t>
            </a:r>
          </a:p>
          <a:p>
            <a:r>
              <a:rPr lang="en-GB" dirty="0"/>
              <a:t>This architecture comprises a network of federated nodes of organisations providing services for health data access and use. </a:t>
            </a:r>
          </a:p>
          <a:p>
            <a:r>
              <a:rPr lang="en-GB" dirty="0"/>
              <a:t>These services are used by data users, organisations or individuals using data, such as public or private research organisations. </a:t>
            </a:r>
            <a:endParaRPr lang="en-GB" dirty="0">
              <a:ea typeface="Calibri" panose="020F0502020204030204"/>
              <a:cs typeface="Calibri" panose="020F0502020204030204"/>
            </a:endParaRPr>
          </a:p>
          <a:p>
            <a:r>
              <a:rPr lang="en-GB" dirty="0"/>
              <a:t>The nodes are linked to several data holders, organisations responsible for maintaining data, such hospitals, that have generated data when delivering healthcare. </a:t>
            </a:r>
          </a:p>
          <a:p>
            <a:r>
              <a:rPr lang="en-GB" dirty="0"/>
              <a:t>Nodes also provide secure data processing environments for health data analysis. </a:t>
            </a:r>
          </a:p>
          <a:p>
            <a:r>
              <a:rPr lang="en-GB" dirty="0"/>
              <a:t>​</a:t>
            </a:r>
            <a:endParaRPr lang="en-GB" dirty="0">
              <a:ea typeface="Calibri"/>
              <a:cs typeface="Calibri"/>
            </a:endParaRPr>
          </a:p>
          <a:p>
            <a:r>
              <a:rPr lang="en-GB" b="1" dirty="0">
                <a:ea typeface="Calibri"/>
                <a:cs typeface="Calibri"/>
              </a:rPr>
              <a:t>ECDC Use Case on AMR Surveillance</a:t>
            </a:r>
          </a:p>
          <a:p>
            <a:pPr marL="171450" indent="-171450">
              <a:spcAft>
                <a:spcPts val="400"/>
              </a:spcAft>
              <a:buFont typeface="Arial,Sans-Serif"/>
              <a:buChar char="•"/>
            </a:pPr>
            <a:r>
              <a:rPr lang="en-GB" dirty="0"/>
              <a:t>Two-year (2023 - 2024) use case incorporated in the </a:t>
            </a:r>
            <a:r>
              <a:rPr lang="en-GB" dirty="0" err="1"/>
              <a:t>HealthData@EU</a:t>
            </a:r>
            <a:r>
              <a:rPr lang="en-GB" dirty="0"/>
              <a:t> pilot, that intends to test the proposed EHDS infrastructure for the secondary use for public health surveillance purposes;</a:t>
            </a:r>
            <a:endParaRPr lang="en-US" dirty="0"/>
          </a:p>
          <a:p>
            <a:pPr marL="171450" indent="-171450">
              <a:spcAft>
                <a:spcPts val="400"/>
              </a:spcAft>
              <a:buFont typeface="Arial,Sans-Serif"/>
              <a:buChar char="•"/>
            </a:pPr>
            <a:r>
              <a:rPr lang="en-GB" dirty="0"/>
              <a:t>The ECDC Use Case intends to demonstrate the feasibility of this infrastructure to carry out or complement EU/EEA-level AMR surveillance;</a:t>
            </a:r>
            <a:endParaRPr lang="en-US" dirty="0"/>
          </a:p>
          <a:p>
            <a:pPr marL="171450" indent="-171450">
              <a:spcAft>
                <a:spcPts val="400"/>
              </a:spcAft>
              <a:buFont typeface="Arial,Sans-Serif"/>
              <a:buChar char="•"/>
            </a:pPr>
            <a:r>
              <a:rPr lang="en-GB" dirty="0"/>
              <a:t>In this Use Case, ECDC has worked as a data user testing AMR data discoverability (AMR data holders in each country provide data to its national node) and </a:t>
            </a:r>
            <a:r>
              <a:rPr lang="en-GB" b="0" dirty="0"/>
              <a:t>federated analysis of AMR data in three country-level nodes (Belgium, Croatia, Finland).</a:t>
            </a:r>
            <a:endParaRPr lang="en-GB" b="0" dirty="0">
              <a:ea typeface="Calibri"/>
              <a:cs typeface="Calibri"/>
            </a:endParaRPr>
          </a:p>
          <a:p>
            <a:endParaRPr lang="en-GB" dirty="0">
              <a:ea typeface="Calibri"/>
              <a:cs typeface="Calibri"/>
            </a:endParaRPr>
          </a:p>
          <a:p>
            <a:endParaRPr lang="en-GB" dirty="0">
              <a:ea typeface="Calibri"/>
              <a:cs typeface="Calibri"/>
            </a:endParaRPr>
          </a:p>
          <a:p>
            <a:r>
              <a:rPr lang="en-GB" dirty="0"/>
              <a:t>-------​</a:t>
            </a:r>
            <a:endParaRPr lang="en-GB" dirty="0">
              <a:ea typeface="Calibri"/>
              <a:cs typeface="Calibri"/>
            </a:endParaRPr>
          </a:p>
          <a:p>
            <a:r>
              <a:rPr lang="en-GB" u="sng" dirty="0">
                <a:ea typeface="Calibri"/>
                <a:cs typeface="Calibri"/>
              </a:rPr>
              <a:t>Supplementary glossary</a:t>
            </a:r>
            <a:endParaRPr lang="en-GB" u="sng" dirty="0"/>
          </a:p>
          <a:p>
            <a:r>
              <a:rPr lang="en-GB" i="1" dirty="0"/>
              <a:t>Secure processing environment​</a:t>
            </a:r>
            <a:endParaRPr lang="en-GB" i="1" dirty="0">
              <a:ea typeface="Calibri"/>
              <a:cs typeface="Calibri"/>
            </a:endParaRPr>
          </a:p>
          <a:p>
            <a:r>
              <a:rPr lang="en-GB" dirty="0"/>
              <a:t>Secure data processing environment fulfilling appropriate requirements to process sensitive personal data. Computing resources may be independent trusted computing nodes or controlled by a node, data provider (register controller) or the data consumer organisation. For example, when federated learning is enabled the computation resource is closely linked with the data provider. ​</a:t>
            </a:r>
            <a:endParaRPr lang="en-GB" dirty="0">
              <a:ea typeface="Calibri"/>
              <a:cs typeface="Calibri"/>
            </a:endParaRPr>
          </a:p>
          <a:p>
            <a:endParaRPr lang="en-GB" dirty="0"/>
          </a:p>
          <a:p>
            <a:r>
              <a:rPr lang="en-GB" i="1" dirty="0"/>
              <a:t>Data holder</a:t>
            </a:r>
            <a:endParaRPr lang="en-GB" i="1" dirty="0">
              <a:ea typeface="Calibri"/>
              <a:cs typeface="Calibri"/>
            </a:endParaRPr>
          </a:p>
          <a:p>
            <a:r>
              <a:rPr lang="en-GB" dirty="0"/>
              <a:t>Organisation responsible of maintaining the original data. This can be any type of data provider having data resources related with the health and wellbeing of an individual. Most typically: data generated in healthcare delivery and social services processes, health and social sciences research, data extracted from </a:t>
            </a:r>
            <a:r>
              <a:rPr lang="en-GB" dirty="0" err="1"/>
              <a:t>biosamples</a:t>
            </a:r>
            <a:r>
              <a:rPr lang="en-GB" dirty="0"/>
              <a:t> (biobank data) and self-generated data (e.g., recorded by personal devices or personal health services. The “data provider” in the overall architecture may also refer to a “data partner” managing one or more original data sources under contract with their data controllers. ​</a:t>
            </a:r>
            <a:endParaRPr lang="en-GB" dirty="0">
              <a:ea typeface="Calibri"/>
              <a:cs typeface="Calibri"/>
            </a:endParaRPr>
          </a:p>
          <a:p>
            <a:endParaRPr lang="en-GB" dirty="0"/>
          </a:p>
          <a:p>
            <a:r>
              <a:rPr lang="en-GB" i="1" dirty="0"/>
              <a:t>(EHDS) Node​</a:t>
            </a:r>
            <a:endParaRPr lang="en-GB" i="1" dirty="0">
              <a:ea typeface="Calibri"/>
              <a:cs typeface="Calibri"/>
            </a:endParaRPr>
          </a:p>
          <a:p>
            <a:r>
              <a:rPr lang="en-GB" dirty="0"/>
              <a:t>An organisation providing processes and functions needed to enable secondary use of data as defined be the EHDS. The node provides interconnected services supporting various functions for data access (see ”high-level service process”). Depending on future definitions to be made (not in the scope of WP7) there maybe one node per country or less or more. Also depending on future definitions (not in the scope of WP7) the network of nodes can be a true peer-to-peer network or there may be one master node for centralized functions. ​</a:t>
            </a:r>
            <a:endParaRPr lang="en-GB" dirty="0">
              <a:ea typeface="Calibri"/>
              <a:cs typeface="Calibri"/>
            </a:endParaRPr>
          </a:p>
          <a:p>
            <a:endParaRPr lang="en-GB" dirty="0"/>
          </a:p>
          <a:p>
            <a:r>
              <a:rPr lang="en-GB" i="1" dirty="0"/>
              <a:t>​Data user</a:t>
            </a:r>
            <a:endParaRPr lang="en-GB" i="1" dirty="0">
              <a:ea typeface="Calibri"/>
              <a:cs typeface="Calibri"/>
            </a:endParaRPr>
          </a:p>
          <a:p>
            <a:r>
              <a:rPr lang="en-GB" dirty="0"/>
              <a:t>Organisation using the EHDS data. For example, a public research organisation (university, university hospital, research institute), other public organisation, not-for-profit 3rd sector organization or a private company. ​</a:t>
            </a:r>
            <a:endParaRPr lang="en-GB" dirty="0">
              <a:ea typeface="Calibri"/>
              <a:cs typeface="Calibri"/>
            </a:endParaRPr>
          </a:p>
          <a:p>
            <a:endParaRPr lang="en-GB" dirty="0"/>
          </a:p>
          <a:p>
            <a:r>
              <a:rPr lang="en-GB" i="1" dirty="0"/>
              <a:t>Data subject​</a:t>
            </a:r>
            <a:endParaRPr lang="en-GB" i="1" dirty="0">
              <a:ea typeface="Calibri"/>
              <a:cs typeface="Calibri"/>
            </a:endParaRPr>
          </a:p>
          <a:p>
            <a:r>
              <a:rPr lang="en-GB" dirty="0"/>
              <a:t>Identifiable natural person whose data is used. As identified by the GDPR,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C87C4438-05CF-4422-80F6-43EA6CF53316}" type="slidenum">
              <a:rPr lang="en-GB" smtClean="0"/>
              <a:t>14</a:t>
            </a:fld>
            <a:endParaRPr lang="en-GB"/>
          </a:p>
        </p:txBody>
      </p:sp>
    </p:spTree>
    <p:extLst>
      <p:ext uri="{BB962C8B-B14F-4D97-AF65-F5344CB8AC3E}">
        <p14:creationId xmlns:p14="http://schemas.microsoft.com/office/powerpoint/2010/main" val="303461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15</a:t>
            </a:fld>
            <a:endParaRPr lang="en-GB"/>
          </a:p>
        </p:txBody>
      </p:sp>
    </p:spTree>
    <p:extLst>
      <p:ext uri="{BB962C8B-B14F-4D97-AF65-F5344CB8AC3E}">
        <p14:creationId xmlns:p14="http://schemas.microsoft.com/office/powerpoint/2010/main" val="374491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Duration: 48 months, 2021 – 2024 (to be extended to April 2026)</a:t>
            </a:r>
          </a:p>
          <a:p>
            <a:r>
              <a:rPr lang="en-GB"/>
              <a:t>Overall aim: to contribute to health security in Africa by sharing EU practices and strengthening Africa CDC to respond to health threats posed by communicable diseases</a:t>
            </a:r>
          </a:p>
          <a:p>
            <a:r>
              <a:rPr lang="en-GB"/>
              <a:t>Funding authority: Directorate General for International Partnerships (DG INTPA)</a:t>
            </a:r>
          </a:p>
          <a:p>
            <a:r>
              <a:rPr lang="en-GB"/>
              <a:t>Apart from the strategic collaboration, the last year we engaged in operational activities and had experts deployed for outbreak response (cholera, mpox)</a:t>
            </a:r>
          </a:p>
          <a:p>
            <a:endParaRPr lang="en-GB"/>
          </a:p>
          <a:p>
            <a:endParaRPr lang="en-GB"/>
          </a:p>
          <a:p>
            <a:r>
              <a:rPr lang="en-GB"/>
              <a:t>Preparedness and response activities:</a:t>
            </a:r>
          </a:p>
          <a:p>
            <a:r>
              <a:rPr lang="en-GB"/>
              <a:t>-Simulation exercises</a:t>
            </a:r>
          </a:p>
          <a:p>
            <a:r>
              <a:rPr lang="en-GB"/>
              <a:t>-In and after action reviews</a:t>
            </a:r>
          </a:p>
          <a:p>
            <a:r>
              <a:rPr lang="en-GB"/>
              <a:t>-Risk ranking development of methodology, development of risk-ranking tool, Delivery of regional implementing workshops and train-the-trainer workshops</a:t>
            </a:r>
          </a:p>
          <a:p>
            <a:pPr marL="0" indent="0">
              <a:buFontTx/>
              <a:buNone/>
            </a:pPr>
            <a:r>
              <a:rPr lang="en-GB"/>
              <a:t>-Public Health Emergency Management Fellowship</a:t>
            </a:r>
          </a:p>
          <a:p>
            <a:pPr marL="0" indent="0">
              <a:buFontTx/>
              <a:buNone/>
            </a:pPr>
            <a:endParaRPr lang="en-GB"/>
          </a:p>
          <a:p>
            <a:pPr marL="0" indent="0">
              <a:buFontTx/>
              <a:buNone/>
            </a:pPr>
            <a:r>
              <a:rPr lang="en-GB"/>
              <a:t>Epidemic intelligence</a:t>
            </a:r>
          </a:p>
          <a:p>
            <a:pPr marL="0" indent="0">
              <a:buFontTx/>
              <a:buNone/>
            </a:pPr>
            <a:r>
              <a:rPr lang="en-GB"/>
              <a:t>-Development of tools/guidelines (e.g. risk assessments)</a:t>
            </a:r>
          </a:p>
          <a:p>
            <a:pPr marL="0" indent="0">
              <a:buFontTx/>
              <a:buNone/>
            </a:pPr>
            <a:r>
              <a:rPr lang="en-GB"/>
              <a:t>-Expanding digital health (data analytics platform)</a:t>
            </a:r>
          </a:p>
          <a:p>
            <a:pPr marL="0" indent="0">
              <a:buFontTx/>
              <a:buNone/>
            </a:pPr>
            <a:r>
              <a:rPr lang="en-GB"/>
              <a:t>-Foster information-sharing (monitoring events of interest, R trainings)</a:t>
            </a:r>
          </a:p>
          <a:p>
            <a:pPr marL="0" indent="0">
              <a:buFontTx/>
              <a:buNone/>
            </a:pPr>
            <a:endParaRPr lang="en-GB"/>
          </a:p>
          <a:p>
            <a:pPr marL="0" indent="0">
              <a:buFontTx/>
              <a:buNone/>
            </a:pPr>
            <a:r>
              <a:rPr lang="en-GB"/>
              <a:t>Surveillance</a:t>
            </a:r>
          </a:p>
          <a:p>
            <a:r>
              <a:rPr lang="en-GB"/>
              <a:t>-Mapping of supranational indicator-based surveillance, relying on clinical / laboratory data</a:t>
            </a:r>
          </a:p>
          <a:p>
            <a:r>
              <a:rPr lang="en-GB"/>
              <a:t>-Supporting ACDC Development of region-specific HAI definition </a:t>
            </a:r>
          </a:p>
          <a:p>
            <a:r>
              <a:rPr lang="en-GB"/>
              <a:t>-Development of list of key indicators for AMC and dashboard for antimicrobial consumption (AMC)</a:t>
            </a:r>
          </a:p>
          <a:p>
            <a:endParaRPr lang="en-GB"/>
          </a:p>
          <a:p>
            <a:r>
              <a:rPr lang="en-GB"/>
              <a:t>Workforce development</a:t>
            </a:r>
          </a:p>
          <a:p>
            <a:r>
              <a:rPr lang="en-GB"/>
              <a:t>-Mapping FETPs</a:t>
            </a:r>
          </a:p>
          <a:p>
            <a:r>
              <a:rPr lang="en-GB"/>
              <a:t>-Learning Management System</a:t>
            </a:r>
          </a:p>
          <a:p>
            <a:r>
              <a:rPr lang="en-GB"/>
              <a:t>-Africa Epidemic Services</a:t>
            </a:r>
          </a:p>
          <a:p>
            <a:r>
              <a:rPr lang="en-GB"/>
              <a:t>-Scientific writing webinars</a:t>
            </a:r>
          </a:p>
          <a:p>
            <a:endParaRPr lang="en-GB"/>
          </a:p>
          <a:p>
            <a:pPr marL="0" indent="0">
              <a:buNone/>
            </a:pPr>
            <a:endParaRPr lang="en-GB"/>
          </a:p>
          <a:p>
            <a:pPr marL="228600" indent="-228600">
              <a:buAutoNum type="arabicPeriod"/>
            </a:pPr>
            <a:endParaRPr lang="en-GB"/>
          </a:p>
          <a:p>
            <a:pPr marL="0" indent="0">
              <a:buNone/>
            </a:pPr>
            <a:endParaRPr lang="en-GB"/>
          </a:p>
        </p:txBody>
      </p:sp>
      <p:sp>
        <p:nvSpPr>
          <p:cNvPr id="4" name="Slide Number Placeholder 3"/>
          <p:cNvSpPr>
            <a:spLocks noGrp="1"/>
          </p:cNvSpPr>
          <p:nvPr>
            <p:ph type="sldNum" sz="quarter" idx="5"/>
          </p:nvPr>
        </p:nvSpPr>
        <p:spPr/>
        <p:txBody>
          <a:bodyPr/>
          <a:lstStyle/>
          <a:p>
            <a:fld id="{6EE21954-D2FC-42D1-AF9A-3F8C8B876C6A}" type="slidenum">
              <a:rPr lang="en-GB" smtClean="0"/>
              <a:t>16</a:t>
            </a:fld>
            <a:endParaRPr lang="en-GB"/>
          </a:p>
        </p:txBody>
      </p:sp>
    </p:spTree>
    <p:extLst>
      <p:ext uri="{BB962C8B-B14F-4D97-AF65-F5344CB8AC3E}">
        <p14:creationId xmlns:p14="http://schemas.microsoft.com/office/powerpoint/2010/main" val="1312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871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349096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31999" y="6475541"/>
            <a:ext cx="1012067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10882184" y="6475542"/>
            <a:ext cx="902378"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
        <p:nvSpPr>
          <p:cNvPr id="7" name="Content Placeholder 2"/>
          <p:cNvSpPr>
            <a:spLocks noGrp="1"/>
          </p:cNvSpPr>
          <p:nvPr>
            <p:ph idx="13" hasCustomPrompt="1"/>
          </p:nvPr>
        </p:nvSpPr>
        <p:spPr>
          <a:xfrm>
            <a:off x="431999" y="5387546"/>
            <a:ext cx="11352563" cy="1453120"/>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p:txBody>
      </p:sp>
    </p:spTree>
    <p:extLst>
      <p:ext uri="{BB962C8B-B14F-4D97-AF65-F5344CB8AC3E}">
        <p14:creationId xmlns:p14="http://schemas.microsoft.com/office/powerpoint/2010/main" val="102949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
        <p:nvSpPr>
          <p:cNvPr id="8" name="TextBox 7">
            <a:extLst>
              <a:ext uri="{FF2B5EF4-FFF2-40B4-BE49-F238E27FC236}">
                <a16:creationId xmlns:a16="http://schemas.microsoft.com/office/drawing/2014/main" id="{CB248ED8-F191-8790-1BC3-ABFAEE348A5D}"/>
              </a:ext>
            </a:extLst>
          </p:cNvPr>
          <p:cNvSpPr txBox="1"/>
          <p:nvPr userDrawn="1">
            <p:extLst>
              <p:ext uri="{1162E1C5-73C7-4A58-AE30-91384D911F3F}">
                <p184:classification xmlns:p184="http://schemas.microsoft.com/office/powerpoint/2018/4/main" val="hdr"/>
              </p:ext>
            </p:extLst>
          </p:nvPr>
        </p:nvSpPr>
        <p:spPr>
          <a:xfrm>
            <a:off x="5708650" y="0"/>
            <a:ext cx="803275"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ECDC NORMAL</a:t>
            </a:r>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jpeg"/><Relationship Id="rId1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UHTF@ecdc.Europa.eu" TargetMode="Externa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3886162"/>
            <a:ext cx="10800000" cy="1794912"/>
          </a:xfrm>
        </p:spPr>
        <p:txBody>
          <a:bodyPr vert="horz" lIns="91440" tIns="45720" rIns="91440" bIns="45720" rtlCol="0" anchor="ctr">
            <a:noAutofit/>
          </a:bodyPr>
          <a:lstStyle/>
          <a:p>
            <a:r>
              <a:rPr lang="en-GB" sz="3600" dirty="0">
                <a:latin typeface="Calibri"/>
                <a:cs typeface="Tahoma"/>
              </a:rPr>
              <a:t>ECDC actions to strengthen NPHI’s and address gaps in pandemic prevention, preparedness and response in the EU/EEA and beyond</a:t>
            </a:r>
          </a:p>
        </p:txBody>
      </p:sp>
      <p:sp>
        <p:nvSpPr>
          <p:cNvPr id="7" name="Subtitle 6"/>
          <p:cNvSpPr>
            <a:spLocks noGrp="1"/>
          </p:cNvSpPr>
          <p:nvPr>
            <p:ph type="subTitle" idx="1"/>
          </p:nvPr>
        </p:nvSpPr>
        <p:spPr>
          <a:xfrm>
            <a:off x="648000" y="3256162"/>
            <a:ext cx="10800000" cy="504000"/>
          </a:xfrm>
        </p:spPr>
        <p:txBody>
          <a:bodyPr/>
          <a:lstStyle/>
          <a:p>
            <a:endParaRPr lang="en-GB"/>
          </a:p>
        </p:txBody>
      </p:sp>
      <p:sp>
        <p:nvSpPr>
          <p:cNvPr id="5" name="Text Box 4"/>
          <p:cNvSpPr txBox="1">
            <a:spLocks noChangeArrowheads="1"/>
          </p:cNvSpPr>
          <p:nvPr/>
        </p:nvSpPr>
        <p:spPr bwMode="auto">
          <a:xfrm>
            <a:off x="648000" y="5807074"/>
            <a:ext cx="10869432" cy="504001"/>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br>
              <a:rPr lang="en-GB" sz="2000" dirty="0">
                <a:latin typeface="Tahoma" pitchFamily="34" charset="0"/>
              </a:rPr>
            </a:br>
            <a:r>
              <a:rPr lang="en-GB" sz="1600" dirty="0">
                <a:solidFill>
                  <a:prstClr val="white"/>
                </a:solidFill>
                <a:ea typeface="Tahoma"/>
                <a:cs typeface="Tahoma"/>
              </a:rPr>
              <a:t>Vicky Lefevre, Public Health Functions Unit, ECDC</a:t>
            </a:r>
          </a:p>
          <a:p>
            <a:pPr eaLnBrk="0" fontAlgn="base" hangingPunct="0">
              <a:lnSpc>
                <a:spcPct val="90000"/>
              </a:lnSpc>
              <a:spcBef>
                <a:spcPct val="0"/>
              </a:spcBef>
              <a:spcAft>
                <a:spcPct val="30000"/>
              </a:spcAft>
            </a:pPr>
            <a:r>
              <a:rPr lang="en-GB" sz="1600" dirty="0">
                <a:solidFill>
                  <a:prstClr val="white"/>
                </a:solidFill>
                <a:ea typeface="Tahoma"/>
                <a:cs typeface="Tahoma"/>
              </a:rPr>
              <a:t>Conference of the G20 National Public Health Institutes, September 9</a:t>
            </a:r>
            <a:r>
              <a:rPr lang="en-GB" sz="1600" baseline="30000" dirty="0">
                <a:solidFill>
                  <a:prstClr val="white"/>
                </a:solidFill>
                <a:ea typeface="Tahoma"/>
                <a:cs typeface="Tahoma"/>
              </a:rPr>
              <a:t>th</a:t>
            </a:r>
            <a:r>
              <a:rPr lang="en-GB" sz="1600" dirty="0">
                <a:solidFill>
                  <a:prstClr val="white"/>
                </a:solidFill>
                <a:ea typeface="Tahoma"/>
                <a:cs typeface="Tahoma"/>
              </a:rPr>
              <a:t>, 2024, Rio de Janeiro, Brazil</a:t>
            </a:r>
          </a:p>
        </p:txBody>
      </p:sp>
    </p:spTree>
    <p:custDataLst>
      <p:tags r:id="rId1"/>
    </p:custDataLst>
    <p:extLst>
      <p:ext uri="{BB962C8B-B14F-4D97-AF65-F5344CB8AC3E}">
        <p14:creationId xmlns:p14="http://schemas.microsoft.com/office/powerpoint/2010/main" val="227450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FF33-31F3-C650-BC4A-6E7E4DC5392B}"/>
              </a:ext>
            </a:extLst>
          </p:cNvPr>
          <p:cNvSpPr>
            <a:spLocks noGrp="1"/>
          </p:cNvSpPr>
          <p:nvPr>
            <p:ph type="title"/>
          </p:nvPr>
        </p:nvSpPr>
        <p:spPr>
          <a:xfrm>
            <a:off x="432000" y="223936"/>
            <a:ext cx="10567694" cy="951722"/>
          </a:xfrm>
        </p:spPr>
        <p:txBody>
          <a:bodyPr>
            <a:normAutofit fontScale="90000"/>
          </a:bodyPr>
          <a:lstStyle/>
          <a:p>
            <a:r>
              <a:rPr lang="en-GB" dirty="0"/>
              <a:t>EpiPulse - EU surveillance portal for infectious diseases</a:t>
            </a:r>
            <a:br>
              <a:rPr lang="en-GB" b="1" i="0" dirty="0">
                <a:solidFill>
                  <a:srgbClr val="333333"/>
                </a:solidFill>
                <a:effectLst/>
                <a:highlight>
                  <a:srgbClr val="FFFFFF"/>
                </a:highlight>
                <a:latin typeface="MetaPro"/>
              </a:rPr>
            </a:br>
            <a:endParaRPr lang="en-GB" dirty="0"/>
          </a:p>
        </p:txBody>
      </p:sp>
      <p:sp>
        <p:nvSpPr>
          <p:cNvPr id="4" name="Footer Placeholder 3">
            <a:extLst>
              <a:ext uri="{FF2B5EF4-FFF2-40B4-BE49-F238E27FC236}">
                <a16:creationId xmlns:a16="http://schemas.microsoft.com/office/drawing/2014/main" id="{43B65FAC-93AA-BC4B-5EA6-CE70738D7029}"/>
              </a:ext>
            </a:extLst>
          </p:cNvPr>
          <p:cNvSpPr>
            <a:spLocks noGrp="1"/>
          </p:cNvSpPr>
          <p:nvPr>
            <p:ph type="ftr" sz="quarter" idx="11"/>
          </p:nvPr>
        </p:nvSpPr>
        <p:spPr/>
        <p:txBody>
          <a:bodyPr/>
          <a:lstStyle/>
          <a:p>
            <a:pPr fontAlgn="base">
              <a:lnSpc>
                <a:spcPct val="90000"/>
              </a:lnSpc>
              <a:spcBef>
                <a:spcPct val="0"/>
              </a:spcBef>
              <a:spcAft>
                <a:spcPct val="0"/>
              </a:spcAft>
            </a:pPr>
            <a:endParaRPr lang="en-GB">
              <a:solidFill>
                <a:prstClr val="black">
                  <a:tint val="75000"/>
                </a:prstClr>
              </a:solidFill>
            </a:endParaRPr>
          </a:p>
        </p:txBody>
      </p:sp>
      <p:sp>
        <p:nvSpPr>
          <p:cNvPr id="15" name="Rectangle 14">
            <a:extLst>
              <a:ext uri="{FF2B5EF4-FFF2-40B4-BE49-F238E27FC236}">
                <a16:creationId xmlns:a16="http://schemas.microsoft.com/office/drawing/2014/main" id="{EC9EBFE4-0DFE-927A-D09B-ECAA01040CC3}"/>
              </a:ext>
            </a:extLst>
          </p:cNvPr>
          <p:cNvSpPr/>
          <p:nvPr/>
        </p:nvSpPr>
        <p:spPr>
          <a:xfrm>
            <a:off x="2010239" y="1390828"/>
            <a:ext cx="2589376" cy="4054729"/>
          </a:xfrm>
          <a:prstGeom prst="rect">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lnSpc>
                <a:spcPct val="90000"/>
              </a:lnSpc>
              <a:spcBef>
                <a:spcPct val="0"/>
              </a:spcBef>
              <a:spcAft>
                <a:spcPct val="0"/>
              </a:spcAft>
            </a:pPr>
            <a:endParaRPr lang="en-GB" sz="2000" b="1">
              <a:solidFill>
                <a:srgbClr val="69AE23">
                  <a:lumMod val="75000"/>
                </a:srgbClr>
              </a:solidFill>
              <a:latin typeface="Tahoma"/>
            </a:endParaRPr>
          </a:p>
          <a:p>
            <a:pPr algn="ctr" fontAlgn="base">
              <a:lnSpc>
                <a:spcPct val="90000"/>
              </a:lnSpc>
              <a:spcBef>
                <a:spcPct val="0"/>
              </a:spcBef>
              <a:spcAft>
                <a:spcPct val="0"/>
              </a:spcAft>
            </a:pPr>
            <a:r>
              <a:rPr lang="en-GB" sz="2000" b="1" err="1">
                <a:solidFill>
                  <a:srgbClr val="69AE23">
                    <a:lumMod val="75000"/>
                  </a:srgbClr>
                </a:solidFill>
                <a:latin typeface="Tahoma"/>
              </a:rPr>
              <a:t>EpiPulse</a:t>
            </a:r>
            <a:r>
              <a:rPr lang="en-GB" sz="2000" b="1">
                <a:solidFill>
                  <a:srgbClr val="69AE23">
                    <a:lumMod val="75000"/>
                  </a:srgbClr>
                </a:solidFill>
                <a:latin typeface="Tahoma"/>
              </a:rPr>
              <a:t> Events</a:t>
            </a:r>
          </a:p>
          <a:p>
            <a:pPr algn="ctr" fontAlgn="base">
              <a:lnSpc>
                <a:spcPct val="90000"/>
              </a:lnSpc>
              <a:spcBef>
                <a:spcPct val="0"/>
              </a:spcBef>
              <a:spcAft>
                <a:spcPct val="0"/>
              </a:spcAft>
            </a:pPr>
            <a:endParaRPr lang="en-GB" sz="2000" b="1">
              <a:solidFill>
                <a:prstClr val="black"/>
              </a:solidFill>
              <a:latin typeface="Tahoma"/>
            </a:endParaRPr>
          </a:p>
          <a:p>
            <a:pPr algn="ctr" fontAlgn="base">
              <a:lnSpc>
                <a:spcPct val="90000"/>
              </a:lnSpc>
              <a:spcBef>
                <a:spcPct val="0"/>
              </a:spcBef>
              <a:spcAft>
                <a:spcPct val="0"/>
              </a:spcAft>
            </a:pPr>
            <a:r>
              <a:rPr lang="en-GB" b="1">
                <a:solidFill>
                  <a:prstClr val="black"/>
                </a:solidFill>
                <a:latin typeface="Tahoma"/>
              </a:rPr>
              <a:t>Event-based surveillance</a:t>
            </a:r>
          </a:p>
          <a:p>
            <a:pPr algn="ctr" fontAlgn="base">
              <a:lnSpc>
                <a:spcPct val="90000"/>
              </a:lnSpc>
              <a:spcBef>
                <a:spcPct val="0"/>
              </a:spcBef>
              <a:spcAft>
                <a:spcPct val="0"/>
              </a:spcAft>
            </a:pPr>
            <a:r>
              <a:rPr lang="en-GB" b="1">
                <a:solidFill>
                  <a:prstClr val="black"/>
                </a:solidFill>
                <a:latin typeface="Tahoma"/>
              </a:rPr>
              <a:t> </a:t>
            </a:r>
          </a:p>
          <a:p>
            <a:pPr algn="ctr" fontAlgn="base">
              <a:lnSpc>
                <a:spcPct val="90000"/>
              </a:lnSpc>
              <a:spcBef>
                <a:spcPct val="0"/>
              </a:spcBef>
              <a:spcAft>
                <a:spcPct val="0"/>
              </a:spcAft>
            </a:pPr>
            <a:endParaRPr lang="en-GB" i="1">
              <a:solidFill>
                <a:prstClr val="black"/>
              </a:solidFill>
              <a:latin typeface="Tahoma"/>
            </a:endParaRPr>
          </a:p>
          <a:p>
            <a:pPr algn="ctr" fontAlgn="base">
              <a:lnSpc>
                <a:spcPct val="90000"/>
              </a:lnSpc>
              <a:spcBef>
                <a:spcPct val="0"/>
              </a:spcBef>
              <a:spcAft>
                <a:spcPct val="0"/>
              </a:spcAft>
            </a:pPr>
            <a:r>
              <a:rPr lang="en-GB" i="1">
                <a:solidFill>
                  <a:prstClr val="black"/>
                </a:solidFill>
                <a:latin typeface="Tahoma"/>
              </a:rPr>
              <a:t>Notification of outbreaks and events (Member States, third countries)</a:t>
            </a:r>
          </a:p>
          <a:p>
            <a:pPr algn="ctr" fontAlgn="base">
              <a:lnSpc>
                <a:spcPct val="90000"/>
              </a:lnSpc>
              <a:spcBef>
                <a:spcPct val="0"/>
              </a:spcBef>
              <a:spcAft>
                <a:spcPct val="0"/>
              </a:spcAft>
            </a:pPr>
            <a:endParaRPr lang="en-GB" i="1">
              <a:solidFill>
                <a:prstClr val="black"/>
              </a:solidFill>
              <a:latin typeface="Tahoma"/>
            </a:endParaRPr>
          </a:p>
          <a:p>
            <a:pPr algn="ctr" fontAlgn="base">
              <a:lnSpc>
                <a:spcPct val="90000"/>
              </a:lnSpc>
              <a:spcBef>
                <a:spcPct val="0"/>
              </a:spcBef>
              <a:spcAft>
                <a:spcPct val="0"/>
              </a:spcAft>
            </a:pPr>
            <a:r>
              <a:rPr lang="en-GB" i="1">
                <a:solidFill>
                  <a:prstClr val="black"/>
                </a:solidFill>
                <a:latin typeface="Tahoma"/>
              </a:rPr>
              <a:t>Documentation of signals, events and threats (ECDC)</a:t>
            </a:r>
          </a:p>
        </p:txBody>
      </p:sp>
      <p:sp>
        <p:nvSpPr>
          <p:cNvPr id="16" name="Rectangle 15">
            <a:extLst>
              <a:ext uri="{FF2B5EF4-FFF2-40B4-BE49-F238E27FC236}">
                <a16:creationId xmlns:a16="http://schemas.microsoft.com/office/drawing/2014/main" id="{9F2C525C-BA7D-2136-B57C-684013AA578F}"/>
              </a:ext>
            </a:extLst>
          </p:cNvPr>
          <p:cNvSpPr/>
          <p:nvPr/>
        </p:nvSpPr>
        <p:spPr>
          <a:xfrm>
            <a:off x="7745270" y="1401637"/>
            <a:ext cx="2589376" cy="4054730"/>
          </a:xfrm>
          <a:prstGeom prst="rect">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lnSpc>
                <a:spcPct val="90000"/>
              </a:lnSpc>
              <a:spcBef>
                <a:spcPct val="0"/>
              </a:spcBef>
              <a:spcAft>
                <a:spcPct val="0"/>
              </a:spcAft>
            </a:pPr>
            <a:endParaRPr lang="en-GB" sz="2000" b="1">
              <a:solidFill>
                <a:srgbClr val="69AE23">
                  <a:lumMod val="75000"/>
                </a:srgbClr>
              </a:solidFill>
              <a:latin typeface="Tahoma"/>
            </a:endParaRPr>
          </a:p>
          <a:p>
            <a:pPr algn="ctr" fontAlgn="base">
              <a:lnSpc>
                <a:spcPct val="90000"/>
              </a:lnSpc>
              <a:spcBef>
                <a:spcPct val="0"/>
              </a:spcBef>
              <a:spcAft>
                <a:spcPct val="0"/>
              </a:spcAft>
            </a:pPr>
            <a:r>
              <a:rPr lang="en-GB" sz="2000" b="1">
                <a:solidFill>
                  <a:srgbClr val="69AE23">
                    <a:lumMod val="75000"/>
                  </a:srgbClr>
                </a:solidFill>
                <a:latin typeface="Tahoma"/>
              </a:rPr>
              <a:t>EpiPulse Cases</a:t>
            </a:r>
          </a:p>
          <a:p>
            <a:pPr algn="ctr" fontAlgn="base">
              <a:lnSpc>
                <a:spcPct val="90000"/>
              </a:lnSpc>
              <a:spcBef>
                <a:spcPct val="0"/>
              </a:spcBef>
              <a:spcAft>
                <a:spcPct val="0"/>
              </a:spcAft>
            </a:pPr>
            <a:endParaRPr lang="en-GB" sz="2000" b="1">
              <a:solidFill>
                <a:prstClr val="black"/>
              </a:solidFill>
              <a:latin typeface="Tahoma"/>
            </a:endParaRPr>
          </a:p>
          <a:p>
            <a:pPr algn="ctr" fontAlgn="base">
              <a:lnSpc>
                <a:spcPct val="90000"/>
              </a:lnSpc>
              <a:spcBef>
                <a:spcPct val="0"/>
              </a:spcBef>
              <a:spcAft>
                <a:spcPct val="0"/>
              </a:spcAft>
            </a:pPr>
            <a:r>
              <a:rPr lang="en-GB" b="1">
                <a:solidFill>
                  <a:prstClr val="black"/>
                </a:solidFill>
                <a:latin typeface="Tahoma"/>
              </a:rPr>
              <a:t>Indicator-based surveillance</a:t>
            </a:r>
          </a:p>
          <a:p>
            <a:pPr algn="ctr" fontAlgn="base">
              <a:lnSpc>
                <a:spcPct val="90000"/>
              </a:lnSpc>
              <a:spcBef>
                <a:spcPct val="0"/>
              </a:spcBef>
              <a:spcAft>
                <a:spcPct val="0"/>
              </a:spcAft>
            </a:pPr>
            <a:endParaRPr lang="en-GB" b="1">
              <a:solidFill>
                <a:prstClr val="black"/>
              </a:solidFill>
              <a:latin typeface="Tahoma"/>
            </a:endParaRPr>
          </a:p>
          <a:p>
            <a:pPr algn="ctr" fontAlgn="base">
              <a:lnSpc>
                <a:spcPct val="90000"/>
              </a:lnSpc>
              <a:spcBef>
                <a:spcPct val="0"/>
              </a:spcBef>
              <a:spcAft>
                <a:spcPct val="0"/>
              </a:spcAft>
            </a:pPr>
            <a:endParaRPr lang="en-GB" b="1">
              <a:solidFill>
                <a:prstClr val="black"/>
              </a:solidFill>
              <a:latin typeface="Tahoma"/>
            </a:endParaRPr>
          </a:p>
          <a:p>
            <a:pPr algn="ctr" fontAlgn="base">
              <a:lnSpc>
                <a:spcPct val="90000"/>
              </a:lnSpc>
              <a:spcBef>
                <a:spcPct val="0"/>
              </a:spcBef>
              <a:spcAft>
                <a:spcPct val="0"/>
              </a:spcAft>
            </a:pPr>
            <a:r>
              <a:rPr lang="en-GB" i="1">
                <a:solidFill>
                  <a:prstClr val="black"/>
                </a:solidFill>
                <a:latin typeface="Tahoma"/>
              </a:rPr>
              <a:t>Notification of communicable disease cases or isolates (Member States, some third countries)</a:t>
            </a:r>
          </a:p>
        </p:txBody>
      </p:sp>
      <p:sp>
        <p:nvSpPr>
          <p:cNvPr id="18" name="Rectangle 17">
            <a:extLst>
              <a:ext uri="{FF2B5EF4-FFF2-40B4-BE49-F238E27FC236}">
                <a16:creationId xmlns:a16="http://schemas.microsoft.com/office/drawing/2014/main" id="{E7016CD0-997B-F4E3-159A-A1A24625E477}"/>
              </a:ext>
            </a:extLst>
          </p:cNvPr>
          <p:cNvSpPr/>
          <p:nvPr/>
        </p:nvSpPr>
        <p:spPr>
          <a:xfrm>
            <a:off x="4861119" y="1401637"/>
            <a:ext cx="2589376" cy="4054729"/>
          </a:xfrm>
          <a:prstGeom prst="rect">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lnSpc>
                <a:spcPct val="90000"/>
              </a:lnSpc>
              <a:spcBef>
                <a:spcPct val="0"/>
              </a:spcBef>
              <a:spcAft>
                <a:spcPct val="0"/>
              </a:spcAft>
            </a:pPr>
            <a:endParaRPr lang="en-GB" sz="2000" b="1">
              <a:solidFill>
                <a:srgbClr val="69AE23">
                  <a:lumMod val="75000"/>
                </a:srgbClr>
              </a:solidFill>
              <a:latin typeface="Tahoma"/>
            </a:endParaRPr>
          </a:p>
          <a:p>
            <a:pPr algn="ctr" fontAlgn="base">
              <a:lnSpc>
                <a:spcPct val="90000"/>
              </a:lnSpc>
              <a:spcBef>
                <a:spcPct val="0"/>
              </a:spcBef>
              <a:spcAft>
                <a:spcPct val="0"/>
              </a:spcAft>
            </a:pPr>
            <a:r>
              <a:rPr lang="en-GB" sz="2000" b="1">
                <a:solidFill>
                  <a:srgbClr val="69AE23">
                    <a:lumMod val="75000"/>
                  </a:srgbClr>
                </a:solidFill>
                <a:latin typeface="Tahoma"/>
              </a:rPr>
              <a:t>EpiPulse CDTR</a:t>
            </a:r>
          </a:p>
          <a:p>
            <a:pPr algn="ctr" fontAlgn="base">
              <a:lnSpc>
                <a:spcPct val="90000"/>
              </a:lnSpc>
              <a:spcBef>
                <a:spcPct val="0"/>
              </a:spcBef>
              <a:spcAft>
                <a:spcPct val="0"/>
              </a:spcAft>
            </a:pPr>
            <a:endParaRPr lang="en-GB" sz="2000" b="1">
              <a:solidFill>
                <a:prstClr val="black"/>
              </a:solidFill>
              <a:latin typeface="Tahoma"/>
            </a:endParaRPr>
          </a:p>
          <a:p>
            <a:pPr algn="ctr" fontAlgn="base">
              <a:lnSpc>
                <a:spcPct val="90000"/>
              </a:lnSpc>
              <a:spcBef>
                <a:spcPct val="0"/>
              </a:spcBef>
              <a:spcAft>
                <a:spcPct val="0"/>
              </a:spcAft>
            </a:pPr>
            <a:r>
              <a:rPr lang="en-GB" b="1">
                <a:solidFill>
                  <a:prstClr val="black"/>
                </a:solidFill>
                <a:latin typeface="Tahoma"/>
              </a:rPr>
              <a:t>Report production, clearance and publication</a:t>
            </a:r>
          </a:p>
          <a:p>
            <a:pPr algn="ctr" fontAlgn="base">
              <a:lnSpc>
                <a:spcPct val="90000"/>
              </a:lnSpc>
              <a:spcBef>
                <a:spcPct val="0"/>
              </a:spcBef>
              <a:spcAft>
                <a:spcPct val="0"/>
              </a:spcAft>
            </a:pPr>
            <a:endParaRPr lang="en-GB" b="1">
              <a:solidFill>
                <a:prstClr val="black"/>
              </a:solidFill>
              <a:latin typeface="Tahoma"/>
            </a:endParaRPr>
          </a:p>
          <a:p>
            <a:pPr algn="ctr" fontAlgn="base">
              <a:lnSpc>
                <a:spcPct val="90000"/>
              </a:lnSpc>
              <a:spcBef>
                <a:spcPct val="0"/>
              </a:spcBef>
              <a:spcAft>
                <a:spcPct val="0"/>
              </a:spcAft>
            </a:pPr>
            <a:r>
              <a:rPr lang="en-GB" i="1">
                <a:solidFill>
                  <a:prstClr val="black"/>
                </a:solidFill>
                <a:latin typeface="Tahoma"/>
              </a:rPr>
              <a:t>Communication to stakeholders (ECDC, outputs accessible to selected users)</a:t>
            </a:r>
          </a:p>
          <a:p>
            <a:pPr algn="ctr" fontAlgn="base">
              <a:lnSpc>
                <a:spcPct val="90000"/>
              </a:lnSpc>
              <a:spcBef>
                <a:spcPct val="0"/>
              </a:spcBef>
              <a:spcAft>
                <a:spcPct val="0"/>
              </a:spcAft>
            </a:pPr>
            <a:r>
              <a:rPr lang="en-GB" b="1">
                <a:solidFill>
                  <a:prstClr val="black"/>
                </a:solidFill>
                <a:latin typeface="Tahoma"/>
              </a:rPr>
              <a:t> </a:t>
            </a:r>
          </a:p>
        </p:txBody>
      </p:sp>
    </p:spTree>
    <p:extLst>
      <p:ext uri="{BB962C8B-B14F-4D97-AF65-F5344CB8AC3E}">
        <p14:creationId xmlns:p14="http://schemas.microsoft.com/office/powerpoint/2010/main" val="266908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group of people sitting at a table&#10;&#10;Description automatically generated">
            <a:extLst>
              <a:ext uri="{FF2B5EF4-FFF2-40B4-BE49-F238E27FC236}">
                <a16:creationId xmlns:a16="http://schemas.microsoft.com/office/drawing/2014/main" id="{522D76B0-1C41-FEDF-E577-00D4458A7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61"/>
          <a:stretch/>
        </p:blipFill>
        <p:spPr bwMode="auto">
          <a:xfrm>
            <a:off x="-1" y="4469385"/>
            <a:ext cx="12196650" cy="25057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A1428B-522C-0F7A-7631-AD14B45893CA}"/>
              </a:ext>
            </a:extLst>
          </p:cNvPr>
          <p:cNvSpPr>
            <a:spLocks noGrp="1"/>
          </p:cNvSpPr>
          <p:nvPr>
            <p:ph type="title"/>
          </p:nvPr>
        </p:nvSpPr>
        <p:spPr/>
        <p:txBody>
          <a:bodyPr/>
          <a:lstStyle/>
          <a:p>
            <a:r>
              <a:rPr lang="en-GB">
                <a:latin typeface="Tahoma"/>
                <a:ea typeface="Tahoma"/>
                <a:cs typeface="Tahoma"/>
              </a:rPr>
              <a:t>Epidemic Intelligence</a:t>
            </a:r>
          </a:p>
        </p:txBody>
      </p:sp>
      <p:sp>
        <p:nvSpPr>
          <p:cNvPr id="4" name="Footer Placeholder 3">
            <a:extLst>
              <a:ext uri="{FF2B5EF4-FFF2-40B4-BE49-F238E27FC236}">
                <a16:creationId xmlns:a16="http://schemas.microsoft.com/office/drawing/2014/main" id="{EB718E48-4DD6-2C0C-A8F9-F597B71927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1C365-C234-EA5D-6519-7D412390B834}"/>
              </a:ext>
            </a:extLst>
          </p:cNvPr>
          <p:cNvSpPr>
            <a:spLocks noGrp="1"/>
          </p:cNvSpPr>
          <p:nvPr>
            <p:ph type="sldNum" sz="quarter" idx="12"/>
          </p:nvPr>
        </p:nvSpPr>
        <p:spPr/>
        <p:txBody>
          <a:bodyPr/>
          <a:lstStyle/>
          <a:p>
            <a:fld id="{F9E29A8E-A0F1-419A-8E8B-A78BF9C70DE8}" type="slidenum">
              <a:rPr lang="en-GB" smtClean="0"/>
              <a:pPr/>
              <a:t>11</a:t>
            </a:fld>
            <a:endParaRPr lang="en-GB"/>
          </a:p>
        </p:txBody>
      </p:sp>
      <p:pic>
        <p:nvPicPr>
          <p:cNvPr id="13" name="Picture 7" descr="A picture containing application&#10;&#10;Description automatically generated">
            <a:extLst>
              <a:ext uri="{FF2B5EF4-FFF2-40B4-BE49-F238E27FC236}">
                <a16:creationId xmlns:a16="http://schemas.microsoft.com/office/drawing/2014/main" id="{6455A7C5-2A9F-D45D-6AA1-43E4818D638C}"/>
              </a:ext>
            </a:extLst>
          </p:cNvPr>
          <p:cNvPicPr>
            <a:picLocks noChangeAspect="1"/>
          </p:cNvPicPr>
          <p:nvPr/>
        </p:nvPicPr>
        <p:blipFill>
          <a:blip r:embed="rId4"/>
          <a:stretch>
            <a:fillRect/>
          </a:stretch>
        </p:blipFill>
        <p:spPr>
          <a:xfrm>
            <a:off x="-1" y="933133"/>
            <a:ext cx="9344875" cy="1897842"/>
          </a:xfrm>
          <a:prstGeom prst="rect">
            <a:avLst/>
          </a:prstGeom>
        </p:spPr>
      </p:pic>
      <p:pic>
        <p:nvPicPr>
          <p:cNvPr id="10" name="Picture 9" descr="A close-up of a sign&#10;&#10;Description automatically generated">
            <a:extLst>
              <a:ext uri="{FF2B5EF4-FFF2-40B4-BE49-F238E27FC236}">
                <a16:creationId xmlns:a16="http://schemas.microsoft.com/office/drawing/2014/main" id="{4A5399BC-E942-29D4-5EEF-0C7CBE5386C9}"/>
              </a:ext>
            </a:extLst>
          </p:cNvPr>
          <p:cNvPicPr>
            <a:picLocks noChangeAspect="1"/>
          </p:cNvPicPr>
          <p:nvPr/>
        </p:nvPicPr>
        <p:blipFill>
          <a:blip r:embed="rId5"/>
          <a:stretch>
            <a:fillRect/>
          </a:stretch>
        </p:blipFill>
        <p:spPr>
          <a:xfrm>
            <a:off x="225153" y="3325280"/>
            <a:ext cx="3177488" cy="668446"/>
          </a:xfrm>
          <a:prstGeom prst="rect">
            <a:avLst/>
          </a:prstGeom>
        </p:spPr>
      </p:pic>
      <p:pic>
        <p:nvPicPr>
          <p:cNvPr id="19" name="Picture 18" descr="A screenshot of a report&#10;&#10;Description automatically generated">
            <a:extLst>
              <a:ext uri="{FF2B5EF4-FFF2-40B4-BE49-F238E27FC236}">
                <a16:creationId xmlns:a16="http://schemas.microsoft.com/office/drawing/2014/main" id="{721EE033-FD2C-D113-B90C-9528BE57D78D}"/>
              </a:ext>
            </a:extLst>
          </p:cNvPr>
          <p:cNvPicPr>
            <a:picLocks noChangeAspect="1"/>
          </p:cNvPicPr>
          <p:nvPr/>
        </p:nvPicPr>
        <p:blipFill>
          <a:blip r:embed="rId6"/>
          <a:stretch>
            <a:fillRect/>
          </a:stretch>
        </p:blipFill>
        <p:spPr>
          <a:xfrm>
            <a:off x="9421674" y="1294356"/>
            <a:ext cx="2774488" cy="4018768"/>
          </a:xfrm>
          <a:prstGeom prst="rect">
            <a:avLst/>
          </a:prstGeom>
        </p:spPr>
      </p:pic>
      <p:pic>
        <p:nvPicPr>
          <p:cNvPr id="20" name="Picture 19">
            <a:extLst>
              <a:ext uri="{FF2B5EF4-FFF2-40B4-BE49-F238E27FC236}">
                <a16:creationId xmlns:a16="http://schemas.microsoft.com/office/drawing/2014/main" id="{9E522C03-C3FE-8634-1BD2-7648CF7ED093}"/>
              </a:ext>
            </a:extLst>
          </p:cNvPr>
          <p:cNvPicPr>
            <a:picLocks noChangeAspect="1"/>
          </p:cNvPicPr>
          <p:nvPr/>
        </p:nvPicPr>
        <p:blipFill>
          <a:blip r:embed="rId7"/>
          <a:stretch>
            <a:fillRect/>
          </a:stretch>
        </p:blipFill>
        <p:spPr>
          <a:xfrm>
            <a:off x="6371498" y="3325280"/>
            <a:ext cx="2975583" cy="676405"/>
          </a:xfrm>
          <a:prstGeom prst="rect">
            <a:avLst/>
          </a:prstGeom>
        </p:spPr>
      </p:pic>
      <p:pic>
        <p:nvPicPr>
          <p:cNvPr id="3" name="Picture 2" descr="A close-up of a logo&#10;&#10;Description automatically generated">
            <a:extLst>
              <a:ext uri="{FF2B5EF4-FFF2-40B4-BE49-F238E27FC236}">
                <a16:creationId xmlns:a16="http://schemas.microsoft.com/office/drawing/2014/main" id="{F5DF3E0A-DD7D-CBB0-F716-7D6DB27F711F}"/>
              </a:ext>
            </a:extLst>
          </p:cNvPr>
          <p:cNvPicPr>
            <a:picLocks noChangeAspect="1"/>
          </p:cNvPicPr>
          <p:nvPr/>
        </p:nvPicPr>
        <p:blipFill>
          <a:blip r:embed="rId8"/>
          <a:stretch>
            <a:fillRect/>
          </a:stretch>
        </p:blipFill>
        <p:spPr>
          <a:xfrm>
            <a:off x="3512313" y="3204710"/>
            <a:ext cx="2755981" cy="913677"/>
          </a:xfrm>
          <a:prstGeom prst="rect">
            <a:avLst/>
          </a:prstGeom>
        </p:spPr>
      </p:pic>
    </p:spTree>
    <p:custDataLst>
      <p:tags r:id="rId1"/>
    </p:custDataLst>
    <p:extLst>
      <p:ext uri="{BB962C8B-B14F-4D97-AF65-F5344CB8AC3E}">
        <p14:creationId xmlns:p14="http://schemas.microsoft.com/office/powerpoint/2010/main" val="282408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EU/EEA indicator-based surveillance</a:t>
            </a:r>
          </a:p>
        </p:txBody>
      </p:sp>
      <p:sp>
        <p:nvSpPr>
          <p:cNvPr id="3" name="Content Placeholder 2"/>
          <p:cNvSpPr>
            <a:spLocks noGrp="1"/>
          </p:cNvSpPr>
          <p:nvPr>
            <p:ph idx="1"/>
          </p:nvPr>
        </p:nvSpPr>
        <p:spPr>
          <a:xfrm>
            <a:off x="1181621" y="1103833"/>
            <a:ext cx="5076304" cy="3393038"/>
          </a:xfrm>
        </p:spPr>
        <p:txBody>
          <a:bodyPr/>
          <a:lstStyle/>
          <a:p>
            <a:pPr marL="342900" indent="-342900">
              <a:buFont typeface="Arial" panose="020B0604020202020204" pitchFamily="34" charset="0"/>
              <a:buChar char="•"/>
            </a:pPr>
            <a:r>
              <a:rPr lang="en-GB" sz="2400" dirty="0"/>
              <a:t>Disease trends and burden</a:t>
            </a:r>
          </a:p>
          <a:p>
            <a:pPr marL="342900" indent="-342900">
              <a:buFont typeface="Arial" panose="020B0604020202020204" pitchFamily="34" charset="0"/>
              <a:buChar char="•"/>
            </a:pPr>
            <a:r>
              <a:rPr lang="it-IT" sz="2400" dirty="0">
                <a:latin typeface="Tahoma"/>
                <a:ea typeface="Tahoma"/>
                <a:cs typeface="Tahoma"/>
              </a:rPr>
              <a:t>Multi-country outbreak detection and assessment </a:t>
            </a:r>
          </a:p>
          <a:p>
            <a:pPr marL="342900" indent="-342900">
              <a:buFont typeface="Arial" panose="020B0604020202020204" pitchFamily="34" charset="0"/>
              <a:buChar char="•"/>
            </a:pPr>
            <a:r>
              <a:rPr lang="en-GB" sz="2400" dirty="0"/>
              <a:t>Risk factors for infection and severity</a:t>
            </a:r>
          </a:p>
          <a:p>
            <a:pPr marL="342900" indent="-342900">
              <a:buFont typeface="Arial" panose="020B0604020202020204" pitchFamily="34" charset="0"/>
              <a:buChar char="•"/>
            </a:pPr>
            <a:r>
              <a:rPr lang="en-GB" sz="2400" dirty="0"/>
              <a:t>Evaluation of interventions</a:t>
            </a:r>
          </a:p>
        </p:txBody>
      </p:sp>
      <p:sp>
        <p:nvSpPr>
          <p:cNvPr id="4" name="Footer Placeholder 3"/>
          <p:cNvSpPr>
            <a:spLocks noGrp="1"/>
          </p:cNvSpPr>
          <p:nvPr>
            <p:ph type="ftr" sz="quarter" idx="11"/>
          </p:nvPr>
        </p:nvSpPr>
        <p:spPr>
          <a:xfrm>
            <a:off x="552601" y="6380625"/>
            <a:ext cx="7781774" cy="365125"/>
          </a:xfrm>
        </p:spPr>
        <p:txBody>
          <a:bodyPr/>
          <a:lstStyle/>
          <a:p>
            <a:r>
              <a:rPr lang="en-GB" dirty="0"/>
              <a:t>Van Heuverswyn J, Hallmaier-Wacker LK, Beaute J, Gomes Dias J, Haussig JM, Busch K, et al. Spatiotemporal spread of tick-borne encephalitis in the EU/EEA, 2012 to 2020. Euro </a:t>
            </a:r>
            <a:r>
              <a:rPr lang="en-GB" dirty="0" err="1"/>
              <a:t>Surveill</a:t>
            </a:r>
            <a:r>
              <a:rPr lang="en-GB" dirty="0"/>
              <a:t>. 2023 Mar;28(11)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7" name="Picture 6" descr="A map of europe with different colored areas&#10;&#10;Description automatically generated with low confidence">
            <a:extLst>
              <a:ext uri="{FF2B5EF4-FFF2-40B4-BE49-F238E27FC236}">
                <a16:creationId xmlns:a16="http://schemas.microsoft.com/office/drawing/2014/main" id="{D0D5B478-CA97-F9F6-DBF2-DCCE80342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924" y="1241046"/>
            <a:ext cx="5156745" cy="3688248"/>
          </a:xfrm>
          <a:prstGeom prst="rect">
            <a:avLst/>
          </a:prstGeom>
        </p:spPr>
      </p:pic>
      <p:sp>
        <p:nvSpPr>
          <p:cNvPr id="9" name="Rectangle: Rounded Corners 8">
            <a:extLst>
              <a:ext uri="{FF2B5EF4-FFF2-40B4-BE49-F238E27FC236}">
                <a16:creationId xmlns:a16="http://schemas.microsoft.com/office/drawing/2014/main" id="{DA0CCA25-7FAA-E3CD-7DC7-E532E5D4A887}"/>
              </a:ext>
            </a:extLst>
          </p:cNvPr>
          <p:cNvSpPr/>
          <p:nvPr/>
        </p:nvSpPr>
        <p:spPr>
          <a:xfrm>
            <a:off x="3719773" y="5539629"/>
            <a:ext cx="835342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Surveillance objectives should add value at EU/EEA level</a:t>
            </a:r>
          </a:p>
        </p:txBody>
      </p:sp>
      <p:sp>
        <p:nvSpPr>
          <p:cNvPr id="10" name="TextBox 9">
            <a:extLst>
              <a:ext uri="{FF2B5EF4-FFF2-40B4-BE49-F238E27FC236}">
                <a16:creationId xmlns:a16="http://schemas.microsoft.com/office/drawing/2014/main" id="{ED68253C-9F7C-BE5A-B8F4-080BCE37DEA8}"/>
              </a:ext>
            </a:extLst>
          </p:cNvPr>
          <p:cNvSpPr txBox="1"/>
          <p:nvPr/>
        </p:nvSpPr>
        <p:spPr>
          <a:xfrm>
            <a:off x="6257924" y="4951706"/>
            <a:ext cx="5526638" cy="261610"/>
          </a:xfrm>
          <a:prstGeom prst="rect">
            <a:avLst/>
          </a:prstGeom>
          <a:noFill/>
        </p:spPr>
        <p:txBody>
          <a:bodyPr wrap="square" rtlCol="0">
            <a:spAutoFit/>
          </a:bodyPr>
          <a:lstStyle/>
          <a:p>
            <a:r>
              <a:rPr lang="en-GB" sz="1100" dirty="0"/>
              <a:t>Tick-borne encephalitis cases by year of first reporting, EU/EEA countries, 2012–2020</a:t>
            </a:r>
          </a:p>
        </p:txBody>
      </p:sp>
      <p:pic>
        <p:nvPicPr>
          <p:cNvPr id="12" name="Picture 11">
            <a:extLst>
              <a:ext uri="{FF2B5EF4-FFF2-40B4-BE49-F238E27FC236}">
                <a16:creationId xmlns:a16="http://schemas.microsoft.com/office/drawing/2014/main" id="{DAA4C570-86A1-8BF4-B63D-2C62327FA5EF}"/>
              </a:ext>
            </a:extLst>
          </p:cNvPr>
          <p:cNvPicPr>
            <a:picLocks noChangeAspect="1"/>
          </p:cNvPicPr>
          <p:nvPr/>
        </p:nvPicPr>
        <p:blipFill>
          <a:blip r:embed="rId3"/>
          <a:stretch>
            <a:fillRect/>
          </a:stretch>
        </p:blipFill>
        <p:spPr>
          <a:xfrm>
            <a:off x="370443" y="3610409"/>
            <a:ext cx="2931232" cy="2654518"/>
          </a:xfrm>
          <a:prstGeom prst="rect">
            <a:avLst/>
          </a:prstGeom>
        </p:spPr>
      </p:pic>
    </p:spTree>
    <p:extLst>
      <p:ext uri="{BB962C8B-B14F-4D97-AF65-F5344CB8AC3E}">
        <p14:creationId xmlns:p14="http://schemas.microsoft.com/office/powerpoint/2010/main" val="24465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7D85-9DCA-8D27-8953-CE6EDCD3FD11}"/>
              </a:ext>
            </a:extLst>
          </p:cNvPr>
          <p:cNvSpPr>
            <a:spLocks noGrp="1"/>
          </p:cNvSpPr>
          <p:nvPr>
            <p:ph type="title"/>
          </p:nvPr>
        </p:nvSpPr>
        <p:spPr/>
        <p:txBody>
          <a:bodyPr>
            <a:normAutofit/>
          </a:bodyPr>
          <a:lstStyle/>
          <a:p>
            <a:r>
              <a:rPr lang="en-GB" dirty="0"/>
              <a:t>ECDC eHealth programme – SUREHD project</a:t>
            </a:r>
          </a:p>
        </p:txBody>
      </p:sp>
      <p:sp>
        <p:nvSpPr>
          <p:cNvPr id="3" name="Content Placeholder 2">
            <a:extLst>
              <a:ext uri="{FF2B5EF4-FFF2-40B4-BE49-F238E27FC236}">
                <a16:creationId xmlns:a16="http://schemas.microsoft.com/office/drawing/2014/main" id="{60806A3C-D3CD-758E-4187-7A95BD026D34}"/>
              </a:ext>
            </a:extLst>
          </p:cNvPr>
          <p:cNvSpPr>
            <a:spLocks noGrp="1"/>
          </p:cNvSpPr>
          <p:nvPr>
            <p:ph idx="1"/>
          </p:nvPr>
        </p:nvSpPr>
        <p:spPr>
          <a:xfrm>
            <a:off x="5656082" y="1474237"/>
            <a:ext cx="6249590" cy="3387015"/>
          </a:xfrm>
        </p:spPr>
        <p:txBody>
          <a:bodyPr>
            <a:normAutofit fontScale="92500" lnSpcReduction="20000"/>
          </a:bodyPr>
          <a:lstStyle/>
          <a:p>
            <a:pPr marL="285750" indent="-285750">
              <a:lnSpc>
                <a:spcPct val="120000"/>
              </a:lnSpc>
              <a:spcAft>
                <a:spcPts val="1800"/>
              </a:spcAft>
              <a:buFont typeface="Arial" panose="020B0604020202020204" pitchFamily="34" charset="0"/>
              <a:buChar char="•"/>
            </a:pPr>
            <a:r>
              <a:rPr lang="en-GB" sz="1800" dirty="0"/>
              <a:t>Developing EHR-based </a:t>
            </a:r>
            <a:r>
              <a:rPr lang="en-GB" sz="1800" b="1" dirty="0">
                <a:solidFill>
                  <a:schemeClr val="accent1"/>
                </a:solidFill>
              </a:rPr>
              <a:t>case definitions</a:t>
            </a:r>
            <a:r>
              <a:rPr lang="en-GB" sz="1800" dirty="0"/>
              <a:t>/proxy case definitions</a:t>
            </a:r>
          </a:p>
          <a:p>
            <a:pPr marL="285750" indent="-285750">
              <a:lnSpc>
                <a:spcPct val="120000"/>
              </a:lnSpc>
              <a:spcAft>
                <a:spcPts val="1800"/>
              </a:spcAft>
              <a:buFont typeface="Arial" panose="020B0604020202020204" pitchFamily="34" charset="0"/>
              <a:buChar char="•"/>
            </a:pPr>
            <a:r>
              <a:rPr lang="en-GB" sz="1800" dirty="0"/>
              <a:t>Producing generic and country-specific</a:t>
            </a:r>
            <a:r>
              <a:rPr lang="en-GB" sz="1800" b="1" dirty="0">
                <a:solidFill>
                  <a:schemeClr val="accent1"/>
                </a:solidFill>
              </a:rPr>
              <a:t> EHR-based surveillance protocols</a:t>
            </a:r>
            <a:endParaRPr lang="en-GB" sz="1800" dirty="0"/>
          </a:p>
          <a:p>
            <a:pPr marL="285750" indent="-285750">
              <a:lnSpc>
                <a:spcPct val="120000"/>
              </a:lnSpc>
              <a:spcAft>
                <a:spcPts val="1800"/>
              </a:spcAft>
              <a:buFont typeface="Arial" panose="020B0604020202020204" pitchFamily="34" charset="0"/>
              <a:buChar char="•"/>
            </a:pPr>
            <a:r>
              <a:rPr lang="en-GB" sz="1800" dirty="0"/>
              <a:t>Informing updates in surveillance </a:t>
            </a:r>
            <a:r>
              <a:rPr lang="en-GB" sz="1800" b="1" dirty="0">
                <a:solidFill>
                  <a:schemeClr val="accent1"/>
                </a:solidFill>
              </a:rPr>
              <a:t>metadata and reporting protocols</a:t>
            </a:r>
          </a:p>
          <a:p>
            <a:pPr marL="285750" indent="-285750">
              <a:lnSpc>
                <a:spcPct val="120000"/>
              </a:lnSpc>
              <a:spcAft>
                <a:spcPts val="1800"/>
              </a:spcAft>
              <a:buFont typeface="Arial" panose="020B0604020202020204" pitchFamily="34" charset="0"/>
              <a:buChar char="•"/>
            </a:pPr>
            <a:r>
              <a:rPr lang="en-GB" sz="1800" dirty="0"/>
              <a:t>Improving </a:t>
            </a:r>
            <a:r>
              <a:rPr lang="en-GB" sz="1800" b="1" dirty="0">
                <a:solidFill>
                  <a:schemeClr val="accent1"/>
                </a:solidFill>
              </a:rPr>
              <a:t>sensitivity, timeliness, and representativeness </a:t>
            </a:r>
            <a:r>
              <a:rPr lang="en-GB" sz="1800" dirty="0"/>
              <a:t>of the surveillance systems</a:t>
            </a:r>
          </a:p>
        </p:txBody>
      </p:sp>
      <p:sp>
        <p:nvSpPr>
          <p:cNvPr id="4" name="Footer Placeholder 3">
            <a:extLst>
              <a:ext uri="{FF2B5EF4-FFF2-40B4-BE49-F238E27FC236}">
                <a16:creationId xmlns:a16="http://schemas.microsoft.com/office/drawing/2014/main" id="{2F3E8E4E-CEDC-4CD4-A3DF-AE7D58317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4A4E5D-00B6-B372-B2D7-44D210027659}"/>
              </a:ext>
            </a:extLst>
          </p:cNvPr>
          <p:cNvSpPr>
            <a:spLocks noGrp="1"/>
          </p:cNvSpPr>
          <p:nvPr>
            <p:ph type="sldNum" sz="quarter" idx="12"/>
          </p:nvPr>
        </p:nvSpPr>
        <p:spPr/>
        <p:txBody>
          <a:bodyPr/>
          <a:lstStyle/>
          <a:p>
            <a:fld id="{F9E29A8E-A0F1-419A-8E8B-A78BF9C70DE8}" type="slidenum">
              <a:rPr lang="en-GB" smtClean="0"/>
              <a:pPr/>
              <a:t>13</a:t>
            </a:fld>
            <a:endParaRPr lang="en-GB"/>
          </a:p>
        </p:txBody>
      </p:sp>
      <p:grpSp>
        <p:nvGrpSpPr>
          <p:cNvPr id="6" name="Group 5">
            <a:extLst>
              <a:ext uri="{FF2B5EF4-FFF2-40B4-BE49-F238E27FC236}">
                <a16:creationId xmlns:a16="http://schemas.microsoft.com/office/drawing/2014/main" id="{29C2219B-805A-2AD0-8992-1757728BA39F}"/>
              </a:ext>
            </a:extLst>
          </p:cNvPr>
          <p:cNvGrpSpPr/>
          <p:nvPr/>
        </p:nvGrpSpPr>
        <p:grpSpPr>
          <a:xfrm>
            <a:off x="12280" y="4865851"/>
            <a:ext cx="12192000" cy="2232289"/>
            <a:chOff x="1076984" y="4389452"/>
            <a:chExt cx="9399639" cy="2294697"/>
          </a:xfrm>
        </p:grpSpPr>
        <p:graphicFrame>
          <p:nvGraphicFramePr>
            <p:cNvPr id="7" name="Diagram 6">
              <a:extLst>
                <a:ext uri="{FF2B5EF4-FFF2-40B4-BE49-F238E27FC236}">
                  <a16:creationId xmlns:a16="http://schemas.microsoft.com/office/drawing/2014/main" id="{3F81E92B-24F2-E4E4-65CC-FAD4503E41B4}"/>
                </a:ext>
              </a:extLst>
            </p:cNvPr>
            <p:cNvGraphicFramePr/>
            <p:nvPr/>
          </p:nvGraphicFramePr>
          <p:xfrm>
            <a:off x="1076984" y="4532483"/>
            <a:ext cx="9399639" cy="215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C17D6A51-64D7-DE00-4A63-6CFCF6D075A5}"/>
                </a:ext>
              </a:extLst>
            </p:cNvPr>
            <p:cNvSpPr/>
            <p:nvPr/>
          </p:nvSpPr>
          <p:spPr>
            <a:xfrm>
              <a:off x="1076985" y="4389452"/>
              <a:ext cx="9399638" cy="6605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993300"/>
                  </a:solidFill>
                  <a:latin typeface="Tahoma"/>
                </a:rPr>
                <a:t>     June 2022		  Sep 2022		2023		        2024		    2025</a:t>
              </a:r>
            </a:p>
          </p:txBody>
        </p:sp>
      </p:grpSp>
      <p:sp>
        <p:nvSpPr>
          <p:cNvPr id="10" name="TextBox 9">
            <a:extLst>
              <a:ext uri="{FF2B5EF4-FFF2-40B4-BE49-F238E27FC236}">
                <a16:creationId xmlns:a16="http://schemas.microsoft.com/office/drawing/2014/main" id="{DD5C42DE-AADB-8F88-CE12-B74DB8D03982}"/>
              </a:ext>
            </a:extLst>
          </p:cNvPr>
          <p:cNvSpPr txBox="1"/>
          <p:nvPr/>
        </p:nvSpPr>
        <p:spPr>
          <a:xfrm>
            <a:off x="431999" y="863282"/>
            <a:ext cx="10448436" cy="307777"/>
          </a:xfrm>
          <a:prstGeom prst="rect">
            <a:avLst/>
          </a:prstGeom>
          <a:noFill/>
        </p:spPr>
        <p:txBody>
          <a:bodyPr wrap="square">
            <a:spAutoFit/>
          </a:bodyPr>
          <a:lstStyle/>
          <a:p>
            <a:r>
              <a:rPr lang="en-GB" sz="1400" b="0"/>
              <a:t>Design and implementation of multinational surveillance systems using routinely collected electronic health records in EU/EEA</a:t>
            </a:r>
            <a:endParaRPr lang="en-GB" sz="1400"/>
          </a:p>
        </p:txBody>
      </p:sp>
      <p:sp>
        <p:nvSpPr>
          <p:cNvPr id="13" name="Content Placeholder 2">
            <a:extLst>
              <a:ext uri="{FF2B5EF4-FFF2-40B4-BE49-F238E27FC236}">
                <a16:creationId xmlns:a16="http://schemas.microsoft.com/office/drawing/2014/main" id="{1B8CE3BB-B896-421C-EDCC-01A148BE35A6}"/>
              </a:ext>
            </a:extLst>
          </p:cNvPr>
          <p:cNvSpPr txBox="1">
            <a:spLocks/>
          </p:cNvSpPr>
          <p:nvPr/>
        </p:nvSpPr>
        <p:spPr>
          <a:xfrm>
            <a:off x="431999" y="1474237"/>
            <a:ext cx="3770545" cy="2968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50000"/>
              </a:lnSpc>
              <a:buFont typeface="Arial" panose="020B0604020202020204" pitchFamily="34" charset="0"/>
              <a:buNone/>
            </a:pPr>
            <a:endParaRPr lang="en-GB" sz="1400" dirty="0"/>
          </a:p>
        </p:txBody>
      </p:sp>
      <p:sp>
        <p:nvSpPr>
          <p:cNvPr id="14" name="Rectangle: Rounded Corners 13">
            <a:extLst>
              <a:ext uri="{FF2B5EF4-FFF2-40B4-BE49-F238E27FC236}">
                <a16:creationId xmlns:a16="http://schemas.microsoft.com/office/drawing/2014/main" id="{251DDAE4-2839-F7D7-7ADF-97B79B91A60E}"/>
              </a:ext>
            </a:extLst>
          </p:cNvPr>
          <p:cNvSpPr/>
          <p:nvPr/>
        </p:nvSpPr>
        <p:spPr>
          <a:xfrm>
            <a:off x="431999" y="1594219"/>
            <a:ext cx="4752743" cy="2968453"/>
          </a:xfrm>
          <a:prstGeom prst="roundRect">
            <a:avLst/>
          </a:prstGeom>
          <a:noFill/>
          <a:ln w="1270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b="1" dirty="0">
                <a:solidFill>
                  <a:schemeClr val="tx1"/>
                </a:solidFill>
              </a:rPr>
              <a:t>EHR-SARI</a:t>
            </a:r>
            <a:r>
              <a:rPr lang="en-GB" sz="2000" dirty="0">
                <a:solidFill>
                  <a:schemeClr val="tx1"/>
                </a:solidFill>
              </a:rPr>
              <a:t> 2022-2026 (16 countries)</a:t>
            </a:r>
          </a:p>
          <a:p>
            <a:pPr>
              <a:lnSpc>
                <a:spcPct val="150000"/>
              </a:lnSpc>
            </a:pPr>
            <a:r>
              <a:rPr lang="en-GB" sz="2000" b="1" dirty="0">
                <a:solidFill>
                  <a:schemeClr val="tx1"/>
                </a:solidFill>
              </a:rPr>
              <a:t>EHR-BSI</a:t>
            </a:r>
            <a:r>
              <a:rPr lang="en-GB" sz="2000" dirty="0">
                <a:solidFill>
                  <a:schemeClr val="tx1"/>
                </a:solidFill>
              </a:rPr>
              <a:t> 2023-2026 (17 countries)</a:t>
            </a:r>
          </a:p>
          <a:p>
            <a:pPr>
              <a:lnSpc>
                <a:spcPct val="150000"/>
              </a:lnSpc>
            </a:pPr>
            <a:r>
              <a:rPr lang="en-GB" sz="2000" b="1" dirty="0">
                <a:solidFill>
                  <a:schemeClr val="tx1"/>
                </a:solidFill>
              </a:rPr>
              <a:t>EHR-STI</a:t>
            </a:r>
            <a:r>
              <a:rPr lang="en-GB" sz="2000" dirty="0">
                <a:solidFill>
                  <a:schemeClr val="tx1"/>
                </a:solidFill>
              </a:rPr>
              <a:t> 2024-2026 (10 countries)</a:t>
            </a:r>
          </a:p>
        </p:txBody>
      </p:sp>
    </p:spTree>
    <p:custDataLst>
      <p:tags r:id="rId1"/>
    </p:custDataLst>
    <p:extLst>
      <p:ext uri="{BB962C8B-B14F-4D97-AF65-F5344CB8AC3E}">
        <p14:creationId xmlns:p14="http://schemas.microsoft.com/office/powerpoint/2010/main" val="27811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522A-3447-9394-09DE-1D9FF93EB8EB}"/>
              </a:ext>
            </a:extLst>
          </p:cNvPr>
          <p:cNvSpPr>
            <a:spLocks noGrp="1"/>
          </p:cNvSpPr>
          <p:nvPr>
            <p:ph type="title"/>
          </p:nvPr>
        </p:nvSpPr>
        <p:spPr/>
        <p:txBody>
          <a:bodyPr>
            <a:normAutofit/>
          </a:bodyPr>
          <a:lstStyle/>
          <a:p>
            <a:r>
              <a:rPr lang="en-US" sz="3200" dirty="0" err="1">
                <a:latin typeface="Tahoma"/>
                <a:ea typeface="Tahoma"/>
                <a:cs typeface="Tahoma"/>
              </a:rPr>
              <a:t>HealthData@EU</a:t>
            </a:r>
            <a:r>
              <a:rPr lang="en-US" sz="3200" dirty="0">
                <a:latin typeface="Tahoma"/>
                <a:ea typeface="Tahoma"/>
                <a:cs typeface="Tahoma"/>
              </a:rPr>
              <a:t> </a:t>
            </a:r>
            <a:r>
              <a:rPr lang="en-US" dirty="0">
                <a:latin typeface="Tahoma"/>
                <a:ea typeface="Tahoma"/>
                <a:cs typeface="Tahoma"/>
              </a:rPr>
              <a:t>Pilot - ECDC Use Case</a:t>
            </a:r>
            <a:endParaRPr lang="en-GB" b="0" dirty="0">
              <a:latin typeface="Tahoma"/>
              <a:ea typeface="Tahoma"/>
              <a:cs typeface="Tahoma"/>
            </a:endParaRPr>
          </a:p>
        </p:txBody>
      </p:sp>
      <p:sp>
        <p:nvSpPr>
          <p:cNvPr id="5" name="Slide Number Placeholder 4">
            <a:extLst>
              <a:ext uri="{FF2B5EF4-FFF2-40B4-BE49-F238E27FC236}">
                <a16:creationId xmlns:a16="http://schemas.microsoft.com/office/drawing/2014/main" id="{682E8CF0-56AD-C209-C67E-1B1CDB0EBD88}"/>
              </a:ext>
            </a:extLst>
          </p:cNvPr>
          <p:cNvSpPr>
            <a:spLocks noGrp="1"/>
          </p:cNvSpPr>
          <p:nvPr>
            <p:ph type="sldNum" sz="quarter" idx="12"/>
          </p:nvPr>
        </p:nvSpPr>
        <p:spPr/>
        <p:txBody>
          <a:bodyPr/>
          <a:lstStyle/>
          <a:p>
            <a:fld id="{F9E29A8E-A0F1-419A-8E8B-A78BF9C70DE8}" type="slidenum">
              <a:rPr lang="en-GB" smtClean="0"/>
              <a:pPr/>
              <a:t>14</a:t>
            </a:fld>
            <a:endParaRPr lang="en-GB"/>
          </a:p>
        </p:txBody>
      </p:sp>
      <p:grpSp>
        <p:nvGrpSpPr>
          <p:cNvPr id="4" name="Group 3">
            <a:extLst>
              <a:ext uri="{FF2B5EF4-FFF2-40B4-BE49-F238E27FC236}">
                <a16:creationId xmlns:a16="http://schemas.microsoft.com/office/drawing/2014/main" id="{9032C8F8-85C6-E33B-DDEC-19A2F8750629}"/>
              </a:ext>
            </a:extLst>
          </p:cNvPr>
          <p:cNvGrpSpPr/>
          <p:nvPr/>
        </p:nvGrpSpPr>
        <p:grpSpPr>
          <a:xfrm>
            <a:off x="280084" y="1372224"/>
            <a:ext cx="11631832" cy="1977781"/>
            <a:chOff x="280084" y="1246104"/>
            <a:chExt cx="11631832" cy="1977781"/>
          </a:xfrm>
        </p:grpSpPr>
        <p:sp>
          <p:nvSpPr>
            <p:cNvPr id="54" name="Rectangle: Rounded Corners 53">
              <a:extLst>
                <a:ext uri="{FF2B5EF4-FFF2-40B4-BE49-F238E27FC236}">
                  <a16:creationId xmlns:a16="http://schemas.microsoft.com/office/drawing/2014/main" id="{75483957-E049-786E-B791-45EF774B6437}"/>
                </a:ext>
              </a:extLst>
            </p:cNvPr>
            <p:cNvSpPr/>
            <p:nvPr/>
          </p:nvSpPr>
          <p:spPr>
            <a:xfrm>
              <a:off x="2515630" y="1246104"/>
              <a:ext cx="7160740" cy="37779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Aptos" panose="02110004020202020204"/>
                  <a:ea typeface="+mn-ea"/>
                  <a:cs typeface="+mn-cs"/>
                </a:rPr>
                <a:t>European Health Data Space (EHDS)</a:t>
              </a:r>
            </a:p>
          </p:txBody>
        </p:sp>
        <p:sp>
          <p:nvSpPr>
            <p:cNvPr id="55" name="Rectangle: Rounded Corners 54">
              <a:extLst>
                <a:ext uri="{FF2B5EF4-FFF2-40B4-BE49-F238E27FC236}">
                  <a16:creationId xmlns:a16="http://schemas.microsoft.com/office/drawing/2014/main" id="{65A50170-E89C-A8B2-42E1-54B8B9FFC1C5}"/>
                </a:ext>
              </a:extLst>
            </p:cNvPr>
            <p:cNvSpPr/>
            <p:nvPr/>
          </p:nvSpPr>
          <p:spPr>
            <a:xfrm>
              <a:off x="280084" y="1997815"/>
              <a:ext cx="3780000" cy="582289"/>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ptos" panose="02110004020202020204"/>
                  <a:ea typeface="+mn-ea"/>
                  <a:cs typeface="+mn-cs"/>
                </a:rPr>
                <a:t>Primary Use (</a:t>
              </a:r>
              <a:r>
                <a:rPr kumimoji="0" lang="en-GB" sz="1400" b="1" i="0" u="none" strike="noStrike" kern="0" cap="none" spc="0" normalizeH="0" baseline="0" noProof="0" err="1">
                  <a:ln>
                    <a:noFill/>
                  </a:ln>
                  <a:solidFill>
                    <a:prstClr val="black"/>
                  </a:solidFill>
                  <a:effectLst/>
                  <a:uLnTx/>
                  <a:uFillTx/>
                  <a:latin typeface="Aptos" panose="02110004020202020204"/>
                  <a:ea typeface="+mn-ea"/>
                  <a:cs typeface="+mn-cs"/>
                </a:rPr>
                <a:t>MyHealth@EU</a:t>
              </a:r>
              <a:r>
                <a:rPr kumimoji="0" lang="en-GB" sz="1400" b="1" i="0" u="none" strike="noStrike" kern="0" cap="none" spc="0" normalizeH="0" baseline="0" noProof="0">
                  <a:ln>
                    <a:noFill/>
                  </a:ln>
                  <a:solidFill>
                    <a:prstClr val="black"/>
                  </a:solidFill>
                  <a:effectLst/>
                  <a:uLnTx/>
                  <a:uFillTx/>
                  <a:latin typeface="Aptos" panose="02110004020202020204"/>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lumMod val="50000"/>
                    </a:prstClr>
                  </a:solidFill>
                  <a:effectLst/>
                  <a:uLnTx/>
                  <a:uFillTx/>
                  <a:latin typeface="Aptos" panose="02110004020202020204"/>
                  <a:ea typeface="+mn-ea"/>
                  <a:cs typeface="+mn-cs"/>
                </a:rPr>
                <a:t>Data use for healthcare delivery</a:t>
              </a:r>
            </a:p>
          </p:txBody>
        </p:sp>
        <p:sp>
          <p:nvSpPr>
            <p:cNvPr id="56" name="Rectangle: Rounded Corners 55">
              <a:extLst>
                <a:ext uri="{FF2B5EF4-FFF2-40B4-BE49-F238E27FC236}">
                  <a16:creationId xmlns:a16="http://schemas.microsoft.com/office/drawing/2014/main" id="{5DAC6433-461E-CE41-8B35-A7D1299C0B17}"/>
                </a:ext>
              </a:extLst>
            </p:cNvPr>
            <p:cNvSpPr/>
            <p:nvPr/>
          </p:nvSpPr>
          <p:spPr>
            <a:xfrm>
              <a:off x="4206000" y="1997815"/>
              <a:ext cx="3780000" cy="582289"/>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ptos" panose="02110004020202020204"/>
                  <a:ea typeface="+mn-ea"/>
                  <a:cs typeface="+mn-cs"/>
                </a:rPr>
                <a:t>Secondary Use (</a:t>
              </a:r>
              <a:r>
                <a:rPr kumimoji="0" lang="en-GB" sz="1400" b="1" i="0" u="none" strike="noStrike" kern="0" cap="none" spc="0" normalizeH="0" baseline="0" noProof="0" err="1">
                  <a:ln>
                    <a:noFill/>
                  </a:ln>
                  <a:solidFill>
                    <a:prstClr val="black"/>
                  </a:solidFill>
                  <a:effectLst/>
                  <a:uLnTx/>
                  <a:uFillTx/>
                  <a:latin typeface="Aptos" panose="02110004020202020204"/>
                  <a:ea typeface="+mn-ea"/>
                  <a:cs typeface="+mn-cs"/>
                </a:rPr>
                <a:t>HealthData@EU</a:t>
              </a:r>
              <a:r>
                <a:rPr kumimoji="0" lang="en-GB" sz="1400" b="1" i="0" u="none" strike="noStrike" kern="0" cap="none" spc="0" normalizeH="0" baseline="0" noProof="0">
                  <a:ln>
                    <a:noFill/>
                  </a:ln>
                  <a:solidFill>
                    <a:prstClr val="black"/>
                  </a:solidFill>
                  <a:effectLst/>
                  <a:uLnTx/>
                  <a:uFillTx/>
                  <a:latin typeface="Aptos" panose="02110004020202020204"/>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lumMod val="50000"/>
                    </a:prstClr>
                  </a:solidFill>
                  <a:effectLst/>
                  <a:uLnTx/>
                  <a:uFillTx/>
                  <a:latin typeface="Aptos" panose="02110004020202020204"/>
                  <a:ea typeface="+mn-ea"/>
                  <a:cs typeface="+mn-cs"/>
                </a:rPr>
                <a:t>Data use for public health surveillance and research</a:t>
              </a:r>
            </a:p>
          </p:txBody>
        </p:sp>
        <p:sp>
          <p:nvSpPr>
            <p:cNvPr id="57" name="Rectangle: Rounded Corners 56">
              <a:extLst>
                <a:ext uri="{FF2B5EF4-FFF2-40B4-BE49-F238E27FC236}">
                  <a16:creationId xmlns:a16="http://schemas.microsoft.com/office/drawing/2014/main" id="{036E5CBD-F70D-799E-8CC8-3FF0A0C0FA17}"/>
                </a:ext>
              </a:extLst>
            </p:cNvPr>
            <p:cNvSpPr/>
            <p:nvPr/>
          </p:nvSpPr>
          <p:spPr>
            <a:xfrm>
              <a:off x="8131916" y="1997816"/>
              <a:ext cx="3780000" cy="5822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ptos" panose="02110004020202020204"/>
                  <a:ea typeface="+mn-ea"/>
                  <a:cs typeface="+mn-cs"/>
                </a:rPr>
                <a:t>Common requirements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lumMod val="50000"/>
                    </a:prstClr>
                  </a:solidFill>
                  <a:effectLst/>
                  <a:uLnTx/>
                  <a:uFillTx/>
                  <a:latin typeface="Aptos" panose="02110004020202020204"/>
                  <a:ea typeface="+mn-ea"/>
                  <a:cs typeface="+mn-cs"/>
                </a:rPr>
                <a:t>Single market for interoperable EHR systems</a:t>
              </a:r>
            </a:p>
          </p:txBody>
        </p:sp>
        <p:grpSp>
          <p:nvGrpSpPr>
            <p:cNvPr id="58" name="Group 57">
              <a:extLst>
                <a:ext uri="{FF2B5EF4-FFF2-40B4-BE49-F238E27FC236}">
                  <a16:creationId xmlns:a16="http://schemas.microsoft.com/office/drawing/2014/main" id="{0CE5DCBF-FAC5-2C46-0D49-E0DADC133AF7}"/>
                </a:ext>
              </a:extLst>
            </p:cNvPr>
            <p:cNvGrpSpPr/>
            <p:nvPr/>
          </p:nvGrpSpPr>
          <p:grpSpPr>
            <a:xfrm>
              <a:off x="2170084" y="1634477"/>
              <a:ext cx="7851832" cy="373921"/>
              <a:chOff x="2170084" y="1054893"/>
              <a:chExt cx="7851832" cy="373921"/>
            </a:xfrm>
          </p:grpSpPr>
          <p:cxnSp>
            <p:nvCxnSpPr>
              <p:cNvPr id="59" name="Straight Arrow Connector 58">
                <a:extLst>
                  <a:ext uri="{FF2B5EF4-FFF2-40B4-BE49-F238E27FC236}">
                    <a16:creationId xmlns:a16="http://schemas.microsoft.com/office/drawing/2014/main" id="{71584DDD-6D51-E5D7-1D56-B225FDFBA8FB}"/>
                  </a:ext>
                </a:extLst>
              </p:cNvPr>
              <p:cNvCxnSpPr>
                <a:cxnSpLocks/>
                <a:stCxn id="54" idx="2"/>
                <a:endCxn id="56" idx="0"/>
              </p:cNvCxnSpPr>
              <p:nvPr/>
            </p:nvCxnSpPr>
            <p:spPr>
              <a:xfrm>
                <a:off x="6096000" y="1054893"/>
                <a:ext cx="0" cy="373921"/>
              </a:xfrm>
              <a:prstGeom prst="straightConnector1">
                <a:avLst/>
              </a:prstGeom>
              <a:noFill/>
              <a:ln w="19050" cap="flat" cmpd="sng" algn="ctr">
                <a:solidFill>
                  <a:srgbClr val="156082"/>
                </a:solidFill>
                <a:prstDash val="solid"/>
                <a:miter lim="800000"/>
                <a:tailEnd type="triangle"/>
              </a:ln>
              <a:effectLst/>
            </p:spPr>
          </p:cxnSp>
          <p:cxnSp>
            <p:nvCxnSpPr>
              <p:cNvPr id="60" name="Straight Connector 59">
                <a:extLst>
                  <a:ext uri="{FF2B5EF4-FFF2-40B4-BE49-F238E27FC236}">
                    <a16:creationId xmlns:a16="http://schemas.microsoft.com/office/drawing/2014/main" id="{1408E33D-2386-16CF-05DC-64C914C7E227}"/>
                  </a:ext>
                </a:extLst>
              </p:cNvPr>
              <p:cNvCxnSpPr>
                <a:cxnSpLocks/>
              </p:cNvCxnSpPr>
              <p:nvPr/>
            </p:nvCxnSpPr>
            <p:spPr>
              <a:xfrm flipH="1">
                <a:off x="2170084" y="1191456"/>
                <a:ext cx="3925916" cy="0"/>
              </a:xfrm>
              <a:prstGeom prst="line">
                <a:avLst/>
              </a:prstGeom>
              <a:noFill/>
              <a:ln w="19050" cap="flat" cmpd="sng" algn="ctr">
                <a:solidFill>
                  <a:srgbClr val="156082"/>
                </a:solidFill>
                <a:prstDash val="solid"/>
                <a:miter lim="800000"/>
              </a:ln>
              <a:effectLst/>
            </p:spPr>
          </p:cxnSp>
          <p:cxnSp>
            <p:nvCxnSpPr>
              <p:cNvPr id="61" name="Straight Arrow Connector 60">
                <a:extLst>
                  <a:ext uri="{FF2B5EF4-FFF2-40B4-BE49-F238E27FC236}">
                    <a16:creationId xmlns:a16="http://schemas.microsoft.com/office/drawing/2014/main" id="{520AAE62-66A9-C89D-E527-54974A584C3A}"/>
                  </a:ext>
                </a:extLst>
              </p:cNvPr>
              <p:cNvCxnSpPr>
                <a:cxnSpLocks/>
              </p:cNvCxnSpPr>
              <p:nvPr/>
            </p:nvCxnSpPr>
            <p:spPr>
              <a:xfrm>
                <a:off x="2170084" y="1197634"/>
                <a:ext cx="0" cy="213285"/>
              </a:xfrm>
              <a:prstGeom prst="straightConnector1">
                <a:avLst/>
              </a:prstGeom>
              <a:noFill/>
              <a:ln w="19050" cap="flat" cmpd="sng" algn="ctr">
                <a:solidFill>
                  <a:srgbClr val="156082"/>
                </a:solidFill>
                <a:prstDash val="solid"/>
                <a:miter lim="800000"/>
                <a:tailEnd type="triangle"/>
              </a:ln>
              <a:effectLst/>
            </p:spPr>
          </p:cxnSp>
          <p:cxnSp>
            <p:nvCxnSpPr>
              <p:cNvPr id="62" name="Straight Connector 61">
                <a:extLst>
                  <a:ext uri="{FF2B5EF4-FFF2-40B4-BE49-F238E27FC236}">
                    <a16:creationId xmlns:a16="http://schemas.microsoft.com/office/drawing/2014/main" id="{6961F96F-FBA8-88AB-FB4F-EB22DECD492C}"/>
                  </a:ext>
                </a:extLst>
              </p:cNvPr>
              <p:cNvCxnSpPr>
                <a:cxnSpLocks/>
              </p:cNvCxnSpPr>
              <p:nvPr/>
            </p:nvCxnSpPr>
            <p:spPr>
              <a:xfrm flipH="1">
                <a:off x="6096000" y="1191456"/>
                <a:ext cx="3925916" cy="0"/>
              </a:xfrm>
              <a:prstGeom prst="line">
                <a:avLst/>
              </a:prstGeom>
              <a:noFill/>
              <a:ln w="19050" cap="flat" cmpd="sng" algn="ctr">
                <a:solidFill>
                  <a:srgbClr val="156082"/>
                </a:solidFill>
                <a:prstDash val="solid"/>
                <a:miter lim="800000"/>
              </a:ln>
              <a:effectLst/>
            </p:spPr>
          </p:cxnSp>
          <p:cxnSp>
            <p:nvCxnSpPr>
              <p:cNvPr id="63" name="Straight Arrow Connector 62">
                <a:extLst>
                  <a:ext uri="{FF2B5EF4-FFF2-40B4-BE49-F238E27FC236}">
                    <a16:creationId xmlns:a16="http://schemas.microsoft.com/office/drawing/2014/main" id="{DCE9D3D2-4965-DEB4-72A9-CD97FF48CECE}"/>
                  </a:ext>
                </a:extLst>
              </p:cNvPr>
              <p:cNvCxnSpPr>
                <a:cxnSpLocks/>
              </p:cNvCxnSpPr>
              <p:nvPr/>
            </p:nvCxnSpPr>
            <p:spPr>
              <a:xfrm>
                <a:off x="10021916" y="1191456"/>
                <a:ext cx="0" cy="213285"/>
              </a:xfrm>
              <a:prstGeom prst="straightConnector1">
                <a:avLst/>
              </a:prstGeom>
              <a:noFill/>
              <a:ln w="19050" cap="flat" cmpd="sng" algn="ctr">
                <a:solidFill>
                  <a:srgbClr val="156082"/>
                </a:solidFill>
                <a:prstDash val="solid"/>
                <a:miter lim="800000"/>
                <a:tailEnd type="triangle"/>
              </a:ln>
              <a:effectLst/>
            </p:spPr>
          </p:cxnSp>
        </p:grpSp>
        <p:cxnSp>
          <p:nvCxnSpPr>
            <p:cNvPr id="67" name="Straight Connector 66">
              <a:extLst>
                <a:ext uri="{FF2B5EF4-FFF2-40B4-BE49-F238E27FC236}">
                  <a16:creationId xmlns:a16="http://schemas.microsoft.com/office/drawing/2014/main" id="{E17F0248-E340-16C5-C7DC-33D331C99F17}"/>
                </a:ext>
              </a:extLst>
            </p:cNvPr>
            <p:cNvCxnSpPr>
              <a:cxnSpLocks/>
            </p:cNvCxnSpPr>
            <p:nvPr/>
          </p:nvCxnSpPr>
          <p:spPr>
            <a:xfrm>
              <a:off x="6088225" y="2580681"/>
              <a:ext cx="0" cy="233914"/>
            </a:xfrm>
            <a:prstGeom prst="line">
              <a:avLst/>
            </a:prstGeom>
            <a:noFill/>
            <a:ln w="19050" cap="flat" cmpd="sng" algn="ctr">
              <a:solidFill>
                <a:srgbClr val="156082"/>
              </a:solidFill>
              <a:prstDash val="solid"/>
              <a:miter lim="800000"/>
              <a:headEnd type="none" w="med" len="med"/>
              <a:tailEnd type="arrow" w="med" len="med"/>
            </a:ln>
            <a:effectLst/>
          </p:spPr>
        </p:cxnSp>
        <p:sp>
          <p:nvSpPr>
            <p:cNvPr id="99" name="Rectangle: Rounded Corners 98">
              <a:extLst>
                <a:ext uri="{FF2B5EF4-FFF2-40B4-BE49-F238E27FC236}">
                  <a16:creationId xmlns:a16="http://schemas.microsoft.com/office/drawing/2014/main" id="{F3AB46DE-883F-9A3B-25BF-6F349FDD4BB0}"/>
                </a:ext>
              </a:extLst>
            </p:cNvPr>
            <p:cNvSpPr/>
            <p:nvPr/>
          </p:nvSpPr>
          <p:spPr>
            <a:xfrm>
              <a:off x="4267200" y="2812832"/>
              <a:ext cx="3657600" cy="411053"/>
            </a:xfrm>
            <a:prstGeom prst="roundRect">
              <a:avLst/>
            </a:prstGeom>
            <a:noFill/>
            <a:ln w="19050" cap="flat" cmpd="sng" algn="ctr">
              <a:solidFill>
                <a:srgbClr val="4EA72E">
                  <a:lumMod val="75000"/>
                </a:srgbClr>
              </a:solidFill>
              <a:prstDash val="solid"/>
              <a:miter lim="800000"/>
            </a:ln>
            <a:effectLst/>
          </p:spPr>
          <p:txBody>
            <a:bodyPr lIns="91440" tIns="45720" rIns="91440" bIns="45720" rtlCol="0" anchor="ctr"/>
            <a:lstStyle/>
            <a:p>
              <a:pPr algn="ctr">
                <a:defRPr/>
              </a:pPr>
              <a:r>
                <a:rPr kumimoji="0" lang="en-GB" sz="1200" b="1" i="0" u="none" strike="noStrike" kern="0" cap="none" spc="0" normalizeH="0" baseline="0" noProof="0">
                  <a:ln>
                    <a:noFill/>
                  </a:ln>
                  <a:solidFill>
                    <a:prstClr val="black"/>
                  </a:solidFill>
                  <a:effectLst/>
                  <a:uLnTx/>
                  <a:uFillTx/>
                  <a:latin typeface="Aptos" panose="02110004020202020204"/>
                  <a:ea typeface="+mn-ea"/>
                  <a:cs typeface="+mn-cs"/>
                </a:rPr>
                <a:t>ECDC Use </a:t>
              </a:r>
              <a:r>
                <a:rPr lang="en-GB" sz="1200" b="1" kern="0">
                  <a:solidFill>
                    <a:prstClr val="black"/>
                  </a:solidFill>
                  <a:latin typeface="Aptos" panose="02110004020202020204"/>
                </a:rPr>
                <a:t>Case [</a:t>
              </a:r>
              <a:r>
                <a:rPr lang="en-GB" sz="1200" b="1" kern="0" err="1">
                  <a:solidFill>
                    <a:prstClr val="black"/>
                  </a:solidFill>
                  <a:latin typeface="Aptos" panose="02110004020202020204"/>
                </a:rPr>
                <a:t>HealthData@EU</a:t>
              </a:r>
              <a:r>
                <a:rPr lang="en-GB" sz="1200" b="1" kern="0">
                  <a:solidFill>
                    <a:prstClr val="black"/>
                  </a:solidFill>
                  <a:latin typeface="Aptos" panose="02110004020202020204"/>
                </a:rPr>
                <a:t> Pilot]</a:t>
              </a:r>
              <a:endParaRPr lang="en-US">
                <a:solidFill>
                  <a:srgbClr val="7F7F7F"/>
                </a:solidFill>
                <a:latin typeface="Tahoma"/>
                <a:ea typeface="Tahoma"/>
                <a:cs typeface="Tahoma"/>
              </a:endParaRPr>
            </a:p>
          </p:txBody>
        </p:sp>
      </p:grpSp>
      <p:grpSp>
        <p:nvGrpSpPr>
          <p:cNvPr id="3" name="Group 2">
            <a:extLst>
              <a:ext uri="{FF2B5EF4-FFF2-40B4-BE49-F238E27FC236}">
                <a16:creationId xmlns:a16="http://schemas.microsoft.com/office/drawing/2014/main" id="{6390BB5F-DAF1-DA5E-CB96-1C37EC2CAD84}"/>
              </a:ext>
            </a:extLst>
          </p:cNvPr>
          <p:cNvGrpSpPr/>
          <p:nvPr/>
        </p:nvGrpSpPr>
        <p:grpSpPr>
          <a:xfrm>
            <a:off x="424154" y="3516218"/>
            <a:ext cx="5410469" cy="3133847"/>
            <a:chOff x="5713638" y="3522830"/>
            <a:chExt cx="5410469" cy="3133847"/>
          </a:xfrm>
        </p:grpSpPr>
        <p:grpSp>
          <p:nvGrpSpPr>
            <p:cNvPr id="68" name="Group 67">
              <a:extLst>
                <a:ext uri="{FF2B5EF4-FFF2-40B4-BE49-F238E27FC236}">
                  <a16:creationId xmlns:a16="http://schemas.microsoft.com/office/drawing/2014/main" id="{547965E5-9B3D-729C-E0B9-C3B7371A9C75}"/>
                </a:ext>
              </a:extLst>
            </p:cNvPr>
            <p:cNvGrpSpPr/>
            <p:nvPr/>
          </p:nvGrpSpPr>
          <p:grpSpPr>
            <a:xfrm>
              <a:off x="5713638" y="3745912"/>
              <a:ext cx="5401294" cy="2814383"/>
              <a:chOff x="5427346" y="3136992"/>
              <a:chExt cx="5401294" cy="2814383"/>
            </a:xfrm>
          </p:grpSpPr>
          <p:sp>
            <p:nvSpPr>
              <p:cNvPr id="69" name="Hexagon 68">
                <a:extLst>
                  <a:ext uri="{FF2B5EF4-FFF2-40B4-BE49-F238E27FC236}">
                    <a16:creationId xmlns:a16="http://schemas.microsoft.com/office/drawing/2014/main" id="{1A91816C-1136-C110-CC77-66BAA9D9D68D}"/>
                  </a:ext>
                </a:extLst>
              </p:cNvPr>
              <p:cNvSpPr/>
              <p:nvPr/>
            </p:nvSpPr>
            <p:spPr>
              <a:xfrm rot="5400000">
                <a:off x="6091107" y="3611268"/>
                <a:ext cx="402366" cy="401594"/>
              </a:xfrm>
              <a:prstGeom prst="hexagon">
                <a:avLst/>
              </a:prstGeom>
              <a:solidFill>
                <a:srgbClr val="4EA72E"/>
              </a:solidFill>
              <a:ln w="19050" cap="flat" cmpd="sng" algn="ctr">
                <a:solidFill>
                  <a:srgbClr val="4EA72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70" name="Picture 69" descr="A screenshot of a diagram&#10;&#10;Description automatically generated">
                <a:extLst>
                  <a:ext uri="{FF2B5EF4-FFF2-40B4-BE49-F238E27FC236}">
                    <a16:creationId xmlns:a16="http://schemas.microsoft.com/office/drawing/2014/main" id="{1B8EAF09-824E-0609-9FEE-3FDFB86C8FE5}"/>
                  </a:ext>
                </a:extLst>
              </p:cNvPr>
              <p:cNvPicPr>
                <a:picLocks noChangeAspect="1"/>
              </p:cNvPicPr>
              <p:nvPr/>
            </p:nvPicPr>
            <p:blipFill rotWithShape="1">
              <a:blip r:embed="rId3">
                <a:extLst>
                  <a:ext uri="{28A0092B-C50C-407E-A947-70E740481C1C}">
                    <a14:useLocalDpi xmlns:a14="http://schemas.microsoft.com/office/drawing/2010/main" val="0"/>
                  </a:ext>
                </a:extLst>
              </a:blip>
              <a:srcRect l="65917" t="66010" r="29058" b="28816"/>
              <a:stretch/>
            </p:blipFill>
            <p:spPr>
              <a:xfrm>
                <a:off x="6730568" y="3301471"/>
                <a:ext cx="240958" cy="354870"/>
              </a:xfrm>
              <a:prstGeom prst="rect">
                <a:avLst/>
              </a:prstGeom>
            </p:spPr>
          </p:pic>
          <p:pic>
            <p:nvPicPr>
              <p:cNvPr id="71" name="Picture 70" descr="A screenshot of a diagram&#10;&#10;Description automatically generated">
                <a:extLst>
                  <a:ext uri="{FF2B5EF4-FFF2-40B4-BE49-F238E27FC236}">
                    <a16:creationId xmlns:a16="http://schemas.microsoft.com/office/drawing/2014/main" id="{33219B66-6C12-6715-2E68-C32D1E255E0D}"/>
                  </a:ext>
                </a:extLst>
              </p:cNvPr>
              <p:cNvPicPr>
                <a:picLocks noChangeAspect="1"/>
              </p:cNvPicPr>
              <p:nvPr/>
            </p:nvPicPr>
            <p:blipFill rotWithShape="1">
              <a:blip r:embed="rId3">
                <a:extLst>
                  <a:ext uri="{28A0092B-C50C-407E-A947-70E740481C1C}">
                    <a14:useLocalDpi xmlns:a14="http://schemas.microsoft.com/office/drawing/2010/main" val="0"/>
                  </a:ext>
                </a:extLst>
              </a:blip>
              <a:srcRect t="83938" r="91625" b="11197"/>
              <a:stretch/>
            </p:blipFill>
            <p:spPr>
              <a:xfrm>
                <a:off x="5517099" y="3282549"/>
                <a:ext cx="401594" cy="333630"/>
              </a:xfrm>
              <a:prstGeom prst="rect">
                <a:avLst/>
              </a:prstGeom>
            </p:spPr>
          </p:pic>
          <p:cxnSp>
            <p:nvCxnSpPr>
              <p:cNvPr id="72" name="Straight Connector 71">
                <a:extLst>
                  <a:ext uri="{FF2B5EF4-FFF2-40B4-BE49-F238E27FC236}">
                    <a16:creationId xmlns:a16="http://schemas.microsoft.com/office/drawing/2014/main" id="{8EAACC4D-9BD8-B18D-6BA9-E42695151E31}"/>
                  </a:ext>
                </a:extLst>
              </p:cNvPr>
              <p:cNvCxnSpPr>
                <a:cxnSpLocks/>
                <a:stCxn id="69" idx="2"/>
              </p:cNvCxnSpPr>
              <p:nvPr/>
            </p:nvCxnSpPr>
            <p:spPr>
              <a:xfrm flipH="1" flipV="1">
                <a:off x="5918693" y="3610882"/>
                <a:ext cx="172800" cy="100399"/>
              </a:xfrm>
              <a:prstGeom prst="line">
                <a:avLst/>
              </a:prstGeom>
              <a:noFill/>
              <a:ln w="9525" cap="flat" cmpd="sng" algn="ctr">
                <a:solidFill>
                  <a:schemeClr val="accent1">
                    <a:lumMod val="75000"/>
                  </a:schemeClr>
                </a:solidFill>
                <a:prstDash val="solid"/>
                <a:miter lim="800000"/>
                <a:headEnd type="arrow" w="sm" len="sm"/>
                <a:tailEnd type="none" w="med" len="med"/>
              </a:ln>
              <a:effectLst/>
            </p:spPr>
          </p:cxnSp>
          <p:cxnSp>
            <p:nvCxnSpPr>
              <p:cNvPr id="73" name="Straight Connector 72">
                <a:extLst>
                  <a:ext uri="{FF2B5EF4-FFF2-40B4-BE49-F238E27FC236}">
                    <a16:creationId xmlns:a16="http://schemas.microsoft.com/office/drawing/2014/main" id="{D00DFCE0-3D6E-6D69-E6F5-D9A763025E16}"/>
                  </a:ext>
                </a:extLst>
              </p:cNvPr>
              <p:cNvCxnSpPr>
                <a:cxnSpLocks/>
                <a:endCxn id="69" idx="4"/>
              </p:cNvCxnSpPr>
              <p:nvPr/>
            </p:nvCxnSpPr>
            <p:spPr>
              <a:xfrm flipH="1">
                <a:off x="6493087" y="3610882"/>
                <a:ext cx="172800" cy="100399"/>
              </a:xfrm>
              <a:prstGeom prst="line">
                <a:avLst/>
              </a:prstGeom>
              <a:noFill/>
              <a:ln w="9525" cap="flat" cmpd="sng" algn="ctr">
                <a:solidFill>
                  <a:schemeClr val="accent1">
                    <a:lumMod val="75000"/>
                  </a:schemeClr>
                </a:solidFill>
                <a:prstDash val="solid"/>
                <a:miter lim="800000"/>
                <a:headEnd type="none" w="sm" len="sm"/>
                <a:tailEnd type="arrow" w="sm" len="sm"/>
              </a:ln>
              <a:effectLst/>
            </p:spPr>
          </p:cxnSp>
          <p:sp>
            <p:nvSpPr>
              <p:cNvPr id="74" name="Rectangle: Rounded Corners 73">
                <a:extLst>
                  <a:ext uri="{FF2B5EF4-FFF2-40B4-BE49-F238E27FC236}">
                    <a16:creationId xmlns:a16="http://schemas.microsoft.com/office/drawing/2014/main" id="{B52D1C8F-3335-F13E-B6A0-5637AAABB40A}"/>
                  </a:ext>
                </a:extLst>
              </p:cNvPr>
              <p:cNvSpPr/>
              <p:nvPr/>
            </p:nvSpPr>
            <p:spPr>
              <a:xfrm>
                <a:off x="5435192" y="3136992"/>
                <a:ext cx="1733170" cy="1241873"/>
              </a:xfrm>
              <a:prstGeom prst="roundRect">
                <a:avLst>
                  <a:gd name="adj" fmla="val 11607"/>
                </a:avLst>
              </a:prstGeom>
              <a:noFill/>
              <a:ln w="635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75" name="Straight Connector 74">
                <a:extLst>
                  <a:ext uri="{FF2B5EF4-FFF2-40B4-BE49-F238E27FC236}">
                    <a16:creationId xmlns:a16="http://schemas.microsoft.com/office/drawing/2014/main" id="{EB01F164-37EE-EB52-1B0B-AB20A259327C}"/>
                  </a:ext>
                </a:extLst>
              </p:cNvPr>
              <p:cNvCxnSpPr>
                <a:cxnSpLocks/>
                <a:stCxn id="69" idx="0"/>
              </p:cNvCxnSpPr>
              <p:nvPr/>
            </p:nvCxnSpPr>
            <p:spPr>
              <a:xfrm flipH="1">
                <a:off x="6292289" y="4013248"/>
                <a:ext cx="1" cy="591009"/>
              </a:xfrm>
              <a:prstGeom prst="line">
                <a:avLst/>
              </a:prstGeom>
              <a:noFill/>
              <a:ln w="9525" cap="flat" cmpd="sng" algn="ctr">
                <a:solidFill>
                  <a:sysClr val="window" lastClr="FFFFFF">
                    <a:lumMod val="50000"/>
                  </a:sysClr>
                </a:solidFill>
                <a:prstDash val="dash"/>
                <a:miter lim="800000"/>
                <a:headEnd type="arrow" w="sm" len="med"/>
                <a:tailEnd type="none" w="med" len="med"/>
              </a:ln>
              <a:effectLst/>
            </p:spPr>
          </p:cxnSp>
          <p:pic>
            <p:nvPicPr>
              <p:cNvPr id="76" name="Picture 2" descr="Logo&#10;&#10;Description automatically generated with medium confidence">
                <a:extLst>
                  <a:ext uri="{FF2B5EF4-FFF2-40B4-BE49-F238E27FC236}">
                    <a16:creationId xmlns:a16="http://schemas.microsoft.com/office/drawing/2014/main" id="{48F33D39-4BCB-000F-9DC9-F5D3D6729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346" y="4064541"/>
                <a:ext cx="314325" cy="314325"/>
              </a:xfrm>
              <a:prstGeom prst="rect">
                <a:avLst/>
              </a:prstGeom>
              <a:noFill/>
              <a:extLst>
                <a:ext uri="{909E8E84-426E-40DD-AFC4-6F175D3DCCD1}">
                  <a14:hiddenFill xmlns:a14="http://schemas.microsoft.com/office/drawing/2010/main">
                    <a:solidFill>
                      <a:srgbClr val="FFFFFF"/>
                    </a:solidFill>
                  </a14:hiddenFill>
                </a:ext>
              </a:extLst>
            </p:spPr>
          </p:pic>
          <p:sp>
            <p:nvSpPr>
              <p:cNvPr id="77" name="Hexagon 76">
                <a:extLst>
                  <a:ext uri="{FF2B5EF4-FFF2-40B4-BE49-F238E27FC236}">
                    <a16:creationId xmlns:a16="http://schemas.microsoft.com/office/drawing/2014/main" id="{FC1F9D53-67C6-DEAC-A306-EF833CCA7EEF}"/>
                  </a:ext>
                </a:extLst>
              </p:cNvPr>
              <p:cNvSpPr/>
              <p:nvPr/>
            </p:nvSpPr>
            <p:spPr>
              <a:xfrm rot="5400000">
                <a:off x="7921246" y="3611268"/>
                <a:ext cx="402366" cy="401594"/>
              </a:xfrm>
              <a:prstGeom prst="hexagon">
                <a:avLst/>
              </a:prstGeom>
              <a:solidFill>
                <a:srgbClr val="4EA72E"/>
              </a:solidFill>
              <a:ln w="19050" cap="flat" cmpd="sng" algn="ctr">
                <a:solidFill>
                  <a:srgbClr val="4EA72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78" name="Picture 77" descr="A screenshot of a diagram&#10;&#10;Description automatically generated">
                <a:extLst>
                  <a:ext uri="{FF2B5EF4-FFF2-40B4-BE49-F238E27FC236}">
                    <a16:creationId xmlns:a16="http://schemas.microsoft.com/office/drawing/2014/main" id="{2534ED5E-4CE7-85A0-05E3-6DB22570B373}"/>
                  </a:ext>
                </a:extLst>
              </p:cNvPr>
              <p:cNvPicPr>
                <a:picLocks noChangeAspect="1"/>
              </p:cNvPicPr>
              <p:nvPr/>
            </p:nvPicPr>
            <p:blipFill rotWithShape="1">
              <a:blip r:embed="rId3">
                <a:extLst>
                  <a:ext uri="{28A0092B-C50C-407E-A947-70E740481C1C}">
                    <a14:useLocalDpi xmlns:a14="http://schemas.microsoft.com/office/drawing/2010/main" val="0"/>
                  </a:ext>
                </a:extLst>
              </a:blip>
              <a:srcRect l="65917" t="66010" r="29058" b="28816"/>
              <a:stretch/>
            </p:blipFill>
            <p:spPr>
              <a:xfrm>
                <a:off x="8560707" y="3301471"/>
                <a:ext cx="240958" cy="354870"/>
              </a:xfrm>
              <a:prstGeom prst="rect">
                <a:avLst/>
              </a:prstGeom>
            </p:spPr>
          </p:pic>
          <p:pic>
            <p:nvPicPr>
              <p:cNvPr id="79" name="Picture 78" descr="A screenshot of a diagram&#10;&#10;Description automatically generated">
                <a:extLst>
                  <a:ext uri="{FF2B5EF4-FFF2-40B4-BE49-F238E27FC236}">
                    <a16:creationId xmlns:a16="http://schemas.microsoft.com/office/drawing/2014/main" id="{D911E9E8-A226-0D0C-D606-5C7ED89006D3}"/>
                  </a:ext>
                </a:extLst>
              </p:cNvPr>
              <p:cNvPicPr>
                <a:picLocks noChangeAspect="1"/>
              </p:cNvPicPr>
              <p:nvPr/>
            </p:nvPicPr>
            <p:blipFill rotWithShape="1">
              <a:blip r:embed="rId3">
                <a:extLst>
                  <a:ext uri="{28A0092B-C50C-407E-A947-70E740481C1C}">
                    <a14:useLocalDpi xmlns:a14="http://schemas.microsoft.com/office/drawing/2010/main" val="0"/>
                  </a:ext>
                </a:extLst>
              </a:blip>
              <a:srcRect t="83938" r="91625" b="11197"/>
              <a:stretch/>
            </p:blipFill>
            <p:spPr>
              <a:xfrm>
                <a:off x="7347238" y="3282549"/>
                <a:ext cx="401594" cy="333630"/>
              </a:xfrm>
              <a:prstGeom prst="rect">
                <a:avLst/>
              </a:prstGeom>
            </p:spPr>
          </p:pic>
          <p:sp>
            <p:nvSpPr>
              <p:cNvPr id="82" name="Rectangle: Rounded Corners 81">
                <a:extLst>
                  <a:ext uri="{FF2B5EF4-FFF2-40B4-BE49-F238E27FC236}">
                    <a16:creationId xmlns:a16="http://schemas.microsoft.com/office/drawing/2014/main" id="{219B80C4-5EDD-23A8-DF11-62FB742EF5DD}"/>
                  </a:ext>
                </a:extLst>
              </p:cNvPr>
              <p:cNvSpPr/>
              <p:nvPr/>
            </p:nvSpPr>
            <p:spPr>
              <a:xfrm>
                <a:off x="7265331" y="3136992"/>
                <a:ext cx="1733170" cy="1241873"/>
              </a:xfrm>
              <a:prstGeom prst="roundRect">
                <a:avLst>
                  <a:gd name="adj" fmla="val 11607"/>
                </a:avLst>
              </a:prstGeom>
              <a:noFill/>
              <a:ln w="635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83" name="Straight Connector 82">
                <a:extLst>
                  <a:ext uri="{FF2B5EF4-FFF2-40B4-BE49-F238E27FC236}">
                    <a16:creationId xmlns:a16="http://schemas.microsoft.com/office/drawing/2014/main" id="{CC66ECBC-CD9B-01FF-CE47-14E1938C5FB8}"/>
                  </a:ext>
                </a:extLst>
              </p:cNvPr>
              <p:cNvCxnSpPr>
                <a:cxnSpLocks/>
                <a:stCxn id="77" idx="0"/>
              </p:cNvCxnSpPr>
              <p:nvPr/>
            </p:nvCxnSpPr>
            <p:spPr>
              <a:xfrm flipH="1">
                <a:off x="8122428" y="4013248"/>
                <a:ext cx="1" cy="591009"/>
              </a:xfrm>
              <a:prstGeom prst="line">
                <a:avLst/>
              </a:prstGeom>
              <a:noFill/>
              <a:ln w="9525" cap="flat" cmpd="sng" algn="ctr">
                <a:solidFill>
                  <a:sysClr val="window" lastClr="FFFFFF">
                    <a:lumMod val="50000"/>
                  </a:sysClr>
                </a:solidFill>
                <a:prstDash val="dash"/>
                <a:miter lim="800000"/>
                <a:headEnd type="arrow" w="sm" len="med"/>
                <a:tailEnd type="none" w="med" len="med"/>
              </a:ln>
              <a:effectLst/>
            </p:spPr>
          </p:cxnSp>
          <p:sp>
            <p:nvSpPr>
              <p:cNvPr id="84" name="Hexagon 83">
                <a:extLst>
                  <a:ext uri="{FF2B5EF4-FFF2-40B4-BE49-F238E27FC236}">
                    <a16:creationId xmlns:a16="http://schemas.microsoft.com/office/drawing/2014/main" id="{76AA878A-F3F4-47A9-9525-4C0B57733DDF}"/>
                  </a:ext>
                </a:extLst>
              </p:cNvPr>
              <p:cNvSpPr/>
              <p:nvPr/>
            </p:nvSpPr>
            <p:spPr>
              <a:xfrm rot="5400000">
                <a:off x="9751385" y="3611268"/>
                <a:ext cx="402366" cy="401594"/>
              </a:xfrm>
              <a:prstGeom prst="hexagon">
                <a:avLst/>
              </a:prstGeom>
              <a:solidFill>
                <a:srgbClr val="4EA72E"/>
              </a:solidFill>
              <a:ln w="19050" cap="flat" cmpd="sng" algn="ctr">
                <a:solidFill>
                  <a:srgbClr val="4EA72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85" name="Picture 84" descr="A screenshot of a diagram&#10;&#10;Description automatically generated">
                <a:extLst>
                  <a:ext uri="{FF2B5EF4-FFF2-40B4-BE49-F238E27FC236}">
                    <a16:creationId xmlns:a16="http://schemas.microsoft.com/office/drawing/2014/main" id="{3970F5AE-8704-C2EA-19DB-A8B8B3EF8931}"/>
                  </a:ext>
                </a:extLst>
              </p:cNvPr>
              <p:cNvPicPr>
                <a:picLocks noChangeAspect="1"/>
              </p:cNvPicPr>
              <p:nvPr/>
            </p:nvPicPr>
            <p:blipFill rotWithShape="1">
              <a:blip r:embed="rId3">
                <a:extLst>
                  <a:ext uri="{28A0092B-C50C-407E-A947-70E740481C1C}">
                    <a14:useLocalDpi xmlns:a14="http://schemas.microsoft.com/office/drawing/2010/main" val="0"/>
                  </a:ext>
                </a:extLst>
              </a:blip>
              <a:srcRect l="65917" t="66010" r="29058" b="28816"/>
              <a:stretch/>
            </p:blipFill>
            <p:spPr>
              <a:xfrm>
                <a:off x="10390846" y="3301471"/>
                <a:ext cx="240958" cy="354870"/>
              </a:xfrm>
              <a:prstGeom prst="rect">
                <a:avLst/>
              </a:prstGeom>
            </p:spPr>
          </p:pic>
          <p:pic>
            <p:nvPicPr>
              <p:cNvPr id="86" name="Picture 85" descr="A screenshot of a diagram&#10;&#10;Description automatically generated">
                <a:extLst>
                  <a:ext uri="{FF2B5EF4-FFF2-40B4-BE49-F238E27FC236}">
                    <a16:creationId xmlns:a16="http://schemas.microsoft.com/office/drawing/2014/main" id="{E827C262-757D-51B2-4C10-FB8EF0B0F970}"/>
                  </a:ext>
                </a:extLst>
              </p:cNvPr>
              <p:cNvPicPr>
                <a:picLocks noChangeAspect="1"/>
              </p:cNvPicPr>
              <p:nvPr/>
            </p:nvPicPr>
            <p:blipFill rotWithShape="1">
              <a:blip r:embed="rId3">
                <a:extLst>
                  <a:ext uri="{28A0092B-C50C-407E-A947-70E740481C1C}">
                    <a14:useLocalDpi xmlns:a14="http://schemas.microsoft.com/office/drawing/2010/main" val="0"/>
                  </a:ext>
                </a:extLst>
              </a:blip>
              <a:srcRect t="83938" r="91625" b="11197"/>
              <a:stretch/>
            </p:blipFill>
            <p:spPr>
              <a:xfrm>
                <a:off x="9177377" y="3282549"/>
                <a:ext cx="401594" cy="333630"/>
              </a:xfrm>
              <a:prstGeom prst="rect">
                <a:avLst/>
              </a:prstGeom>
            </p:spPr>
          </p:pic>
          <p:sp>
            <p:nvSpPr>
              <p:cNvPr id="89" name="Rectangle: Rounded Corners 88">
                <a:extLst>
                  <a:ext uri="{FF2B5EF4-FFF2-40B4-BE49-F238E27FC236}">
                    <a16:creationId xmlns:a16="http://schemas.microsoft.com/office/drawing/2014/main" id="{B965955E-C3C0-8615-0F9F-3DDEF0FED461}"/>
                  </a:ext>
                </a:extLst>
              </p:cNvPr>
              <p:cNvSpPr/>
              <p:nvPr/>
            </p:nvSpPr>
            <p:spPr>
              <a:xfrm>
                <a:off x="9095470" y="3136992"/>
                <a:ext cx="1733170" cy="1241873"/>
              </a:xfrm>
              <a:prstGeom prst="roundRect">
                <a:avLst>
                  <a:gd name="adj" fmla="val 11607"/>
                </a:avLst>
              </a:prstGeom>
              <a:noFill/>
              <a:ln w="635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90" name="Straight Connector 89">
                <a:extLst>
                  <a:ext uri="{FF2B5EF4-FFF2-40B4-BE49-F238E27FC236}">
                    <a16:creationId xmlns:a16="http://schemas.microsoft.com/office/drawing/2014/main" id="{D1D05513-71F6-96D1-C592-CC1B0AAA5C5B}"/>
                  </a:ext>
                </a:extLst>
              </p:cNvPr>
              <p:cNvCxnSpPr>
                <a:cxnSpLocks/>
                <a:stCxn id="84" idx="0"/>
              </p:cNvCxnSpPr>
              <p:nvPr/>
            </p:nvCxnSpPr>
            <p:spPr>
              <a:xfrm flipH="1">
                <a:off x="9952567" y="4013248"/>
                <a:ext cx="1" cy="591009"/>
              </a:xfrm>
              <a:prstGeom prst="line">
                <a:avLst/>
              </a:prstGeom>
              <a:noFill/>
              <a:ln w="9525" cap="flat" cmpd="sng" algn="ctr">
                <a:solidFill>
                  <a:sysClr val="window" lastClr="FFFFFF">
                    <a:lumMod val="50000"/>
                  </a:sysClr>
                </a:solidFill>
                <a:prstDash val="dash"/>
                <a:miter lim="800000"/>
                <a:headEnd type="arrow" w="sm" len="med"/>
                <a:tailEnd type="none" w="med" len="med"/>
              </a:ln>
              <a:effectLst/>
            </p:spPr>
          </p:cxnSp>
          <p:pic>
            <p:nvPicPr>
              <p:cNvPr id="91" name="Picture 4" descr="Logo&#10;&#10;Description automatically generated">
                <a:extLst>
                  <a:ext uri="{FF2B5EF4-FFF2-40B4-BE49-F238E27FC236}">
                    <a16:creationId xmlns:a16="http://schemas.microsoft.com/office/drawing/2014/main" id="{1D0B39B6-8BC1-2AB6-D464-DFB18826C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897" y="4062114"/>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a:extLst>
                  <a:ext uri="{FF2B5EF4-FFF2-40B4-BE49-F238E27FC236}">
                    <a16:creationId xmlns:a16="http://schemas.microsoft.com/office/drawing/2014/main" id="{7E60BB46-6E53-37EF-FA18-ED7EDEA0BB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5470" y="4063833"/>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A screenshot of a diagram&#10;&#10;Description automatically generated">
                <a:extLst>
                  <a:ext uri="{FF2B5EF4-FFF2-40B4-BE49-F238E27FC236}">
                    <a16:creationId xmlns:a16="http://schemas.microsoft.com/office/drawing/2014/main" id="{80A87E55-B7D4-ECF4-9039-A32CD4CB8056}"/>
                  </a:ext>
                </a:extLst>
              </p:cNvPr>
              <p:cNvPicPr>
                <a:picLocks noChangeAspect="1"/>
              </p:cNvPicPr>
              <p:nvPr/>
            </p:nvPicPr>
            <p:blipFill rotWithShape="1">
              <a:blip r:embed="rId3">
                <a:extLst>
                  <a:ext uri="{28A0092B-C50C-407E-A947-70E740481C1C}">
                    <a14:useLocalDpi xmlns:a14="http://schemas.microsoft.com/office/drawing/2010/main" val="0"/>
                  </a:ext>
                </a:extLst>
              </a:blip>
              <a:srcRect t="51373" r="90705" b="44043"/>
              <a:stretch/>
            </p:blipFill>
            <p:spPr>
              <a:xfrm>
                <a:off x="7921632" y="4976143"/>
                <a:ext cx="445711" cy="314325"/>
              </a:xfrm>
              <a:prstGeom prst="rect">
                <a:avLst/>
              </a:prstGeom>
            </p:spPr>
          </p:pic>
          <p:sp>
            <p:nvSpPr>
              <p:cNvPr id="94" name="Rectangle: Rounded Corners 93">
                <a:extLst>
                  <a:ext uri="{FF2B5EF4-FFF2-40B4-BE49-F238E27FC236}">
                    <a16:creationId xmlns:a16="http://schemas.microsoft.com/office/drawing/2014/main" id="{419A8FA1-0357-61F7-E586-896B276AE1B4}"/>
                  </a:ext>
                </a:extLst>
              </p:cNvPr>
              <p:cNvSpPr/>
              <p:nvPr/>
            </p:nvSpPr>
            <p:spPr>
              <a:xfrm>
                <a:off x="7255843" y="4905492"/>
                <a:ext cx="1733170" cy="672371"/>
              </a:xfrm>
              <a:prstGeom prst="roundRect">
                <a:avLst>
                  <a:gd name="adj" fmla="val 11607"/>
                </a:avLst>
              </a:prstGeom>
              <a:noFill/>
              <a:ln w="635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95" name="Straight Connector 94">
                <a:extLst>
                  <a:ext uri="{FF2B5EF4-FFF2-40B4-BE49-F238E27FC236}">
                    <a16:creationId xmlns:a16="http://schemas.microsoft.com/office/drawing/2014/main" id="{FC7E3C1D-5B85-03AC-0C30-DC57A03E5BE3}"/>
                  </a:ext>
                </a:extLst>
              </p:cNvPr>
              <p:cNvCxnSpPr>
                <a:cxnSpLocks/>
              </p:cNvCxnSpPr>
              <p:nvPr/>
            </p:nvCxnSpPr>
            <p:spPr>
              <a:xfrm>
                <a:off x="8122428" y="4604257"/>
                <a:ext cx="0" cy="371603"/>
              </a:xfrm>
              <a:prstGeom prst="line">
                <a:avLst/>
              </a:prstGeom>
              <a:noFill/>
              <a:ln w="9525" cap="flat" cmpd="sng" algn="ctr">
                <a:solidFill>
                  <a:sysClr val="window" lastClr="FFFFFF">
                    <a:lumMod val="50000"/>
                  </a:sysClr>
                </a:solidFill>
                <a:prstDash val="dash"/>
                <a:miter lim="800000"/>
                <a:headEnd type="none" w="sm" len="med"/>
                <a:tailEnd type="none" w="med" len="med"/>
              </a:ln>
              <a:effectLst/>
            </p:spPr>
          </p:cxnSp>
          <p:cxnSp>
            <p:nvCxnSpPr>
              <p:cNvPr id="96" name="Straight Connector 95">
                <a:extLst>
                  <a:ext uri="{FF2B5EF4-FFF2-40B4-BE49-F238E27FC236}">
                    <a16:creationId xmlns:a16="http://schemas.microsoft.com/office/drawing/2014/main" id="{51DB8113-726F-28E9-0638-6BCAC33FEEFA}"/>
                  </a:ext>
                </a:extLst>
              </p:cNvPr>
              <p:cNvCxnSpPr>
                <a:cxnSpLocks/>
              </p:cNvCxnSpPr>
              <p:nvPr/>
            </p:nvCxnSpPr>
            <p:spPr>
              <a:xfrm>
                <a:off x="6292289" y="4604257"/>
                <a:ext cx="3661475" cy="0"/>
              </a:xfrm>
              <a:prstGeom prst="line">
                <a:avLst/>
              </a:prstGeom>
              <a:noFill/>
              <a:ln w="9525" cap="flat" cmpd="sng" algn="ctr">
                <a:solidFill>
                  <a:sysClr val="window" lastClr="FFFFFF">
                    <a:lumMod val="50000"/>
                  </a:sysClr>
                </a:solidFill>
                <a:prstDash val="dash"/>
                <a:miter lim="800000"/>
                <a:headEnd type="none" w="sm" len="med"/>
                <a:tailEnd type="none" w="med" len="med"/>
              </a:ln>
              <a:effectLst/>
            </p:spPr>
          </p:cxnSp>
          <p:pic>
            <p:nvPicPr>
              <p:cNvPr id="97" name="Picture 96">
                <a:extLst>
                  <a:ext uri="{FF2B5EF4-FFF2-40B4-BE49-F238E27FC236}">
                    <a16:creationId xmlns:a16="http://schemas.microsoft.com/office/drawing/2014/main" id="{60894B30-41E8-6B39-5047-56A4C17F8A4F}"/>
                  </a:ext>
                </a:extLst>
              </p:cNvPr>
              <p:cNvPicPr>
                <a:picLocks noChangeAspect="1"/>
              </p:cNvPicPr>
              <p:nvPr/>
            </p:nvPicPr>
            <p:blipFill>
              <a:blip r:embed="rId7"/>
              <a:stretch>
                <a:fillRect/>
              </a:stretch>
            </p:blipFill>
            <p:spPr>
              <a:xfrm>
                <a:off x="7287742" y="5274999"/>
                <a:ext cx="445464" cy="291856"/>
              </a:xfrm>
              <a:prstGeom prst="rect">
                <a:avLst/>
              </a:prstGeom>
            </p:spPr>
          </p:pic>
          <p:cxnSp>
            <p:nvCxnSpPr>
              <p:cNvPr id="16" name="Straight Connector 15">
                <a:extLst>
                  <a:ext uri="{FF2B5EF4-FFF2-40B4-BE49-F238E27FC236}">
                    <a16:creationId xmlns:a16="http://schemas.microsoft.com/office/drawing/2014/main" id="{A58492CF-603F-4F41-4EE8-2BF611A0127B}"/>
                  </a:ext>
                </a:extLst>
              </p:cNvPr>
              <p:cNvCxnSpPr>
                <a:cxnSpLocks/>
              </p:cNvCxnSpPr>
              <p:nvPr/>
            </p:nvCxnSpPr>
            <p:spPr>
              <a:xfrm flipH="1" flipV="1">
                <a:off x="7752526" y="3616179"/>
                <a:ext cx="172800" cy="100399"/>
              </a:xfrm>
              <a:prstGeom prst="line">
                <a:avLst/>
              </a:prstGeom>
              <a:noFill/>
              <a:ln w="9525" cap="flat" cmpd="sng" algn="ctr">
                <a:solidFill>
                  <a:schemeClr val="accent1">
                    <a:lumMod val="75000"/>
                  </a:schemeClr>
                </a:solidFill>
                <a:prstDash val="solid"/>
                <a:miter lim="800000"/>
                <a:headEnd type="arrow" w="sm" len="sm"/>
                <a:tailEnd type="none" w="med" len="med"/>
              </a:ln>
              <a:effectLst/>
            </p:spPr>
          </p:cxnSp>
          <p:cxnSp>
            <p:nvCxnSpPr>
              <p:cNvPr id="17" name="Straight Connector 16">
                <a:extLst>
                  <a:ext uri="{FF2B5EF4-FFF2-40B4-BE49-F238E27FC236}">
                    <a16:creationId xmlns:a16="http://schemas.microsoft.com/office/drawing/2014/main" id="{5EBE8D82-5C7A-E773-F4B2-560FE3669A64}"/>
                  </a:ext>
                </a:extLst>
              </p:cNvPr>
              <p:cNvCxnSpPr>
                <a:cxnSpLocks/>
              </p:cNvCxnSpPr>
              <p:nvPr/>
            </p:nvCxnSpPr>
            <p:spPr>
              <a:xfrm flipH="1">
                <a:off x="8327121" y="3610904"/>
                <a:ext cx="172800" cy="100399"/>
              </a:xfrm>
              <a:prstGeom prst="line">
                <a:avLst/>
              </a:prstGeom>
              <a:noFill/>
              <a:ln w="9525" cap="flat" cmpd="sng" algn="ctr">
                <a:solidFill>
                  <a:schemeClr val="accent1">
                    <a:lumMod val="75000"/>
                  </a:schemeClr>
                </a:solidFill>
                <a:prstDash val="solid"/>
                <a:miter lim="800000"/>
                <a:headEnd type="none" w="sm" len="sm"/>
                <a:tailEnd type="arrow" w="sm" len="sm"/>
              </a:ln>
              <a:effectLst/>
            </p:spPr>
          </p:cxnSp>
          <p:cxnSp>
            <p:nvCxnSpPr>
              <p:cNvPr id="18" name="Straight Connector 17">
                <a:extLst>
                  <a:ext uri="{FF2B5EF4-FFF2-40B4-BE49-F238E27FC236}">
                    <a16:creationId xmlns:a16="http://schemas.microsoft.com/office/drawing/2014/main" id="{C37AECC3-F72C-4449-5226-AF4E606436AD}"/>
                  </a:ext>
                </a:extLst>
              </p:cNvPr>
              <p:cNvCxnSpPr>
                <a:cxnSpLocks/>
              </p:cNvCxnSpPr>
              <p:nvPr/>
            </p:nvCxnSpPr>
            <p:spPr>
              <a:xfrm flipH="1">
                <a:off x="10156475" y="3610882"/>
                <a:ext cx="172800" cy="100399"/>
              </a:xfrm>
              <a:prstGeom prst="line">
                <a:avLst/>
              </a:prstGeom>
              <a:noFill/>
              <a:ln w="9525" cap="flat" cmpd="sng" algn="ctr">
                <a:solidFill>
                  <a:schemeClr val="accent1">
                    <a:lumMod val="75000"/>
                  </a:schemeClr>
                </a:solidFill>
                <a:prstDash val="solid"/>
                <a:miter lim="800000"/>
                <a:headEnd type="none" w="sm" len="sm"/>
                <a:tailEnd type="arrow" w="sm" len="sm"/>
              </a:ln>
              <a:effectLst/>
            </p:spPr>
          </p:cxnSp>
          <p:cxnSp>
            <p:nvCxnSpPr>
              <p:cNvPr id="19" name="Straight Connector 18">
                <a:extLst>
                  <a:ext uri="{FF2B5EF4-FFF2-40B4-BE49-F238E27FC236}">
                    <a16:creationId xmlns:a16="http://schemas.microsoft.com/office/drawing/2014/main" id="{6D762A9B-37E3-B112-4842-597515E7001E}"/>
                  </a:ext>
                </a:extLst>
              </p:cNvPr>
              <p:cNvCxnSpPr>
                <a:cxnSpLocks/>
              </p:cNvCxnSpPr>
              <p:nvPr/>
            </p:nvCxnSpPr>
            <p:spPr>
              <a:xfrm flipH="1" flipV="1">
                <a:off x="9571604" y="3616179"/>
                <a:ext cx="172800" cy="100399"/>
              </a:xfrm>
              <a:prstGeom prst="line">
                <a:avLst/>
              </a:prstGeom>
              <a:noFill/>
              <a:ln w="9525" cap="flat" cmpd="sng" algn="ctr">
                <a:solidFill>
                  <a:schemeClr val="accent1">
                    <a:lumMod val="75000"/>
                  </a:schemeClr>
                </a:solidFill>
                <a:prstDash val="solid"/>
                <a:miter lim="800000"/>
                <a:headEnd type="arrow" w="sm" len="sm"/>
                <a:tailEnd type="none" w="med" len="med"/>
              </a:ln>
              <a:effectLst/>
            </p:spPr>
          </p:cxnSp>
          <p:cxnSp>
            <p:nvCxnSpPr>
              <p:cNvPr id="23" name="Straight Connector 22">
                <a:extLst>
                  <a:ext uri="{FF2B5EF4-FFF2-40B4-BE49-F238E27FC236}">
                    <a16:creationId xmlns:a16="http://schemas.microsoft.com/office/drawing/2014/main" id="{12170F86-1A00-0B33-36FF-1E0E396E79B9}"/>
                  </a:ext>
                </a:extLst>
              </p:cNvPr>
              <p:cNvCxnSpPr>
                <a:cxnSpLocks/>
              </p:cNvCxnSpPr>
              <p:nvPr/>
            </p:nvCxnSpPr>
            <p:spPr>
              <a:xfrm flipH="1">
                <a:off x="5496022" y="5818938"/>
                <a:ext cx="250120" cy="0"/>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cxnSp>
            <p:nvCxnSpPr>
              <p:cNvPr id="25" name="Straight Connector 24">
                <a:extLst>
                  <a:ext uri="{FF2B5EF4-FFF2-40B4-BE49-F238E27FC236}">
                    <a16:creationId xmlns:a16="http://schemas.microsoft.com/office/drawing/2014/main" id="{ACECCFC6-D88F-9314-AF8F-A757D29C69A7}"/>
                  </a:ext>
                </a:extLst>
              </p:cNvPr>
              <p:cNvCxnSpPr>
                <a:cxnSpLocks/>
              </p:cNvCxnSpPr>
              <p:nvPr/>
            </p:nvCxnSpPr>
            <p:spPr>
              <a:xfrm flipH="1">
                <a:off x="5491828" y="5951375"/>
                <a:ext cx="250120" cy="0"/>
              </a:xfrm>
              <a:prstGeom prst="line">
                <a:avLst/>
              </a:prstGeom>
              <a:noFill/>
              <a:ln w="19050" cap="flat" cmpd="sng" algn="ctr">
                <a:solidFill>
                  <a:schemeClr val="bg1">
                    <a:lumMod val="50000"/>
                  </a:schemeClr>
                </a:solidFill>
                <a:prstDash val="sysDash"/>
                <a:miter lim="800000"/>
                <a:headEnd type="none" w="med" len="med"/>
                <a:tailEnd type="none" w="med" len="med"/>
              </a:ln>
              <a:effectLst/>
            </p:spPr>
          </p:cxnSp>
        </p:grpSp>
        <p:sp>
          <p:nvSpPr>
            <p:cNvPr id="100" name="TextBox 99">
              <a:extLst>
                <a:ext uri="{FF2B5EF4-FFF2-40B4-BE49-F238E27FC236}">
                  <a16:creationId xmlns:a16="http://schemas.microsoft.com/office/drawing/2014/main" id="{D7550E11-148E-1C65-6DB5-EDDF5BE10B70}"/>
                </a:ext>
              </a:extLst>
            </p:cNvPr>
            <p:cNvSpPr txBox="1"/>
            <p:nvPr/>
          </p:nvSpPr>
          <p:spPr>
            <a:xfrm>
              <a:off x="5837577" y="4188870"/>
              <a:ext cx="367408" cy="215444"/>
            </a:xfrm>
            <a:prstGeom prst="rect">
              <a:avLst/>
            </a:prstGeom>
            <a:noFill/>
          </p:spPr>
          <p:txBody>
            <a:bodyPr wrap="none" rtlCol="0">
              <a:spAutoFit/>
            </a:bodyPr>
            <a:lstStyle/>
            <a:p>
              <a:r>
                <a:rPr lang="en-GB" sz="800" b="1">
                  <a:solidFill>
                    <a:prstClr val="black"/>
                  </a:solidFill>
                  <a:latin typeface="Aptos" panose="02110004020202020204"/>
                </a:rPr>
                <a:t>SPE</a:t>
              </a:r>
            </a:p>
          </p:txBody>
        </p:sp>
        <p:sp>
          <p:nvSpPr>
            <p:cNvPr id="101" name="TextBox 100">
              <a:extLst>
                <a:ext uri="{FF2B5EF4-FFF2-40B4-BE49-F238E27FC236}">
                  <a16:creationId xmlns:a16="http://schemas.microsoft.com/office/drawing/2014/main" id="{B32A16AB-3EC4-F23C-EDAB-1ADF1BD678A3}"/>
                </a:ext>
              </a:extLst>
            </p:cNvPr>
            <p:cNvSpPr txBox="1"/>
            <p:nvPr/>
          </p:nvSpPr>
          <p:spPr>
            <a:xfrm>
              <a:off x="6892251" y="4213948"/>
              <a:ext cx="506870" cy="338554"/>
            </a:xfrm>
            <a:prstGeom prst="rect">
              <a:avLst/>
            </a:prstGeom>
            <a:noFill/>
          </p:spPr>
          <p:txBody>
            <a:bodyPr wrap="none" rtlCol="0">
              <a:spAutoFit/>
            </a:bodyPr>
            <a:lstStyle/>
            <a:p>
              <a:pPr algn="ctr"/>
              <a:r>
                <a:rPr lang="en-GB" sz="800" b="1">
                  <a:solidFill>
                    <a:prstClr val="black"/>
                  </a:solidFill>
                  <a:latin typeface="Aptos" panose="02110004020202020204"/>
                </a:rPr>
                <a:t>Data</a:t>
              </a:r>
            </a:p>
            <a:p>
              <a:pPr algn="ctr"/>
              <a:r>
                <a:rPr lang="en-GB" sz="800" b="1">
                  <a:solidFill>
                    <a:prstClr val="black"/>
                  </a:solidFill>
                  <a:latin typeface="Aptos" panose="02110004020202020204"/>
                </a:rPr>
                <a:t>Holder</a:t>
              </a:r>
            </a:p>
          </p:txBody>
        </p:sp>
        <p:sp>
          <p:nvSpPr>
            <p:cNvPr id="102" name="TextBox 101">
              <a:extLst>
                <a:ext uri="{FF2B5EF4-FFF2-40B4-BE49-F238E27FC236}">
                  <a16:creationId xmlns:a16="http://schemas.microsoft.com/office/drawing/2014/main" id="{85706B57-BEC2-47FE-1ED1-9334CD490E2A}"/>
                </a:ext>
              </a:extLst>
            </p:cNvPr>
            <p:cNvSpPr txBox="1"/>
            <p:nvPr/>
          </p:nvSpPr>
          <p:spPr>
            <a:xfrm>
              <a:off x="6360413" y="4314096"/>
              <a:ext cx="436338" cy="215444"/>
            </a:xfrm>
            <a:prstGeom prst="rect">
              <a:avLst/>
            </a:prstGeom>
            <a:noFill/>
          </p:spPr>
          <p:txBody>
            <a:bodyPr wrap="none" rtlCol="0">
              <a:spAutoFit/>
            </a:bodyPr>
            <a:lstStyle/>
            <a:p>
              <a:r>
                <a:rPr lang="en-GB" sz="800" b="1">
                  <a:solidFill>
                    <a:prstClr val="black"/>
                  </a:solidFill>
                  <a:latin typeface="Aptos" panose="02110004020202020204"/>
                </a:rPr>
                <a:t>Node</a:t>
              </a:r>
            </a:p>
          </p:txBody>
        </p:sp>
        <p:sp>
          <p:nvSpPr>
            <p:cNvPr id="103" name="TextBox 102">
              <a:extLst>
                <a:ext uri="{FF2B5EF4-FFF2-40B4-BE49-F238E27FC236}">
                  <a16:creationId xmlns:a16="http://schemas.microsoft.com/office/drawing/2014/main" id="{E1CA4AB5-B304-870D-A85E-46C7533E852E}"/>
                </a:ext>
              </a:extLst>
            </p:cNvPr>
            <p:cNvSpPr txBox="1"/>
            <p:nvPr/>
          </p:nvSpPr>
          <p:spPr>
            <a:xfrm>
              <a:off x="8227839" y="5822650"/>
              <a:ext cx="405880" cy="338554"/>
            </a:xfrm>
            <a:prstGeom prst="rect">
              <a:avLst/>
            </a:prstGeom>
            <a:noFill/>
          </p:spPr>
          <p:txBody>
            <a:bodyPr wrap="none" rtlCol="0">
              <a:spAutoFit/>
            </a:bodyPr>
            <a:lstStyle/>
            <a:p>
              <a:pPr algn="ctr"/>
              <a:r>
                <a:rPr lang="en-GB" sz="800" b="1">
                  <a:solidFill>
                    <a:prstClr val="black"/>
                  </a:solidFill>
                  <a:latin typeface="Aptos" panose="02110004020202020204"/>
                </a:rPr>
                <a:t>Data</a:t>
              </a:r>
            </a:p>
            <a:p>
              <a:pPr algn="ctr"/>
              <a:r>
                <a:rPr lang="en-GB" sz="800" b="1">
                  <a:solidFill>
                    <a:prstClr val="black"/>
                  </a:solidFill>
                  <a:latin typeface="Aptos" panose="02110004020202020204"/>
                </a:rPr>
                <a:t>User</a:t>
              </a:r>
            </a:p>
          </p:txBody>
        </p:sp>
        <p:sp>
          <p:nvSpPr>
            <p:cNvPr id="6" name="TextBox 5">
              <a:extLst>
                <a:ext uri="{FF2B5EF4-FFF2-40B4-BE49-F238E27FC236}">
                  <a16:creationId xmlns:a16="http://schemas.microsoft.com/office/drawing/2014/main" id="{6822271A-BDDA-54DA-DF2E-139EC576A9D8}"/>
                </a:ext>
              </a:extLst>
            </p:cNvPr>
            <p:cNvSpPr txBox="1"/>
            <p:nvPr/>
          </p:nvSpPr>
          <p:spPr>
            <a:xfrm>
              <a:off x="6827075" y="3764486"/>
              <a:ext cx="641522" cy="215444"/>
            </a:xfrm>
            <a:prstGeom prst="rect">
              <a:avLst/>
            </a:prstGeom>
            <a:noFill/>
          </p:spPr>
          <p:txBody>
            <a:bodyPr wrap="none" rtlCol="0">
              <a:spAutoFit/>
            </a:bodyPr>
            <a:lstStyle/>
            <a:p>
              <a:pPr algn="ctr"/>
              <a:r>
                <a:rPr lang="en-GB" sz="800" b="1">
                  <a:solidFill>
                    <a:schemeClr val="bg1">
                      <a:lumMod val="50000"/>
                    </a:schemeClr>
                  </a:solidFill>
                  <a:latin typeface="Aptos" panose="02110004020202020204"/>
                </a:rPr>
                <a:t>AMR Data</a:t>
              </a:r>
            </a:p>
          </p:txBody>
        </p:sp>
        <p:sp>
          <p:nvSpPr>
            <p:cNvPr id="7" name="TextBox 6">
              <a:extLst>
                <a:ext uri="{FF2B5EF4-FFF2-40B4-BE49-F238E27FC236}">
                  <a16:creationId xmlns:a16="http://schemas.microsoft.com/office/drawing/2014/main" id="{682A9DF1-E5BB-BBC1-F020-3E06213605B0}"/>
                </a:ext>
              </a:extLst>
            </p:cNvPr>
            <p:cNvSpPr txBox="1"/>
            <p:nvPr/>
          </p:nvSpPr>
          <p:spPr>
            <a:xfrm>
              <a:off x="8200249" y="4311792"/>
              <a:ext cx="436338" cy="215444"/>
            </a:xfrm>
            <a:prstGeom prst="rect">
              <a:avLst/>
            </a:prstGeom>
            <a:noFill/>
          </p:spPr>
          <p:txBody>
            <a:bodyPr wrap="none" rtlCol="0">
              <a:spAutoFit/>
            </a:bodyPr>
            <a:lstStyle/>
            <a:p>
              <a:r>
                <a:rPr lang="en-GB" sz="800" b="1">
                  <a:solidFill>
                    <a:prstClr val="black"/>
                  </a:solidFill>
                  <a:latin typeface="Aptos" panose="02110004020202020204"/>
                </a:rPr>
                <a:t>Node</a:t>
              </a:r>
            </a:p>
          </p:txBody>
        </p:sp>
        <p:sp>
          <p:nvSpPr>
            <p:cNvPr id="8" name="TextBox 7">
              <a:extLst>
                <a:ext uri="{FF2B5EF4-FFF2-40B4-BE49-F238E27FC236}">
                  <a16:creationId xmlns:a16="http://schemas.microsoft.com/office/drawing/2014/main" id="{BD1FC8EE-0A48-A72A-5D27-3B96952A6691}"/>
                </a:ext>
              </a:extLst>
            </p:cNvPr>
            <p:cNvSpPr txBox="1"/>
            <p:nvPr/>
          </p:nvSpPr>
          <p:spPr>
            <a:xfrm>
              <a:off x="10020691" y="4311792"/>
              <a:ext cx="436338" cy="215444"/>
            </a:xfrm>
            <a:prstGeom prst="rect">
              <a:avLst/>
            </a:prstGeom>
            <a:noFill/>
          </p:spPr>
          <p:txBody>
            <a:bodyPr wrap="none" rtlCol="0">
              <a:spAutoFit/>
            </a:bodyPr>
            <a:lstStyle/>
            <a:p>
              <a:r>
                <a:rPr lang="en-GB" sz="800" b="1">
                  <a:solidFill>
                    <a:prstClr val="black"/>
                  </a:solidFill>
                  <a:latin typeface="Aptos" panose="02110004020202020204"/>
                </a:rPr>
                <a:t>Node</a:t>
              </a:r>
            </a:p>
          </p:txBody>
        </p:sp>
        <p:sp>
          <p:nvSpPr>
            <p:cNvPr id="9" name="TextBox 8">
              <a:extLst>
                <a:ext uri="{FF2B5EF4-FFF2-40B4-BE49-F238E27FC236}">
                  <a16:creationId xmlns:a16="http://schemas.microsoft.com/office/drawing/2014/main" id="{08B42F87-D8F6-2319-F04A-A3DEA0DE96FE}"/>
                </a:ext>
              </a:extLst>
            </p:cNvPr>
            <p:cNvSpPr txBox="1"/>
            <p:nvPr/>
          </p:nvSpPr>
          <p:spPr>
            <a:xfrm>
              <a:off x="8654830" y="3765752"/>
              <a:ext cx="641522" cy="215444"/>
            </a:xfrm>
            <a:prstGeom prst="rect">
              <a:avLst/>
            </a:prstGeom>
            <a:noFill/>
          </p:spPr>
          <p:txBody>
            <a:bodyPr wrap="none" rtlCol="0">
              <a:spAutoFit/>
            </a:bodyPr>
            <a:lstStyle/>
            <a:p>
              <a:pPr algn="ctr"/>
              <a:r>
                <a:rPr lang="en-GB" sz="800" b="1">
                  <a:solidFill>
                    <a:schemeClr val="bg1">
                      <a:lumMod val="50000"/>
                    </a:schemeClr>
                  </a:solidFill>
                  <a:latin typeface="Aptos" panose="02110004020202020204"/>
                </a:rPr>
                <a:t>AMR Data</a:t>
              </a:r>
            </a:p>
          </p:txBody>
        </p:sp>
        <p:sp>
          <p:nvSpPr>
            <p:cNvPr id="10" name="TextBox 9">
              <a:extLst>
                <a:ext uri="{FF2B5EF4-FFF2-40B4-BE49-F238E27FC236}">
                  <a16:creationId xmlns:a16="http://schemas.microsoft.com/office/drawing/2014/main" id="{D4C45F1B-EFF0-C533-5D87-DE6F476525CB}"/>
                </a:ext>
              </a:extLst>
            </p:cNvPr>
            <p:cNvSpPr txBox="1"/>
            <p:nvPr/>
          </p:nvSpPr>
          <p:spPr>
            <a:xfrm>
              <a:off x="10482585" y="3767018"/>
              <a:ext cx="641522" cy="215444"/>
            </a:xfrm>
            <a:prstGeom prst="rect">
              <a:avLst/>
            </a:prstGeom>
            <a:noFill/>
          </p:spPr>
          <p:txBody>
            <a:bodyPr wrap="none" rtlCol="0">
              <a:spAutoFit/>
            </a:bodyPr>
            <a:lstStyle/>
            <a:p>
              <a:pPr algn="ctr"/>
              <a:r>
                <a:rPr lang="en-GB" sz="800" b="1">
                  <a:solidFill>
                    <a:schemeClr val="bg1">
                      <a:lumMod val="50000"/>
                    </a:schemeClr>
                  </a:solidFill>
                  <a:latin typeface="Aptos" panose="02110004020202020204"/>
                </a:rPr>
                <a:t>AMR Data</a:t>
              </a:r>
            </a:p>
          </p:txBody>
        </p:sp>
        <p:sp>
          <p:nvSpPr>
            <p:cNvPr id="11" name="TextBox 10">
              <a:extLst>
                <a:ext uri="{FF2B5EF4-FFF2-40B4-BE49-F238E27FC236}">
                  <a16:creationId xmlns:a16="http://schemas.microsoft.com/office/drawing/2014/main" id="{56373CFE-5154-FE6C-2961-3B40F6B1DDC5}"/>
                </a:ext>
              </a:extLst>
            </p:cNvPr>
            <p:cNvSpPr txBox="1"/>
            <p:nvPr/>
          </p:nvSpPr>
          <p:spPr>
            <a:xfrm>
              <a:off x="8729680" y="4206588"/>
              <a:ext cx="506870" cy="338554"/>
            </a:xfrm>
            <a:prstGeom prst="rect">
              <a:avLst/>
            </a:prstGeom>
            <a:noFill/>
          </p:spPr>
          <p:txBody>
            <a:bodyPr wrap="none" rtlCol="0">
              <a:spAutoFit/>
            </a:bodyPr>
            <a:lstStyle/>
            <a:p>
              <a:pPr algn="ctr"/>
              <a:r>
                <a:rPr lang="en-GB" sz="800" b="1">
                  <a:solidFill>
                    <a:prstClr val="black"/>
                  </a:solidFill>
                  <a:latin typeface="Aptos" panose="02110004020202020204"/>
                </a:rPr>
                <a:t>Data</a:t>
              </a:r>
            </a:p>
            <a:p>
              <a:pPr algn="ctr"/>
              <a:r>
                <a:rPr lang="en-GB" sz="800" b="1">
                  <a:solidFill>
                    <a:prstClr val="black"/>
                  </a:solidFill>
                  <a:latin typeface="Aptos" panose="02110004020202020204"/>
                </a:rPr>
                <a:t>Holder</a:t>
              </a:r>
            </a:p>
          </p:txBody>
        </p:sp>
        <p:sp>
          <p:nvSpPr>
            <p:cNvPr id="12" name="TextBox 11">
              <a:extLst>
                <a:ext uri="{FF2B5EF4-FFF2-40B4-BE49-F238E27FC236}">
                  <a16:creationId xmlns:a16="http://schemas.microsoft.com/office/drawing/2014/main" id="{8A4B979F-FBF4-C3E1-72DD-558A68238CBE}"/>
                </a:ext>
              </a:extLst>
            </p:cNvPr>
            <p:cNvSpPr txBox="1"/>
            <p:nvPr/>
          </p:nvSpPr>
          <p:spPr>
            <a:xfrm>
              <a:off x="10567109" y="4199228"/>
              <a:ext cx="506870" cy="338554"/>
            </a:xfrm>
            <a:prstGeom prst="rect">
              <a:avLst/>
            </a:prstGeom>
            <a:noFill/>
          </p:spPr>
          <p:txBody>
            <a:bodyPr wrap="none" rtlCol="0">
              <a:spAutoFit/>
            </a:bodyPr>
            <a:lstStyle/>
            <a:p>
              <a:pPr algn="ctr"/>
              <a:r>
                <a:rPr lang="en-GB" sz="800" b="1">
                  <a:solidFill>
                    <a:prstClr val="black"/>
                  </a:solidFill>
                  <a:latin typeface="Aptos" panose="02110004020202020204"/>
                </a:rPr>
                <a:t>Data</a:t>
              </a:r>
            </a:p>
            <a:p>
              <a:pPr algn="ctr"/>
              <a:r>
                <a:rPr lang="en-GB" sz="800" b="1">
                  <a:solidFill>
                    <a:prstClr val="black"/>
                  </a:solidFill>
                  <a:latin typeface="Aptos" panose="02110004020202020204"/>
                </a:rPr>
                <a:t>Holder</a:t>
              </a:r>
            </a:p>
          </p:txBody>
        </p:sp>
        <p:sp>
          <p:nvSpPr>
            <p:cNvPr id="13" name="TextBox 12">
              <a:extLst>
                <a:ext uri="{FF2B5EF4-FFF2-40B4-BE49-F238E27FC236}">
                  <a16:creationId xmlns:a16="http://schemas.microsoft.com/office/drawing/2014/main" id="{0E8F73F0-4DC0-3372-3D06-5DF904A63307}"/>
                </a:ext>
              </a:extLst>
            </p:cNvPr>
            <p:cNvSpPr txBox="1"/>
            <p:nvPr/>
          </p:nvSpPr>
          <p:spPr>
            <a:xfrm>
              <a:off x="7681251" y="4189313"/>
              <a:ext cx="367408" cy="215444"/>
            </a:xfrm>
            <a:prstGeom prst="rect">
              <a:avLst/>
            </a:prstGeom>
            <a:noFill/>
          </p:spPr>
          <p:txBody>
            <a:bodyPr wrap="none" rtlCol="0">
              <a:spAutoFit/>
            </a:bodyPr>
            <a:lstStyle/>
            <a:p>
              <a:r>
                <a:rPr lang="en-GB" sz="800" b="1">
                  <a:solidFill>
                    <a:prstClr val="black"/>
                  </a:solidFill>
                  <a:latin typeface="Aptos" panose="02110004020202020204"/>
                </a:rPr>
                <a:t>SPE</a:t>
              </a:r>
            </a:p>
          </p:txBody>
        </p:sp>
        <p:sp>
          <p:nvSpPr>
            <p:cNvPr id="14" name="TextBox 13">
              <a:extLst>
                <a:ext uri="{FF2B5EF4-FFF2-40B4-BE49-F238E27FC236}">
                  <a16:creationId xmlns:a16="http://schemas.microsoft.com/office/drawing/2014/main" id="{C67D01B7-27A3-B49F-1F8B-D6D1BB4B5C6D}"/>
                </a:ext>
              </a:extLst>
            </p:cNvPr>
            <p:cNvSpPr txBox="1"/>
            <p:nvPr/>
          </p:nvSpPr>
          <p:spPr>
            <a:xfrm>
              <a:off x="9524925" y="4189756"/>
              <a:ext cx="367408" cy="215444"/>
            </a:xfrm>
            <a:prstGeom prst="rect">
              <a:avLst/>
            </a:prstGeom>
            <a:noFill/>
          </p:spPr>
          <p:txBody>
            <a:bodyPr wrap="none" rtlCol="0">
              <a:spAutoFit/>
            </a:bodyPr>
            <a:lstStyle/>
            <a:p>
              <a:r>
                <a:rPr lang="en-GB" sz="800" b="1">
                  <a:solidFill>
                    <a:prstClr val="black"/>
                  </a:solidFill>
                  <a:latin typeface="Aptos" panose="02110004020202020204"/>
                </a:rPr>
                <a:t>SPE</a:t>
              </a:r>
            </a:p>
          </p:txBody>
        </p:sp>
        <p:sp>
          <p:nvSpPr>
            <p:cNvPr id="26" name="TextBox 25">
              <a:extLst>
                <a:ext uri="{FF2B5EF4-FFF2-40B4-BE49-F238E27FC236}">
                  <a16:creationId xmlns:a16="http://schemas.microsoft.com/office/drawing/2014/main" id="{1894FE74-A1E3-0551-1784-FF5E12F91E5C}"/>
                </a:ext>
              </a:extLst>
            </p:cNvPr>
            <p:cNvSpPr txBox="1"/>
            <p:nvPr/>
          </p:nvSpPr>
          <p:spPr>
            <a:xfrm>
              <a:off x="6027962" y="6318645"/>
              <a:ext cx="2449337" cy="200055"/>
            </a:xfrm>
            <a:prstGeom prst="rect">
              <a:avLst/>
            </a:prstGeom>
            <a:noFill/>
          </p:spPr>
          <p:txBody>
            <a:bodyPr wrap="square" rtlCol="0">
              <a:spAutoFit/>
            </a:bodyPr>
            <a:lstStyle/>
            <a:p>
              <a:r>
                <a:rPr lang="en-GB" sz="700">
                  <a:solidFill>
                    <a:prstClr val="black"/>
                  </a:solidFill>
                  <a:latin typeface="Aptos" panose="02110004020202020204"/>
                </a:rPr>
                <a:t>Data discoverability and secure processing environment</a:t>
              </a:r>
            </a:p>
          </p:txBody>
        </p:sp>
        <p:sp>
          <p:nvSpPr>
            <p:cNvPr id="27" name="TextBox 26">
              <a:extLst>
                <a:ext uri="{FF2B5EF4-FFF2-40B4-BE49-F238E27FC236}">
                  <a16:creationId xmlns:a16="http://schemas.microsoft.com/office/drawing/2014/main" id="{FA983DBB-EB63-1599-E0DC-9527B9DAE76C}"/>
                </a:ext>
              </a:extLst>
            </p:cNvPr>
            <p:cNvSpPr txBox="1"/>
            <p:nvPr/>
          </p:nvSpPr>
          <p:spPr>
            <a:xfrm>
              <a:off x="6027962" y="6456622"/>
              <a:ext cx="2449337" cy="200055"/>
            </a:xfrm>
            <a:prstGeom prst="rect">
              <a:avLst/>
            </a:prstGeom>
            <a:noFill/>
          </p:spPr>
          <p:txBody>
            <a:bodyPr wrap="square" rtlCol="0">
              <a:spAutoFit/>
            </a:bodyPr>
            <a:lstStyle/>
            <a:p>
              <a:r>
                <a:rPr lang="en-GB" sz="700">
                  <a:solidFill>
                    <a:prstClr val="black"/>
                  </a:solidFill>
                  <a:latin typeface="Aptos" panose="02110004020202020204"/>
                </a:rPr>
                <a:t>Federated data access and analysis</a:t>
              </a:r>
            </a:p>
          </p:txBody>
        </p:sp>
        <p:sp>
          <p:nvSpPr>
            <p:cNvPr id="28" name="TextBox 27">
              <a:extLst>
                <a:ext uri="{FF2B5EF4-FFF2-40B4-BE49-F238E27FC236}">
                  <a16:creationId xmlns:a16="http://schemas.microsoft.com/office/drawing/2014/main" id="{9CD95DC1-3C25-2B93-EEC4-1F27D05528AE}"/>
                </a:ext>
              </a:extLst>
            </p:cNvPr>
            <p:cNvSpPr txBox="1"/>
            <p:nvPr/>
          </p:nvSpPr>
          <p:spPr>
            <a:xfrm>
              <a:off x="5741235" y="3522830"/>
              <a:ext cx="567784" cy="215444"/>
            </a:xfrm>
            <a:prstGeom prst="rect">
              <a:avLst/>
            </a:prstGeom>
            <a:noFill/>
          </p:spPr>
          <p:txBody>
            <a:bodyPr wrap="none" rtlCol="0">
              <a:spAutoFit/>
            </a:bodyPr>
            <a:lstStyle/>
            <a:p>
              <a:pPr algn="ctr"/>
              <a:r>
                <a:rPr lang="en-GB" sz="800">
                  <a:solidFill>
                    <a:schemeClr val="accent1">
                      <a:lumMod val="75000"/>
                    </a:schemeClr>
                  </a:solidFill>
                  <a:latin typeface="Aptos" panose="02110004020202020204"/>
                </a:rPr>
                <a:t>Belgium</a:t>
              </a:r>
            </a:p>
          </p:txBody>
        </p:sp>
        <p:sp>
          <p:nvSpPr>
            <p:cNvPr id="29" name="TextBox 28">
              <a:extLst>
                <a:ext uri="{FF2B5EF4-FFF2-40B4-BE49-F238E27FC236}">
                  <a16:creationId xmlns:a16="http://schemas.microsoft.com/office/drawing/2014/main" id="{476B1DAF-4AF5-03F3-B292-D801B682C0C2}"/>
                </a:ext>
              </a:extLst>
            </p:cNvPr>
            <p:cNvSpPr txBox="1"/>
            <p:nvPr/>
          </p:nvSpPr>
          <p:spPr>
            <a:xfrm>
              <a:off x="7600484" y="3526769"/>
              <a:ext cx="514886" cy="215444"/>
            </a:xfrm>
            <a:prstGeom prst="rect">
              <a:avLst/>
            </a:prstGeom>
            <a:noFill/>
          </p:spPr>
          <p:txBody>
            <a:bodyPr wrap="none" rtlCol="0">
              <a:spAutoFit/>
            </a:bodyPr>
            <a:lstStyle/>
            <a:p>
              <a:pPr algn="ctr"/>
              <a:r>
                <a:rPr lang="en-GB" sz="800">
                  <a:solidFill>
                    <a:schemeClr val="accent1">
                      <a:lumMod val="75000"/>
                    </a:schemeClr>
                  </a:solidFill>
                  <a:latin typeface="Aptos" panose="02110004020202020204"/>
                </a:rPr>
                <a:t>Finland</a:t>
              </a:r>
            </a:p>
          </p:txBody>
        </p:sp>
        <p:sp>
          <p:nvSpPr>
            <p:cNvPr id="30" name="TextBox 29">
              <a:extLst>
                <a:ext uri="{FF2B5EF4-FFF2-40B4-BE49-F238E27FC236}">
                  <a16:creationId xmlns:a16="http://schemas.microsoft.com/office/drawing/2014/main" id="{5BAA3866-0D6D-8BF9-DE63-ADCDCE2175AE}"/>
                </a:ext>
              </a:extLst>
            </p:cNvPr>
            <p:cNvSpPr txBox="1"/>
            <p:nvPr/>
          </p:nvSpPr>
          <p:spPr>
            <a:xfrm>
              <a:off x="9461338" y="3530708"/>
              <a:ext cx="511679" cy="215444"/>
            </a:xfrm>
            <a:prstGeom prst="rect">
              <a:avLst/>
            </a:prstGeom>
            <a:noFill/>
          </p:spPr>
          <p:txBody>
            <a:bodyPr wrap="none" rtlCol="0">
              <a:spAutoFit/>
            </a:bodyPr>
            <a:lstStyle/>
            <a:p>
              <a:pPr algn="ctr"/>
              <a:r>
                <a:rPr lang="en-GB" sz="800">
                  <a:solidFill>
                    <a:schemeClr val="accent1">
                      <a:lumMod val="75000"/>
                    </a:schemeClr>
                  </a:solidFill>
                  <a:latin typeface="Aptos" panose="02110004020202020204"/>
                </a:rPr>
                <a:t>Croatia</a:t>
              </a:r>
            </a:p>
          </p:txBody>
        </p:sp>
      </p:grpSp>
      <p:sp>
        <p:nvSpPr>
          <p:cNvPr id="20" name="TextBox 19">
            <a:extLst>
              <a:ext uri="{FF2B5EF4-FFF2-40B4-BE49-F238E27FC236}">
                <a16:creationId xmlns:a16="http://schemas.microsoft.com/office/drawing/2014/main" id="{954A882F-87DE-8582-81DF-31C598579ADD}"/>
              </a:ext>
            </a:extLst>
          </p:cNvPr>
          <p:cNvSpPr txBox="1"/>
          <p:nvPr/>
        </p:nvSpPr>
        <p:spPr>
          <a:xfrm>
            <a:off x="6246266" y="3681166"/>
            <a:ext cx="5665650" cy="2554545"/>
          </a:xfrm>
          <a:prstGeom prst="rect">
            <a:avLst/>
          </a:prstGeom>
          <a:noFill/>
        </p:spPr>
        <p:txBody>
          <a:bodyPr wrap="square" rtlCol="0">
            <a:spAutoFit/>
          </a:bodyPr>
          <a:lstStyle/>
          <a:p>
            <a:pPr marL="285750" indent="-285750">
              <a:buFont typeface="Aptos" panose="020B0004020202020204" pitchFamily="34" charset="0"/>
              <a:buChar char="•"/>
            </a:pPr>
            <a:r>
              <a:rPr lang="en-GB" sz="1600" b="1">
                <a:latin typeface="Aptos" panose="020B0004020202020204" pitchFamily="34" charset="0"/>
              </a:rPr>
              <a:t>EHDS Secondary use (</a:t>
            </a:r>
            <a:r>
              <a:rPr lang="en-GB" sz="1600" b="1" err="1">
                <a:latin typeface="Aptos" panose="020B0004020202020204" pitchFamily="34" charset="0"/>
              </a:rPr>
              <a:t>HealthData@EU</a:t>
            </a:r>
            <a:r>
              <a:rPr lang="en-GB" sz="1600" b="1">
                <a:latin typeface="Aptos" panose="020B0004020202020204" pitchFamily="34" charset="0"/>
              </a:rPr>
              <a:t>) architecture</a:t>
            </a:r>
            <a:r>
              <a:rPr lang="en-GB" sz="1600">
                <a:latin typeface="Aptos" panose="020B0004020202020204" pitchFamily="34" charset="0"/>
              </a:rPr>
              <a:t>:</a:t>
            </a:r>
          </a:p>
          <a:p>
            <a:pPr marL="742950" lvl="1" indent="-285750">
              <a:buFont typeface="Aptos" panose="020B0004020202020204" pitchFamily="34" charset="0"/>
              <a:buChar char="•"/>
            </a:pPr>
            <a:r>
              <a:rPr lang="en-GB" sz="1600">
                <a:latin typeface="Aptos" panose="020B0004020202020204" pitchFamily="34" charset="0"/>
              </a:rPr>
              <a:t>Network of federated nodes;</a:t>
            </a:r>
          </a:p>
          <a:p>
            <a:pPr marL="742950" lvl="1" indent="-285750">
              <a:buFont typeface="Aptos" panose="020B0004020202020204" pitchFamily="34" charset="0"/>
              <a:buChar char="•"/>
            </a:pPr>
            <a:r>
              <a:rPr lang="en-GB" sz="1600">
                <a:latin typeface="Aptos" panose="020B0004020202020204" pitchFamily="34" charset="0"/>
              </a:rPr>
              <a:t>Services for electronic health data access and use;</a:t>
            </a:r>
          </a:p>
          <a:p>
            <a:pPr marL="285750" indent="-285750">
              <a:buFont typeface="Aptos" panose="020B0004020202020204" pitchFamily="34" charset="0"/>
              <a:buChar char="•"/>
            </a:pPr>
            <a:r>
              <a:rPr lang="en-GB" sz="1600" b="1">
                <a:latin typeface="Aptos" panose="020B0004020202020204" pitchFamily="34" charset="0"/>
              </a:rPr>
              <a:t>ECDC Use Case</a:t>
            </a:r>
            <a:r>
              <a:rPr lang="en-GB" sz="1600">
                <a:latin typeface="Aptos" panose="020B0004020202020204" pitchFamily="34" charset="0"/>
              </a:rPr>
              <a:t>:</a:t>
            </a:r>
          </a:p>
          <a:p>
            <a:pPr marL="742950" lvl="1" indent="-285750">
              <a:buFont typeface="Aptos" panose="020B0004020202020204" pitchFamily="34" charset="0"/>
              <a:buChar char="•"/>
            </a:pPr>
            <a:r>
              <a:rPr lang="en-GB" sz="1600">
                <a:latin typeface="Aptos" panose="020B0004020202020204" pitchFamily="34" charset="0"/>
              </a:rPr>
              <a:t>Assess feasibility of this architecture to support ECDC public health surveillance activities;</a:t>
            </a:r>
          </a:p>
          <a:p>
            <a:pPr marL="742950" lvl="1" indent="-285750">
              <a:buFont typeface="Aptos" panose="020B0004020202020204" pitchFamily="34" charset="0"/>
              <a:buChar char="•"/>
            </a:pPr>
            <a:r>
              <a:rPr lang="en-GB" sz="1600">
                <a:latin typeface="Aptos" panose="020B0004020202020204" pitchFamily="34" charset="0"/>
              </a:rPr>
              <a:t>Focusing on AMR surveillance data reporting and analysis;</a:t>
            </a:r>
          </a:p>
          <a:p>
            <a:pPr marL="742950" lvl="1" indent="-285750">
              <a:buFont typeface="Aptos" panose="020B0004020202020204" pitchFamily="34" charset="0"/>
              <a:buChar char="•"/>
            </a:pPr>
            <a:r>
              <a:rPr lang="en-GB" sz="1600">
                <a:latin typeface="Aptos" panose="020B0004020202020204" pitchFamily="34" charset="0"/>
              </a:rPr>
              <a:t>Assess legal challenges and technological tools;</a:t>
            </a:r>
          </a:p>
          <a:p>
            <a:pPr marL="742950" lvl="1" indent="-285750">
              <a:buFont typeface="Aptos" panose="020B0004020202020204" pitchFamily="34" charset="0"/>
              <a:buChar char="•"/>
            </a:pPr>
            <a:r>
              <a:rPr lang="en-GB" sz="1600">
                <a:latin typeface="Aptos" panose="020B0004020202020204" pitchFamily="34" charset="0"/>
              </a:rPr>
              <a:t>Test federated data access and analysis;</a:t>
            </a:r>
          </a:p>
        </p:txBody>
      </p:sp>
    </p:spTree>
    <p:extLst>
      <p:ext uri="{BB962C8B-B14F-4D97-AF65-F5344CB8AC3E}">
        <p14:creationId xmlns:p14="http://schemas.microsoft.com/office/powerpoint/2010/main" val="22665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1EE7-580B-4FA9-BE48-2B8CCE53F7A4}"/>
              </a:ext>
            </a:extLst>
          </p:cNvPr>
          <p:cNvSpPr>
            <a:spLocks noGrp="1"/>
          </p:cNvSpPr>
          <p:nvPr>
            <p:ph type="title"/>
          </p:nvPr>
        </p:nvSpPr>
        <p:spPr>
          <a:xfrm>
            <a:off x="432000" y="426726"/>
            <a:ext cx="10612493" cy="951722"/>
          </a:xfrm>
        </p:spPr>
        <p:txBody>
          <a:bodyPr>
            <a:noAutofit/>
          </a:bodyPr>
          <a:lstStyle/>
          <a:p>
            <a:r>
              <a:rPr lang="en-GB">
                <a:latin typeface="Tahoma"/>
                <a:ea typeface="Tahoma"/>
                <a:cs typeface="Tahoma"/>
              </a:rPr>
              <a:t>Health security strengthening with NPHIs in EU candidate countries and European Neighbourhood Policy countries</a:t>
            </a:r>
          </a:p>
        </p:txBody>
      </p:sp>
      <p:sp>
        <p:nvSpPr>
          <p:cNvPr id="4" name="Footer Placeholder 3">
            <a:extLst>
              <a:ext uri="{FF2B5EF4-FFF2-40B4-BE49-F238E27FC236}">
                <a16:creationId xmlns:a16="http://schemas.microsoft.com/office/drawing/2014/main" id="{25BD86FD-2E69-4452-8325-8CFD6F73E64C}"/>
              </a:ext>
            </a:extLst>
          </p:cNvPr>
          <p:cNvSpPr>
            <a:spLocks noGrp="1"/>
          </p:cNvSpPr>
          <p:nvPr>
            <p:ph type="ftr" sz="quarter" idx="11"/>
          </p:nvPr>
        </p:nvSpPr>
        <p:spPr>
          <a:xfrm>
            <a:off x="124741" y="6407945"/>
            <a:ext cx="10738664" cy="383560"/>
          </a:xfrm>
        </p:spPr>
        <p:txBody>
          <a:bodyPr/>
          <a:lstStyle/>
          <a:p>
            <a:r>
              <a:rPr lang="en-GB" i="1" dirty="0">
                <a:solidFill>
                  <a:srgbClr val="333333"/>
                </a:solidFill>
                <a:latin typeface="Roboto"/>
                <a:ea typeface="Roboto"/>
                <a:cs typeface="Roboto"/>
              </a:rPr>
              <a:t>* The designation is without prejudice to positions on status, and is in line with UNSCR 1244/1999 and the ICJ Opinion on the Kosovo declaration of independence.</a:t>
            </a:r>
            <a:endParaRPr lang="en-GB" dirty="0">
              <a:solidFill>
                <a:srgbClr val="000000"/>
              </a:solidFill>
              <a:latin typeface="Roboto"/>
              <a:ea typeface="Roboto"/>
              <a:cs typeface="Roboto"/>
            </a:endParaRPr>
          </a:p>
          <a:p>
            <a:r>
              <a:rPr lang="en-GB" i="1" dirty="0">
                <a:solidFill>
                  <a:srgbClr val="333333"/>
                </a:solidFill>
                <a:latin typeface="Roboto"/>
                <a:ea typeface="Roboto"/>
                <a:cs typeface="Roboto"/>
              </a:rPr>
              <a:t>**The designation shall not be construed as recognition of a State of Palestine and is without prejudice to the individual positions of the Member States on this issue.</a:t>
            </a:r>
            <a:endParaRPr lang="en-US" dirty="0"/>
          </a:p>
          <a:p>
            <a:endParaRPr lang="en-GB" i="1" dirty="0">
              <a:solidFill>
                <a:srgbClr val="333333"/>
              </a:solidFill>
              <a:latin typeface="Roboto"/>
              <a:ea typeface="Roboto"/>
              <a:cs typeface="Roboto"/>
            </a:endParaRPr>
          </a:p>
        </p:txBody>
      </p:sp>
      <p:sp>
        <p:nvSpPr>
          <p:cNvPr id="5" name="Slide Number Placeholder 4">
            <a:extLst>
              <a:ext uri="{FF2B5EF4-FFF2-40B4-BE49-F238E27FC236}">
                <a16:creationId xmlns:a16="http://schemas.microsoft.com/office/drawing/2014/main" id="{06D218BB-52B4-4760-B213-4CDDBA55112D}"/>
              </a:ext>
            </a:extLst>
          </p:cNvPr>
          <p:cNvSpPr>
            <a:spLocks noGrp="1"/>
          </p:cNvSpPr>
          <p:nvPr>
            <p:ph type="sldNum" sz="quarter" idx="12"/>
          </p:nvPr>
        </p:nvSpPr>
        <p:spPr/>
        <p:txBody>
          <a:bodyPr/>
          <a:lstStyle/>
          <a:p>
            <a:fld id="{F9E29A8E-A0F1-419A-8E8B-A78BF9C70DE8}" type="slidenum">
              <a:rPr lang="en-GB" smtClean="0"/>
              <a:pPr/>
              <a:t>15</a:t>
            </a:fld>
            <a:endParaRPr lang="en-GB"/>
          </a:p>
        </p:txBody>
      </p:sp>
      <p:sp>
        <p:nvSpPr>
          <p:cNvPr id="7" name="Content Placeholder 2">
            <a:extLst>
              <a:ext uri="{FF2B5EF4-FFF2-40B4-BE49-F238E27FC236}">
                <a16:creationId xmlns:a16="http://schemas.microsoft.com/office/drawing/2014/main" id="{E5D873CB-B480-4F09-A84E-ED0EF1A6C937}"/>
              </a:ext>
            </a:extLst>
          </p:cNvPr>
          <p:cNvSpPr txBox="1">
            <a:spLocks/>
          </p:cNvSpPr>
          <p:nvPr/>
        </p:nvSpPr>
        <p:spPr>
          <a:xfrm>
            <a:off x="431999" y="2002719"/>
            <a:ext cx="4981250" cy="41511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a:latin typeface="Tahoma"/>
                <a:ea typeface="Tahoma"/>
                <a:cs typeface="Tahoma"/>
              </a:rPr>
              <a:t>Instrument for Pre-Accession Assistance (DG NEAR)</a:t>
            </a:r>
          </a:p>
          <a:p>
            <a:pPr marL="457200" indent="-457200">
              <a:buFont typeface="Arial" panose="020B0604020202020204" pitchFamily="34" charset="0"/>
              <a:buChar char="•"/>
            </a:pPr>
            <a:r>
              <a:rPr lang="en-GB" sz="2400">
                <a:latin typeface="Tahoma"/>
                <a:ea typeface="Tahoma"/>
                <a:cs typeface="Tahoma"/>
              </a:rPr>
              <a:t>EU Initiative on Health Security (DG NEAR)</a:t>
            </a:r>
          </a:p>
          <a:p>
            <a:pPr marL="457200" indent="-457200">
              <a:buFont typeface="Arial" panose="020B0604020202020204" pitchFamily="34" charset="0"/>
              <a:buChar char="•"/>
            </a:pPr>
            <a:endParaRPr lang="en-GB" sz="2000"/>
          </a:p>
        </p:txBody>
      </p:sp>
      <p:pic>
        <p:nvPicPr>
          <p:cNvPr id="3" name="Picture 2" descr="A map of europe with different colored countries/regions&#10;&#10;Description automatically generated">
            <a:extLst>
              <a:ext uri="{FF2B5EF4-FFF2-40B4-BE49-F238E27FC236}">
                <a16:creationId xmlns:a16="http://schemas.microsoft.com/office/drawing/2014/main" id="{C8892DE0-6B31-AC8B-BA6D-6F3067067CA3}"/>
              </a:ext>
            </a:extLst>
          </p:cNvPr>
          <p:cNvPicPr>
            <a:picLocks noChangeAspect="1"/>
          </p:cNvPicPr>
          <p:nvPr/>
        </p:nvPicPr>
        <p:blipFill>
          <a:blip r:embed="rId3"/>
          <a:stretch>
            <a:fillRect/>
          </a:stretch>
        </p:blipFill>
        <p:spPr>
          <a:xfrm>
            <a:off x="5608769" y="1579306"/>
            <a:ext cx="6302315" cy="4098823"/>
          </a:xfrm>
          <a:prstGeom prst="rect">
            <a:avLst/>
          </a:prstGeom>
        </p:spPr>
      </p:pic>
      <p:pic>
        <p:nvPicPr>
          <p:cNvPr id="6" name="Picture 5" descr="A poster of a health security&#10;&#10;Description automatically generated">
            <a:extLst>
              <a:ext uri="{FF2B5EF4-FFF2-40B4-BE49-F238E27FC236}">
                <a16:creationId xmlns:a16="http://schemas.microsoft.com/office/drawing/2014/main" id="{5C062078-CD3E-90D5-9489-ECE857812100}"/>
              </a:ext>
            </a:extLst>
          </p:cNvPr>
          <p:cNvPicPr>
            <a:picLocks noChangeAspect="1"/>
          </p:cNvPicPr>
          <p:nvPr/>
        </p:nvPicPr>
        <p:blipFill>
          <a:blip r:embed="rId4"/>
          <a:stretch>
            <a:fillRect/>
          </a:stretch>
        </p:blipFill>
        <p:spPr>
          <a:xfrm>
            <a:off x="3284921" y="3423583"/>
            <a:ext cx="2318870" cy="2481292"/>
          </a:xfrm>
          <a:prstGeom prst="rect">
            <a:avLst/>
          </a:prstGeom>
        </p:spPr>
      </p:pic>
    </p:spTree>
    <p:extLst>
      <p:ext uri="{BB962C8B-B14F-4D97-AF65-F5344CB8AC3E}">
        <p14:creationId xmlns:p14="http://schemas.microsoft.com/office/powerpoint/2010/main" val="21706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934FA845-F82C-92DF-F818-00574434DF55}"/>
              </a:ext>
            </a:extLst>
          </p:cNvPr>
          <p:cNvGraphicFramePr/>
          <p:nvPr/>
        </p:nvGraphicFramePr>
        <p:xfrm>
          <a:off x="2479278" y="1491272"/>
          <a:ext cx="7233444"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09DED0-BC21-416C-491B-91E94BED025D}"/>
              </a:ext>
            </a:extLst>
          </p:cNvPr>
          <p:cNvSpPr>
            <a:spLocks noGrp="1"/>
          </p:cNvSpPr>
          <p:nvPr>
            <p:ph type="title"/>
          </p:nvPr>
        </p:nvSpPr>
        <p:spPr>
          <a:xfrm>
            <a:off x="431800" y="424050"/>
            <a:ext cx="9007564" cy="951722"/>
          </a:xfrm>
        </p:spPr>
        <p:txBody>
          <a:bodyPr/>
          <a:lstStyle/>
          <a:p>
            <a:r>
              <a:rPr lang="en-GB"/>
              <a:t>Africa CDC - ECDC partnership </a:t>
            </a:r>
          </a:p>
        </p:txBody>
      </p:sp>
      <p:sp>
        <p:nvSpPr>
          <p:cNvPr id="4" name="Slide Number Placeholder 3">
            <a:extLst>
              <a:ext uri="{FF2B5EF4-FFF2-40B4-BE49-F238E27FC236}">
                <a16:creationId xmlns:a16="http://schemas.microsoft.com/office/drawing/2014/main" id="{4A2AA019-E849-A5C9-54A6-692FDA2BF304}"/>
              </a:ext>
            </a:extLst>
          </p:cNvPr>
          <p:cNvSpPr>
            <a:spLocks noGrp="1"/>
          </p:cNvSpPr>
          <p:nvPr>
            <p:ph type="sldNum" sz="quarter" idx="12"/>
          </p:nvPr>
        </p:nvSpPr>
        <p:spPr/>
        <p:txBody>
          <a:bodyPr/>
          <a:lstStyle/>
          <a:p>
            <a:fld id="{2AB9604C-2145-481F-8CE1-955AEFEFDE6E}" type="slidenum">
              <a:rPr lang="en-GB" smtClean="0"/>
              <a:t>16</a:t>
            </a:fld>
            <a:endParaRPr lang="en-GB"/>
          </a:p>
        </p:txBody>
      </p:sp>
      <p:pic>
        <p:nvPicPr>
          <p:cNvPr id="12" name="Picture 11">
            <a:extLst>
              <a:ext uri="{FF2B5EF4-FFF2-40B4-BE49-F238E27FC236}">
                <a16:creationId xmlns:a16="http://schemas.microsoft.com/office/drawing/2014/main" id="{95DC0D3F-B524-D9D7-BAA9-91FBED3A7A0E}"/>
              </a:ext>
            </a:extLst>
          </p:cNvPr>
          <p:cNvPicPr>
            <a:picLocks noChangeAspect="1"/>
          </p:cNvPicPr>
          <p:nvPr/>
        </p:nvPicPr>
        <p:blipFill rotWithShape="1">
          <a:blip r:embed="rId8"/>
          <a:srcRect l="1452" t="10122" r="-1" b="5478"/>
          <a:stretch/>
        </p:blipFill>
        <p:spPr>
          <a:xfrm>
            <a:off x="69207" y="3429517"/>
            <a:ext cx="2861524" cy="1776926"/>
          </a:xfrm>
          <a:prstGeom prst="rect">
            <a:avLst/>
          </a:prstGeom>
          <a:effectLst>
            <a:softEdge rad="63500"/>
          </a:effectLst>
        </p:spPr>
      </p:pic>
      <p:pic>
        <p:nvPicPr>
          <p:cNvPr id="16" name="Picture 15" descr="A group of people standing in front of a sign&#10;&#10;Description automatically generated">
            <a:extLst>
              <a:ext uri="{FF2B5EF4-FFF2-40B4-BE49-F238E27FC236}">
                <a16:creationId xmlns:a16="http://schemas.microsoft.com/office/drawing/2014/main" id="{0610BA95-7301-DE2D-B9CB-0EF8431EC4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12" t="4837" r="2473" b="4953"/>
          <a:stretch/>
        </p:blipFill>
        <p:spPr>
          <a:xfrm>
            <a:off x="117849" y="1563299"/>
            <a:ext cx="2870322" cy="1843303"/>
          </a:xfrm>
          <a:prstGeom prst="rect">
            <a:avLst/>
          </a:prstGeom>
          <a:effectLst>
            <a:softEdge rad="63500"/>
          </a:effectLst>
        </p:spPr>
      </p:pic>
      <p:pic>
        <p:nvPicPr>
          <p:cNvPr id="19" name="Picture 18" descr="A group of people sitting at tables in a room with laptops&#10;&#10;Description automatically generated">
            <a:extLst>
              <a:ext uri="{FF2B5EF4-FFF2-40B4-BE49-F238E27FC236}">
                <a16:creationId xmlns:a16="http://schemas.microsoft.com/office/drawing/2014/main" id="{07894192-FFBF-DD84-A6F3-7F3801A281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950" t="21752" b="10926"/>
          <a:stretch/>
        </p:blipFill>
        <p:spPr>
          <a:xfrm>
            <a:off x="8063797" y="4972202"/>
            <a:ext cx="2861523" cy="1504248"/>
          </a:xfrm>
          <a:prstGeom prst="rect">
            <a:avLst/>
          </a:prstGeom>
          <a:effectLst>
            <a:softEdge rad="63500"/>
          </a:effectLst>
        </p:spPr>
      </p:pic>
      <p:pic>
        <p:nvPicPr>
          <p:cNvPr id="20" name="Picture 19">
            <a:extLst>
              <a:ext uri="{FF2B5EF4-FFF2-40B4-BE49-F238E27FC236}">
                <a16:creationId xmlns:a16="http://schemas.microsoft.com/office/drawing/2014/main" id="{B6A8B838-614E-BC8D-6E1C-D5E3788A13A7}"/>
              </a:ext>
            </a:extLst>
          </p:cNvPr>
          <p:cNvPicPr>
            <a:picLocks noChangeAspect="1"/>
          </p:cNvPicPr>
          <p:nvPr/>
        </p:nvPicPr>
        <p:blipFill rotWithShape="1">
          <a:blip r:embed="rId11"/>
          <a:srcRect t="25440" r="3372"/>
          <a:stretch/>
        </p:blipFill>
        <p:spPr>
          <a:xfrm>
            <a:off x="8849485" y="2821589"/>
            <a:ext cx="1840774" cy="2116368"/>
          </a:xfrm>
          <a:prstGeom prst="rect">
            <a:avLst/>
          </a:prstGeom>
          <a:effectLst>
            <a:softEdge rad="31750"/>
          </a:effectLst>
        </p:spPr>
      </p:pic>
      <p:pic>
        <p:nvPicPr>
          <p:cNvPr id="22" name="Picture 21" descr="A group of women posing for a photo&#10;&#10;Description automatically generated">
            <a:extLst>
              <a:ext uri="{FF2B5EF4-FFF2-40B4-BE49-F238E27FC236}">
                <a16:creationId xmlns:a16="http://schemas.microsoft.com/office/drawing/2014/main" id="{84763771-05C8-BC59-751D-26C0F85523F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189" t="3398" b="8980"/>
          <a:stretch/>
        </p:blipFill>
        <p:spPr>
          <a:xfrm>
            <a:off x="10565073" y="2811806"/>
            <a:ext cx="1626927" cy="2162176"/>
          </a:xfrm>
          <a:prstGeom prst="rect">
            <a:avLst/>
          </a:prstGeom>
          <a:effectLst>
            <a:softEdge rad="63500"/>
          </a:effectLst>
        </p:spPr>
      </p:pic>
      <p:pic>
        <p:nvPicPr>
          <p:cNvPr id="23" name="Picture 22" descr="A group of people standing together&#10;&#10;Description automatically generated">
            <a:extLst>
              <a:ext uri="{FF2B5EF4-FFF2-40B4-BE49-F238E27FC236}">
                <a16:creationId xmlns:a16="http://schemas.microsoft.com/office/drawing/2014/main" id="{C9A6BAE7-8D06-002D-3589-B7758216F525}"/>
              </a:ext>
            </a:extLst>
          </p:cNvPr>
          <p:cNvPicPr>
            <a:picLocks noChangeAspect="1"/>
          </p:cNvPicPr>
          <p:nvPr/>
        </p:nvPicPr>
        <p:blipFill rotWithShape="1">
          <a:blip r:embed="rId13">
            <a:extLst>
              <a:ext uri="{28A0092B-C50C-407E-A947-70E740481C1C}">
                <a14:useLocalDpi xmlns:a14="http://schemas.microsoft.com/office/drawing/2010/main" val="0"/>
              </a:ext>
            </a:extLst>
          </a:blip>
          <a:srcRect l="3153" t="34537" r="14479"/>
          <a:stretch/>
        </p:blipFill>
        <p:spPr>
          <a:xfrm>
            <a:off x="8207545" y="1393895"/>
            <a:ext cx="3993634" cy="1430991"/>
          </a:xfrm>
          <a:prstGeom prst="rect">
            <a:avLst/>
          </a:prstGeom>
          <a:effectLst>
            <a:softEdge rad="63500"/>
          </a:effectLst>
        </p:spPr>
      </p:pic>
      <p:pic>
        <p:nvPicPr>
          <p:cNvPr id="25" name="Picture 24" descr="A group of people posing for a photo&#10;&#10;Description automatically generated">
            <a:extLst>
              <a:ext uri="{FF2B5EF4-FFF2-40B4-BE49-F238E27FC236}">
                <a16:creationId xmlns:a16="http://schemas.microsoft.com/office/drawing/2014/main" id="{BC3425B0-4074-6F04-447E-544F2B3A897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103" t="10970" r="6061" b="15538"/>
          <a:stretch/>
        </p:blipFill>
        <p:spPr>
          <a:xfrm>
            <a:off x="35596" y="5215268"/>
            <a:ext cx="3296151" cy="1501202"/>
          </a:xfrm>
          <a:prstGeom prst="rect">
            <a:avLst/>
          </a:prstGeom>
          <a:effectLst>
            <a:softEdge rad="63500"/>
          </a:effectLst>
        </p:spPr>
      </p:pic>
      <p:pic>
        <p:nvPicPr>
          <p:cNvPr id="5" name="Picture 4" descr="A poster on a fence&#10;&#10;Description automatically generated">
            <a:extLst>
              <a:ext uri="{FF2B5EF4-FFF2-40B4-BE49-F238E27FC236}">
                <a16:creationId xmlns:a16="http://schemas.microsoft.com/office/drawing/2014/main" id="{4B045606-2323-4FC2-7CBE-0402D4E8C4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210" t="21538" b="9211"/>
          <a:stretch/>
        </p:blipFill>
        <p:spPr>
          <a:xfrm>
            <a:off x="3367828" y="5386184"/>
            <a:ext cx="1297735" cy="1291376"/>
          </a:xfrm>
          <a:prstGeom prst="rect">
            <a:avLst/>
          </a:prstGeom>
          <a:effectLst>
            <a:softEdge rad="63500"/>
          </a:effectLst>
        </p:spPr>
      </p:pic>
    </p:spTree>
    <p:extLst>
      <p:ext uri="{BB962C8B-B14F-4D97-AF65-F5344CB8AC3E}">
        <p14:creationId xmlns:p14="http://schemas.microsoft.com/office/powerpoint/2010/main" val="300951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2AE141-12E2-2664-5A14-EE3070002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CD86F286-24B3-9F0F-290B-19BBB7D6A24C}"/>
              </a:ext>
            </a:extLst>
          </p:cNvPr>
          <p:cNvPicPr>
            <a:picLocks noChangeAspect="1"/>
          </p:cNvPicPr>
          <p:nvPr/>
        </p:nvPicPr>
        <p:blipFill>
          <a:blip r:embed="rId3"/>
          <a:stretch>
            <a:fillRect/>
          </a:stretch>
        </p:blipFill>
        <p:spPr>
          <a:xfrm>
            <a:off x="1140836" y="814025"/>
            <a:ext cx="9073807" cy="5661517"/>
          </a:xfrm>
          <a:prstGeom prst="rect">
            <a:avLst/>
          </a:prstGeom>
        </p:spPr>
      </p:pic>
      <p:pic>
        <p:nvPicPr>
          <p:cNvPr id="3" name="Picture 2">
            <a:extLst>
              <a:ext uri="{FF2B5EF4-FFF2-40B4-BE49-F238E27FC236}">
                <a16:creationId xmlns:a16="http://schemas.microsoft.com/office/drawing/2014/main" id="{85757509-A22E-6BE7-F20E-50D88FD75BF1}"/>
              </a:ext>
            </a:extLst>
          </p:cNvPr>
          <p:cNvPicPr>
            <a:picLocks noChangeAspect="1"/>
          </p:cNvPicPr>
          <p:nvPr/>
        </p:nvPicPr>
        <p:blipFill>
          <a:blip r:embed="rId4"/>
          <a:stretch>
            <a:fillRect/>
          </a:stretch>
        </p:blipFill>
        <p:spPr>
          <a:xfrm>
            <a:off x="6629400" y="3862551"/>
            <a:ext cx="557212" cy="295111"/>
          </a:xfrm>
          <a:prstGeom prst="rect">
            <a:avLst/>
          </a:prstGeom>
        </p:spPr>
      </p:pic>
      <p:pic>
        <p:nvPicPr>
          <p:cNvPr id="6" name="Picture 5">
            <a:extLst>
              <a:ext uri="{FF2B5EF4-FFF2-40B4-BE49-F238E27FC236}">
                <a16:creationId xmlns:a16="http://schemas.microsoft.com/office/drawing/2014/main" id="{497FE37F-A556-79C7-5306-2710526E2BC2}"/>
              </a:ext>
            </a:extLst>
          </p:cNvPr>
          <p:cNvPicPr>
            <a:picLocks noChangeAspect="1"/>
          </p:cNvPicPr>
          <p:nvPr/>
        </p:nvPicPr>
        <p:blipFill>
          <a:blip r:embed="rId5"/>
          <a:stretch>
            <a:fillRect/>
          </a:stretch>
        </p:blipFill>
        <p:spPr>
          <a:xfrm>
            <a:off x="4055830" y="4629149"/>
            <a:ext cx="616182" cy="295275"/>
          </a:xfrm>
          <a:prstGeom prst="rect">
            <a:avLst/>
          </a:prstGeom>
        </p:spPr>
      </p:pic>
      <p:sp>
        <p:nvSpPr>
          <p:cNvPr id="2" name="Title 1">
            <a:extLst>
              <a:ext uri="{FF2B5EF4-FFF2-40B4-BE49-F238E27FC236}">
                <a16:creationId xmlns:a16="http://schemas.microsoft.com/office/drawing/2014/main" id="{CEC766AC-0456-EFCA-6A86-5CBAB2C546D3}"/>
              </a:ext>
            </a:extLst>
          </p:cNvPr>
          <p:cNvSpPr>
            <a:spLocks noGrp="1"/>
          </p:cNvSpPr>
          <p:nvPr>
            <p:ph type="title"/>
          </p:nvPr>
        </p:nvSpPr>
        <p:spPr>
          <a:xfrm>
            <a:off x="431999" y="252972"/>
            <a:ext cx="10354188" cy="951722"/>
          </a:xfrm>
        </p:spPr>
        <p:txBody>
          <a:bodyPr>
            <a:normAutofit/>
          </a:bodyPr>
          <a:lstStyle/>
          <a:p>
            <a:r>
              <a:rPr lang="en-GB"/>
              <a:t>Collaboration with international partners</a:t>
            </a:r>
            <a:endParaRPr lang="en-GB">
              <a:latin typeface="+mj-lt"/>
            </a:endParaRPr>
          </a:p>
        </p:txBody>
      </p:sp>
    </p:spTree>
    <p:extLst>
      <p:ext uri="{BB962C8B-B14F-4D97-AF65-F5344CB8AC3E}">
        <p14:creationId xmlns:p14="http://schemas.microsoft.com/office/powerpoint/2010/main" val="202493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lnSpc>
                <a:spcPct val="100000"/>
              </a:lnSpc>
            </a:pPr>
            <a:r>
              <a:rPr lang="en-GB"/>
              <a:t>Thank you</a:t>
            </a:r>
            <a:endParaRPr lang="en-GB" b="0"/>
          </a:p>
        </p:txBody>
      </p:sp>
      <p:sp>
        <p:nvSpPr>
          <p:cNvPr id="3" name="Slide Number Placeholder 2"/>
          <p:cNvSpPr>
            <a:spLocks noGrp="1"/>
          </p:cNvSpPr>
          <p:nvPr>
            <p:ph type="sldNum" sz="quarter" idx="12"/>
          </p:nvPr>
        </p:nvSpPr>
        <p:spPr/>
        <p:txBody>
          <a:bodyPr/>
          <a:lstStyle/>
          <a:p>
            <a:fld id="{F9E29A8E-A0F1-419A-8E8B-A78BF9C70DE8}" type="slidenum">
              <a:rPr lang="en-GB" smtClean="0"/>
              <a:pPr/>
              <a:t>18</a:t>
            </a:fld>
            <a:endParaRPr lang="en-GB"/>
          </a:p>
        </p:txBody>
      </p:sp>
      <p:pic>
        <p:nvPicPr>
          <p:cNvPr id="5" name="Picture 4">
            <a:extLst>
              <a:ext uri="{FF2B5EF4-FFF2-40B4-BE49-F238E27FC236}">
                <a16:creationId xmlns:a16="http://schemas.microsoft.com/office/drawing/2014/main" id="{3C13E3E7-C390-9376-57AC-7D16CB435D66}"/>
              </a:ext>
            </a:extLst>
          </p:cNvPr>
          <p:cNvPicPr>
            <a:picLocks noChangeAspect="1"/>
          </p:cNvPicPr>
          <p:nvPr/>
        </p:nvPicPr>
        <p:blipFill rotWithShape="1">
          <a:blip r:embed="rId2"/>
          <a:srcRect l="5284" r="7348"/>
          <a:stretch/>
        </p:blipFill>
        <p:spPr>
          <a:xfrm>
            <a:off x="1262935" y="465925"/>
            <a:ext cx="9570129" cy="3876675"/>
          </a:xfrm>
          <a:prstGeom prst="rect">
            <a:avLst/>
          </a:prstGeom>
        </p:spPr>
      </p:pic>
    </p:spTree>
    <p:extLst>
      <p:ext uri="{BB962C8B-B14F-4D97-AF65-F5344CB8AC3E}">
        <p14:creationId xmlns:p14="http://schemas.microsoft.com/office/powerpoint/2010/main" val="101866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6362-7BE9-5551-E9EC-A3C0CC609A40}"/>
              </a:ext>
            </a:extLst>
          </p:cNvPr>
          <p:cNvSpPr>
            <a:spLocks noGrp="1"/>
          </p:cNvSpPr>
          <p:nvPr>
            <p:ph type="title"/>
          </p:nvPr>
        </p:nvSpPr>
        <p:spPr/>
        <p:txBody>
          <a:bodyPr>
            <a:normAutofit fontScale="90000"/>
          </a:bodyPr>
          <a:lstStyle/>
          <a:p>
            <a:r>
              <a:rPr lang="en-GB" sz="3200" dirty="0">
                <a:latin typeface="Calibri"/>
                <a:cs typeface="Tahoma"/>
              </a:rPr>
              <a:t>Overview ECDC actions to strengthen NPHI’s and address gaps in pandemic prevention, preparedness and response </a:t>
            </a:r>
            <a:r>
              <a:rPr lang="en-GB" dirty="0">
                <a:latin typeface="Calibri"/>
                <a:cs typeface="Tahoma"/>
              </a:rPr>
              <a:t>in the EU/EEA </a:t>
            </a:r>
            <a:endParaRPr lang="en-GB" dirty="0"/>
          </a:p>
        </p:txBody>
      </p:sp>
      <p:sp>
        <p:nvSpPr>
          <p:cNvPr id="3" name="Content Placeholder 2">
            <a:extLst>
              <a:ext uri="{FF2B5EF4-FFF2-40B4-BE49-F238E27FC236}">
                <a16:creationId xmlns:a16="http://schemas.microsoft.com/office/drawing/2014/main" id="{C97817EB-78D1-86BC-38B0-9545509A9FEF}"/>
              </a:ext>
            </a:extLst>
          </p:cNvPr>
          <p:cNvSpPr>
            <a:spLocks noGrp="1"/>
          </p:cNvSpPr>
          <p:nvPr>
            <p:ph idx="1"/>
          </p:nvPr>
        </p:nvSpPr>
        <p:spPr>
          <a:xfrm>
            <a:off x="431999" y="1474236"/>
            <a:ext cx="11352563" cy="4702726"/>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GB" sz="2000" dirty="0">
                <a:latin typeface="Tahoma"/>
                <a:ea typeface="Tahoma"/>
                <a:cs typeface="Tahoma"/>
              </a:rPr>
              <a:t>EU Health Task Force (EUHTF)</a:t>
            </a:r>
          </a:p>
          <a:p>
            <a:pPr marL="457200" indent="-457200">
              <a:buFont typeface="Arial" panose="020B0604020202020204" pitchFamily="34" charset="0"/>
              <a:buChar char="•"/>
            </a:pPr>
            <a:r>
              <a:rPr lang="en-GB" sz="2000" dirty="0">
                <a:latin typeface="Tahoma"/>
                <a:ea typeface="Tahoma"/>
                <a:cs typeface="Tahoma"/>
              </a:rPr>
              <a:t>Public Health Emergency Preparedness Assessments (PHEPA)</a:t>
            </a:r>
          </a:p>
          <a:p>
            <a:pPr marL="457200" indent="-457200">
              <a:buFont typeface="Arial" panose="020B0604020202020204" pitchFamily="34" charset="0"/>
              <a:buChar char="•"/>
            </a:pPr>
            <a:r>
              <a:rPr lang="en-GB" sz="2000" dirty="0">
                <a:latin typeface="Tahoma"/>
                <a:ea typeface="Tahoma"/>
                <a:cs typeface="Tahoma"/>
              </a:rPr>
              <a:t>ECDC Fellowship Programme</a:t>
            </a:r>
          </a:p>
          <a:p>
            <a:pPr marL="457200" indent="-457200">
              <a:buFont typeface="Arial" panose="020B0604020202020204" pitchFamily="34" charset="0"/>
              <a:buChar char="•"/>
            </a:pPr>
            <a:r>
              <a:rPr lang="en-GB" sz="2000" dirty="0">
                <a:latin typeface="Tahoma"/>
                <a:ea typeface="Tahoma"/>
                <a:cs typeface="Tahoma"/>
              </a:rPr>
              <a:t>Emergency preparedness and response training for workforce capacity building</a:t>
            </a:r>
          </a:p>
          <a:p>
            <a:pPr marL="457200" indent="-457200">
              <a:buFont typeface="Arial" panose="020B0604020202020204" pitchFamily="34" charset="0"/>
              <a:buChar char="•"/>
            </a:pPr>
            <a:r>
              <a:rPr lang="en-GB" sz="2000" dirty="0">
                <a:latin typeface="Tahoma"/>
                <a:ea typeface="Tahoma"/>
                <a:cs typeface="Tahoma"/>
              </a:rPr>
              <a:t>GenEpi-BioTrain: Cross-border capacity-building support programme in genomic epidemiology</a:t>
            </a:r>
          </a:p>
          <a:p>
            <a:pPr marL="457200" indent="-457200">
              <a:buFont typeface="Arial" panose="020B0604020202020204" pitchFamily="34" charset="0"/>
              <a:buChar char="•"/>
            </a:pPr>
            <a:r>
              <a:rPr lang="en-GB" sz="2000" dirty="0">
                <a:latin typeface="Tahoma"/>
                <a:ea typeface="Tahoma"/>
                <a:cs typeface="Tahoma"/>
              </a:rPr>
              <a:t>National WGS infrastructure support programmes</a:t>
            </a:r>
          </a:p>
          <a:p>
            <a:pPr marL="457200" indent="-457200">
              <a:buFont typeface="Arial" panose="020B0604020202020204" pitchFamily="34" charset="0"/>
              <a:buChar char="•"/>
            </a:pPr>
            <a:r>
              <a:rPr lang="en-GB" sz="2000" dirty="0">
                <a:latin typeface="Tahoma"/>
                <a:ea typeface="Tahoma"/>
                <a:cs typeface="Tahoma"/>
              </a:rPr>
              <a:t>Network of EU Reference Laboratories</a:t>
            </a:r>
          </a:p>
          <a:p>
            <a:pPr marL="457200" indent="-457200">
              <a:buFont typeface="Arial" panose="020B0604020202020204" pitchFamily="34" charset="0"/>
              <a:buChar char="•"/>
            </a:pPr>
            <a:r>
              <a:rPr lang="en-GB" sz="2000" dirty="0">
                <a:latin typeface="Tahoma"/>
                <a:ea typeface="Tahoma"/>
                <a:cs typeface="Tahoma"/>
              </a:rPr>
              <a:t>EpiPulse - EU surveillance portal for infectious diseases</a:t>
            </a:r>
          </a:p>
          <a:p>
            <a:pPr marL="457200" indent="-457200">
              <a:buFont typeface="Arial" panose="020B0604020202020204" pitchFamily="34" charset="0"/>
              <a:buChar char="•"/>
            </a:pPr>
            <a:r>
              <a:rPr lang="en-GB" sz="2000" dirty="0">
                <a:latin typeface="Tahoma"/>
                <a:ea typeface="Tahoma"/>
                <a:cs typeface="Tahoma"/>
              </a:rPr>
              <a:t>Epidemic Intelligence for Global Screening</a:t>
            </a:r>
          </a:p>
          <a:p>
            <a:pPr marL="457200" indent="-457200">
              <a:buFont typeface="Arial" panose="020B0604020202020204" pitchFamily="34" charset="0"/>
              <a:buChar char="•"/>
            </a:pPr>
            <a:r>
              <a:rPr lang="en-GB" sz="2000" dirty="0">
                <a:latin typeface="Tahoma"/>
                <a:ea typeface="Tahoma"/>
                <a:cs typeface="Tahoma"/>
              </a:rPr>
              <a:t>ECDC eHealth programme – SUREHD project</a:t>
            </a:r>
          </a:p>
          <a:p>
            <a:pPr marL="457200" indent="-457200">
              <a:buFont typeface="Arial" panose="020B0604020202020204" pitchFamily="34" charset="0"/>
              <a:buChar char="•"/>
            </a:pPr>
            <a:r>
              <a:rPr lang="en-GB" sz="2000" dirty="0">
                <a:latin typeface="Tahoma"/>
                <a:ea typeface="Tahoma"/>
                <a:cs typeface="Tahoma"/>
              </a:rPr>
              <a:t>HealthData@EU Pilot – ECDC Use Case European Health Data Space</a:t>
            </a:r>
          </a:p>
          <a:p>
            <a:pPr marL="457200" indent="-457200">
              <a:buFont typeface="Arial" panose="020B0604020202020204" pitchFamily="34" charset="0"/>
              <a:buChar char="•"/>
            </a:pPr>
            <a:r>
              <a:rPr lang="en-GB" sz="2000" dirty="0">
                <a:latin typeface="Tahoma"/>
                <a:ea typeface="Tahoma"/>
                <a:cs typeface="Tahoma"/>
              </a:rPr>
              <a:t>International collaboration and partnerships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CA06867D-8213-A811-7E5F-73A9246DAE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34E497-192E-68BA-349E-83F564EC4787}"/>
              </a:ext>
            </a:extLst>
          </p:cNvPr>
          <p:cNvSpPr>
            <a:spLocks noGrp="1"/>
          </p:cNvSpPr>
          <p:nvPr>
            <p:ph type="sldNum" sz="quarter" idx="12"/>
          </p:nvPr>
        </p:nvSpPr>
        <p:spPr/>
        <p:txBody>
          <a:bodyPr/>
          <a:lstStyle/>
          <a:p>
            <a:fld id="{F9E29A8E-A0F1-419A-8E8B-A78BF9C70DE8}" type="slidenum">
              <a:rPr lang="en-GB" smtClean="0"/>
              <a:pPr/>
              <a:t>19</a:t>
            </a:fld>
            <a:endParaRPr lang="en-GB"/>
          </a:p>
        </p:txBody>
      </p:sp>
    </p:spTree>
    <p:extLst>
      <p:ext uri="{BB962C8B-B14F-4D97-AF65-F5344CB8AC3E}">
        <p14:creationId xmlns:p14="http://schemas.microsoft.com/office/powerpoint/2010/main" val="325328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7D85-9DCA-8D27-8953-CE6EDCD3FD11}"/>
              </a:ext>
            </a:extLst>
          </p:cNvPr>
          <p:cNvSpPr>
            <a:spLocks noGrp="1"/>
          </p:cNvSpPr>
          <p:nvPr>
            <p:ph type="title"/>
          </p:nvPr>
        </p:nvSpPr>
        <p:spPr/>
        <p:txBody>
          <a:bodyPr>
            <a:normAutofit/>
          </a:bodyPr>
          <a:lstStyle/>
          <a:p>
            <a:r>
              <a:rPr lang="en-GB"/>
              <a:t>EU Health Task Force</a:t>
            </a:r>
          </a:p>
        </p:txBody>
      </p:sp>
      <p:sp>
        <p:nvSpPr>
          <p:cNvPr id="3" name="Content Placeholder 2">
            <a:extLst>
              <a:ext uri="{FF2B5EF4-FFF2-40B4-BE49-F238E27FC236}">
                <a16:creationId xmlns:a16="http://schemas.microsoft.com/office/drawing/2014/main" id="{60806A3C-D3CD-758E-4187-7A95BD026D34}"/>
              </a:ext>
            </a:extLst>
          </p:cNvPr>
          <p:cNvSpPr>
            <a:spLocks noGrp="1"/>
          </p:cNvSpPr>
          <p:nvPr>
            <p:ph idx="1"/>
          </p:nvPr>
        </p:nvSpPr>
        <p:spPr>
          <a:xfrm>
            <a:off x="271282" y="1243014"/>
            <a:ext cx="8872718" cy="3162735"/>
          </a:xfrm>
        </p:spPr>
        <p:txBody>
          <a:bodyPr>
            <a:normAutofit fontScale="92500" lnSpcReduction="10000"/>
          </a:bodyPr>
          <a:lstStyle/>
          <a:p>
            <a:pPr marL="285750" indent="-285750">
              <a:lnSpc>
                <a:spcPct val="110000"/>
              </a:lnSpc>
              <a:spcAft>
                <a:spcPts val="1800"/>
              </a:spcAft>
              <a:buFont typeface="Arial" panose="020B0604020202020204" pitchFamily="34" charset="0"/>
              <a:buChar char="•"/>
            </a:pPr>
            <a:r>
              <a:rPr lang="en-GB" sz="1800"/>
              <a:t>ECDC new mandate establishes the EU Health Task Force to provide effective </a:t>
            </a:r>
            <a:r>
              <a:rPr lang="en-GB" sz="1800" b="1">
                <a:solidFill>
                  <a:schemeClr val="accent1"/>
                </a:solidFill>
              </a:rPr>
              <a:t>operational response and crisis preparedness support </a:t>
            </a:r>
            <a:r>
              <a:rPr lang="en-GB" sz="1800"/>
              <a:t>to </a:t>
            </a:r>
            <a:br>
              <a:rPr lang="en-GB" sz="1800"/>
            </a:br>
            <a:r>
              <a:rPr lang="en-GB" sz="1800" b="1">
                <a:solidFill>
                  <a:schemeClr val="accent1"/>
                </a:solidFill>
              </a:rPr>
              <a:t>EU/EEA Member States </a:t>
            </a:r>
            <a:r>
              <a:rPr lang="en-GB" sz="1800"/>
              <a:t>(MS) and wider </a:t>
            </a:r>
            <a:r>
              <a:rPr lang="en-GB" sz="1800" b="1">
                <a:solidFill>
                  <a:schemeClr val="accent1"/>
                </a:solidFill>
              </a:rPr>
              <a:t>global</a:t>
            </a:r>
            <a:r>
              <a:rPr lang="en-GB" sz="1800"/>
              <a:t> </a:t>
            </a:r>
            <a:r>
              <a:rPr lang="en-GB" sz="1800" b="1">
                <a:solidFill>
                  <a:schemeClr val="accent1"/>
                </a:solidFill>
              </a:rPr>
              <a:t>health security</a:t>
            </a:r>
          </a:p>
          <a:p>
            <a:pPr marL="285750" indent="-285750">
              <a:lnSpc>
                <a:spcPct val="110000"/>
              </a:lnSpc>
              <a:spcBef>
                <a:spcPts val="0"/>
              </a:spcBef>
              <a:spcAft>
                <a:spcPts val="1800"/>
              </a:spcAft>
              <a:buFont typeface="Arial" panose="020B0604020202020204" pitchFamily="34" charset="0"/>
              <a:buChar char="•"/>
            </a:pPr>
            <a:r>
              <a:rPr lang="en-GB" sz="1800" b="1">
                <a:solidFill>
                  <a:schemeClr val="accent1"/>
                </a:solidFill>
              </a:rPr>
              <a:t>ECDC coordinates </a:t>
            </a:r>
            <a:r>
              <a:rPr lang="en-GB" sz="1800"/>
              <a:t>the EUHTF with support and collaboration of the </a:t>
            </a:r>
            <a:br>
              <a:rPr lang="en-GB" sz="1800"/>
            </a:br>
            <a:r>
              <a:rPr lang="en-GB" sz="1800"/>
              <a:t>European Commission, EU/EEA MSs, EU partners and WHO-GOARN</a:t>
            </a:r>
          </a:p>
          <a:p>
            <a:pPr marL="285750" indent="-285750">
              <a:lnSpc>
                <a:spcPct val="110000"/>
              </a:lnSpc>
              <a:spcBef>
                <a:spcPts val="0"/>
              </a:spcBef>
              <a:spcAft>
                <a:spcPts val="1800"/>
              </a:spcAft>
              <a:buFont typeface="Arial" panose="020B0604020202020204" pitchFamily="34" charset="0"/>
              <a:buChar char="•"/>
            </a:pPr>
            <a:r>
              <a:rPr lang="en-GB" sz="1800" b="1">
                <a:solidFill>
                  <a:schemeClr val="accent1"/>
                </a:solidFill>
              </a:rPr>
              <a:t>Pools of experts </a:t>
            </a:r>
            <a:r>
              <a:rPr lang="en-GB" sz="1800"/>
              <a:t>from: </a:t>
            </a:r>
            <a:r>
              <a:rPr lang="en-GB" sz="1800" err="1"/>
              <a:t>i</a:t>
            </a:r>
            <a:r>
              <a:rPr lang="en-GB" sz="1800"/>
              <a:t>) </a:t>
            </a:r>
            <a:r>
              <a:rPr lang="en-GB" sz="1800" b="1">
                <a:solidFill>
                  <a:schemeClr val="accent1"/>
                </a:solidFill>
              </a:rPr>
              <a:t>ECDC</a:t>
            </a:r>
            <a:r>
              <a:rPr lang="en-GB" sz="1800"/>
              <a:t>; ii) </a:t>
            </a:r>
            <a:r>
              <a:rPr lang="en-GB" sz="1800" b="1">
                <a:solidFill>
                  <a:schemeClr val="accent1"/>
                </a:solidFill>
              </a:rPr>
              <a:t>ECDC Fellowship</a:t>
            </a:r>
            <a:r>
              <a:rPr lang="en-GB" sz="1800"/>
              <a:t>; iii) </a:t>
            </a:r>
            <a:r>
              <a:rPr lang="en-GB" sz="1800" b="1">
                <a:solidFill>
                  <a:schemeClr val="accent1"/>
                </a:solidFill>
              </a:rPr>
              <a:t>external experts</a:t>
            </a:r>
            <a:endParaRPr lang="en-GB" sz="1800"/>
          </a:p>
          <a:p>
            <a:pPr marL="285750" indent="-285750">
              <a:lnSpc>
                <a:spcPct val="110000"/>
              </a:lnSpc>
              <a:spcBef>
                <a:spcPts val="0"/>
              </a:spcBef>
              <a:spcAft>
                <a:spcPts val="1800"/>
              </a:spcAft>
              <a:buFont typeface="Arial" panose="020B0604020202020204" pitchFamily="34" charset="0"/>
              <a:buChar char="•"/>
            </a:pPr>
            <a:r>
              <a:rPr lang="en-GB" sz="1800" b="1">
                <a:solidFill>
                  <a:schemeClr val="accent1"/>
                </a:solidFill>
              </a:rPr>
              <a:t>Flexible body</a:t>
            </a:r>
            <a:r>
              <a:rPr lang="en-GB" sz="1800"/>
              <a:t>, mobilised for </a:t>
            </a:r>
            <a:r>
              <a:rPr lang="en-GB" sz="1800" b="1">
                <a:solidFill>
                  <a:schemeClr val="accent1"/>
                </a:solidFill>
              </a:rPr>
              <a:t>remote support </a:t>
            </a:r>
            <a:r>
              <a:rPr lang="en-GB" sz="1800"/>
              <a:t>as well as </a:t>
            </a:r>
            <a:r>
              <a:rPr lang="en-GB" sz="1800" b="1">
                <a:solidFill>
                  <a:schemeClr val="accent1"/>
                </a:solidFill>
              </a:rPr>
              <a:t>rapid in-country field deployment</a:t>
            </a:r>
            <a:endParaRPr lang="en-GB" sz="1800"/>
          </a:p>
          <a:p>
            <a:pPr marL="285750" indent="-285750">
              <a:lnSpc>
                <a:spcPct val="110000"/>
              </a:lnSpc>
              <a:spcAft>
                <a:spcPts val="1800"/>
              </a:spcAft>
              <a:buFont typeface="Arial" panose="020B0604020202020204" pitchFamily="34" charset="0"/>
              <a:buChar char="•"/>
            </a:pPr>
            <a:endParaRPr lang="en-GB" sz="1800" b="1">
              <a:solidFill>
                <a:schemeClr val="accent1"/>
              </a:solidFill>
            </a:endParaRPr>
          </a:p>
          <a:p>
            <a:pPr marL="285750" indent="-285750">
              <a:lnSpc>
                <a:spcPct val="110000"/>
              </a:lnSpc>
              <a:spcAft>
                <a:spcPts val="1800"/>
              </a:spcAft>
              <a:buFont typeface="Arial" panose="020B0604020202020204" pitchFamily="34" charset="0"/>
              <a:buChar char="•"/>
            </a:pPr>
            <a:endParaRPr lang="en-GB" sz="1800"/>
          </a:p>
        </p:txBody>
      </p:sp>
      <p:sp>
        <p:nvSpPr>
          <p:cNvPr id="4" name="Footer Placeholder 3">
            <a:extLst>
              <a:ext uri="{FF2B5EF4-FFF2-40B4-BE49-F238E27FC236}">
                <a16:creationId xmlns:a16="http://schemas.microsoft.com/office/drawing/2014/main" id="{2F3E8E4E-CEDC-4CD4-A3DF-AE7D583172DC}"/>
              </a:ext>
            </a:extLst>
          </p:cNvPr>
          <p:cNvSpPr>
            <a:spLocks noGrp="1"/>
          </p:cNvSpPr>
          <p:nvPr>
            <p:ph type="ftr" sz="quarter" idx="11"/>
          </p:nvPr>
        </p:nvSpPr>
        <p:spPr/>
        <p:txBody>
          <a:bodyPr/>
          <a:lstStyle/>
          <a:p>
            <a:r>
              <a:rPr lang="en-GB">
                <a:hlinkClick r:id="rId3"/>
              </a:rPr>
              <a:t>EUHTF@ecdc.europa.eu</a:t>
            </a:r>
            <a:endParaRPr lang="en-GB"/>
          </a:p>
        </p:txBody>
      </p:sp>
      <p:sp>
        <p:nvSpPr>
          <p:cNvPr id="5" name="Slide Number Placeholder 4">
            <a:extLst>
              <a:ext uri="{FF2B5EF4-FFF2-40B4-BE49-F238E27FC236}">
                <a16:creationId xmlns:a16="http://schemas.microsoft.com/office/drawing/2014/main" id="{364A4E5D-00B6-B372-B2D7-44D210027659}"/>
              </a:ext>
            </a:extLst>
          </p:cNvPr>
          <p:cNvSpPr>
            <a:spLocks noGrp="1"/>
          </p:cNvSpPr>
          <p:nvPr>
            <p:ph type="sldNum" sz="quarter" idx="12"/>
          </p:nvPr>
        </p:nvSpPr>
        <p:spPr/>
        <p:txBody>
          <a:bodyPr/>
          <a:lstStyle/>
          <a:p>
            <a:fld id="{F9E29A8E-A0F1-419A-8E8B-A78BF9C70DE8}" type="slidenum">
              <a:rPr lang="en-GB" smtClean="0"/>
              <a:pPr/>
              <a:t>2</a:t>
            </a:fld>
            <a:endParaRPr lang="en-GB"/>
          </a:p>
        </p:txBody>
      </p:sp>
      <p:pic>
        <p:nvPicPr>
          <p:cNvPr id="11" name="Picture 10">
            <a:extLst>
              <a:ext uri="{FF2B5EF4-FFF2-40B4-BE49-F238E27FC236}">
                <a16:creationId xmlns:a16="http://schemas.microsoft.com/office/drawing/2014/main" id="{D0C79D48-C931-0754-D10C-486215EE2B03}"/>
              </a:ext>
            </a:extLst>
          </p:cNvPr>
          <p:cNvPicPr>
            <a:picLocks noChangeAspect="1"/>
          </p:cNvPicPr>
          <p:nvPr/>
        </p:nvPicPr>
        <p:blipFill>
          <a:blip r:embed="rId4"/>
          <a:stretch>
            <a:fillRect/>
          </a:stretch>
        </p:blipFill>
        <p:spPr>
          <a:xfrm>
            <a:off x="9496677" y="140138"/>
            <a:ext cx="2619741" cy="6115904"/>
          </a:xfrm>
          <a:prstGeom prst="rect">
            <a:avLst/>
          </a:prstGeom>
        </p:spPr>
      </p:pic>
      <p:pic>
        <p:nvPicPr>
          <p:cNvPr id="15" name="Picture 14">
            <a:extLst>
              <a:ext uri="{FF2B5EF4-FFF2-40B4-BE49-F238E27FC236}">
                <a16:creationId xmlns:a16="http://schemas.microsoft.com/office/drawing/2014/main" id="{4C9BEE64-538A-A17C-A6F4-F736EAF5B8FA}"/>
              </a:ext>
            </a:extLst>
          </p:cNvPr>
          <p:cNvPicPr>
            <a:picLocks noChangeAspect="1"/>
          </p:cNvPicPr>
          <p:nvPr/>
        </p:nvPicPr>
        <p:blipFill>
          <a:blip r:embed="rId5"/>
          <a:stretch>
            <a:fillRect/>
          </a:stretch>
        </p:blipFill>
        <p:spPr>
          <a:xfrm>
            <a:off x="147780" y="4480788"/>
            <a:ext cx="3927051" cy="1643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CF37D398-6413-C820-5D32-8F0F287B425D}"/>
              </a:ext>
            </a:extLst>
          </p:cNvPr>
          <p:cNvPicPr>
            <a:picLocks noChangeAspect="1"/>
          </p:cNvPicPr>
          <p:nvPr/>
        </p:nvPicPr>
        <p:blipFill>
          <a:blip r:embed="rId6"/>
          <a:stretch>
            <a:fillRect/>
          </a:stretch>
        </p:blipFill>
        <p:spPr>
          <a:xfrm>
            <a:off x="5384683" y="5503486"/>
            <a:ext cx="3935655" cy="1321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7305902B-0D3C-92C8-9447-EECA59AE5A12}"/>
              </a:ext>
            </a:extLst>
          </p:cNvPr>
          <p:cNvPicPr>
            <a:picLocks noChangeAspect="1"/>
          </p:cNvPicPr>
          <p:nvPr/>
        </p:nvPicPr>
        <p:blipFill>
          <a:blip r:embed="rId7"/>
          <a:stretch>
            <a:fillRect/>
          </a:stretch>
        </p:blipFill>
        <p:spPr>
          <a:xfrm>
            <a:off x="3842327" y="4098187"/>
            <a:ext cx="4667227" cy="1420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57472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EA66-C150-14E2-2680-DB7A6A21D877}"/>
              </a:ext>
            </a:extLst>
          </p:cNvPr>
          <p:cNvSpPr>
            <a:spLocks noGrp="1"/>
          </p:cNvSpPr>
          <p:nvPr>
            <p:ph type="title"/>
          </p:nvPr>
        </p:nvSpPr>
        <p:spPr/>
        <p:txBody>
          <a:bodyPr/>
          <a:lstStyle/>
          <a:p>
            <a:r>
              <a:rPr lang="en-GB" dirty="0"/>
              <a:t>Overview actions for strengthening </a:t>
            </a:r>
            <a:r>
              <a:rPr lang="en-GB" sz="3200" dirty="0"/>
              <a:t>surveillance</a:t>
            </a:r>
            <a:endParaRPr lang="en-GB" dirty="0"/>
          </a:p>
        </p:txBody>
      </p:sp>
      <p:sp>
        <p:nvSpPr>
          <p:cNvPr id="3" name="Content Placeholder 2">
            <a:extLst>
              <a:ext uri="{FF2B5EF4-FFF2-40B4-BE49-F238E27FC236}">
                <a16:creationId xmlns:a16="http://schemas.microsoft.com/office/drawing/2014/main" id="{FE2C38FC-E145-260A-E226-DEF33EC003B6}"/>
              </a:ext>
            </a:extLst>
          </p:cNvPr>
          <p:cNvSpPr>
            <a:spLocks noGrp="1"/>
          </p:cNvSpPr>
          <p:nvPr>
            <p:ph idx="1"/>
          </p:nvPr>
        </p:nvSpPr>
        <p:spPr/>
        <p:txBody>
          <a:bodyPr vert="horz" lIns="91440" tIns="45720" rIns="91440" bIns="45720" rtlCol="0" anchor="t">
            <a:normAutofit fontScale="92500" lnSpcReduction="10000"/>
          </a:bodyPr>
          <a:lstStyle/>
          <a:p>
            <a:pPr marL="514350" indent="-514350">
              <a:lnSpc>
                <a:spcPct val="120000"/>
              </a:lnSpc>
              <a:buFont typeface="+mj-lt"/>
              <a:buAutoNum type="arabicPeriod"/>
            </a:pPr>
            <a:r>
              <a:rPr lang="en-GB" dirty="0"/>
              <a:t>Updated legal framework (SCBTH and mandate)</a:t>
            </a:r>
          </a:p>
          <a:p>
            <a:pPr marL="514350" indent="-514350">
              <a:lnSpc>
                <a:spcPct val="120000"/>
              </a:lnSpc>
              <a:buFont typeface="+mj-lt"/>
              <a:buAutoNum type="arabicPeriod"/>
            </a:pPr>
            <a:r>
              <a:rPr lang="en-GB" dirty="0"/>
              <a:t>Development of surveillance standards and evaluation </a:t>
            </a:r>
            <a:endParaRPr lang="en-GB" sz="1400" dirty="0">
              <a:highlight>
                <a:srgbClr val="FFFF00"/>
              </a:highlight>
            </a:endParaRPr>
          </a:p>
          <a:p>
            <a:pPr marL="514350" indent="-514350">
              <a:lnSpc>
                <a:spcPct val="120000"/>
              </a:lnSpc>
              <a:buFont typeface="+mj-lt"/>
              <a:buAutoNum type="arabicPeriod"/>
            </a:pPr>
            <a:r>
              <a:rPr lang="en-GB" dirty="0"/>
              <a:t>eHealth-based surveillance for SARI, HAI, and STI</a:t>
            </a:r>
            <a:endParaRPr lang="en-GB" sz="1400" dirty="0"/>
          </a:p>
          <a:p>
            <a:pPr marL="514350" indent="-514350">
              <a:lnSpc>
                <a:spcPct val="120000"/>
              </a:lnSpc>
              <a:buFont typeface="+mj-lt"/>
              <a:buAutoNum type="arabicPeriod"/>
            </a:pPr>
            <a:r>
              <a:rPr lang="en-GB" dirty="0"/>
              <a:t>Building of WGS infrastructures and bioinformatic training </a:t>
            </a:r>
          </a:p>
          <a:p>
            <a:pPr marL="514350" indent="-514350">
              <a:lnSpc>
                <a:spcPct val="120000"/>
              </a:lnSpc>
              <a:buAutoNum type="arabicPeriod"/>
            </a:pPr>
            <a:r>
              <a:rPr lang="en-GB" dirty="0">
                <a:latin typeface="Tahoma"/>
                <a:ea typeface="Tahoma"/>
                <a:cs typeface="Tahoma"/>
              </a:rPr>
              <a:t>Leveraging COVID-19 developments (reporting of lab detections)</a:t>
            </a:r>
            <a:endParaRPr lang="en-GB" sz="1400" dirty="0"/>
          </a:p>
          <a:p>
            <a:pPr marL="514350" indent="-514350">
              <a:lnSpc>
                <a:spcPct val="120000"/>
              </a:lnSpc>
              <a:buFont typeface="+mj-lt"/>
              <a:buAutoNum type="arabicPeriod"/>
            </a:pPr>
            <a:r>
              <a:rPr lang="en-GB" dirty="0">
                <a:latin typeface="Tahoma"/>
                <a:ea typeface="Tahoma"/>
                <a:cs typeface="Tahoma"/>
              </a:rPr>
              <a:t>EU initiatives</a:t>
            </a:r>
          </a:p>
          <a:p>
            <a:pPr marL="1200150" lvl="1" indent="-514350">
              <a:lnSpc>
                <a:spcPct val="120000"/>
              </a:lnSpc>
            </a:pPr>
            <a:r>
              <a:rPr lang="en-US" sz="2400" dirty="0" err="1">
                <a:latin typeface="Tahoma"/>
                <a:ea typeface="Tahoma"/>
                <a:cs typeface="Tahoma"/>
              </a:rPr>
              <a:t>HealthData@EU</a:t>
            </a:r>
            <a:r>
              <a:rPr lang="en-US" sz="2400" dirty="0">
                <a:latin typeface="Tahoma"/>
                <a:ea typeface="Tahoma"/>
                <a:cs typeface="Tahoma"/>
              </a:rPr>
              <a:t> (EHDS)</a:t>
            </a:r>
          </a:p>
          <a:p>
            <a:pPr marL="1200150" lvl="1" indent="-514350">
              <a:lnSpc>
                <a:spcPct val="120000"/>
              </a:lnSpc>
            </a:pPr>
            <a:r>
              <a:rPr lang="en-GB" dirty="0"/>
              <a:t>Joint Action United4Surveillance</a:t>
            </a:r>
          </a:p>
          <a:p>
            <a:pPr marL="1200150" lvl="1" indent="-514350">
              <a:lnSpc>
                <a:spcPct val="120000"/>
              </a:lnSpc>
            </a:pPr>
            <a:r>
              <a:rPr lang="en-GB" dirty="0"/>
              <a:t>National Grants for Surveillance</a:t>
            </a:r>
          </a:p>
        </p:txBody>
      </p:sp>
      <p:sp>
        <p:nvSpPr>
          <p:cNvPr id="4" name="Footer Placeholder 3">
            <a:extLst>
              <a:ext uri="{FF2B5EF4-FFF2-40B4-BE49-F238E27FC236}">
                <a16:creationId xmlns:a16="http://schemas.microsoft.com/office/drawing/2014/main" id="{49FF4C31-FAE7-F526-F839-9FBECCE079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CC2E8D-0BAF-1E72-EAFD-7BA75B2589F5}"/>
              </a:ext>
            </a:extLst>
          </p:cNvPr>
          <p:cNvSpPr>
            <a:spLocks noGrp="1"/>
          </p:cNvSpPr>
          <p:nvPr>
            <p:ph type="sldNum" sz="quarter" idx="12"/>
          </p:nvPr>
        </p:nvSpPr>
        <p:spPr/>
        <p:txBody>
          <a:bodyPr/>
          <a:lstStyle/>
          <a:p>
            <a:fld id="{F9E29A8E-A0F1-419A-8E8B-A78BF9C70DE8}" type="slidenum">
              <a:rPr lang="en-GB" smtClean="0"/>
              <a:pPr/>
              <a:t>20</a:t>
            </a:fld>
            <a:endParaRPr lang="en-GB"/>
          </a:p>
        </p:txBody>
      </p:sp>
    </p:spTree>
    <p:extLst>
      <p:ext uri="{BB962C8B-B14F-4D97-AF65-F5344CB8AC3E}">
        <p14:creationId xmlns:p14="http://schemas.microsoft.com/office/powerpoint/2010/main" val="376477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7D85-9DCA-8D27-8953-CE6EDCD3FD11}"/>
              </a:ext>
            </a:extLst>
          </p:cNvPr>
          <p:cNvSpPr>
            <a:spLocks noGrp="1"/>
          </p:cNvSpPr>
          <p:nvPr>
            <p:ph type="title"/>
          </p:nvPr>
        </p:nvSpPr>
        <p:spPr/>
        <p:txBody>
          <a:bodyPr>
            <a:normAutofit fontScale="90000"/>
          </a:bodyPr>
          <a:lstStyle/>
          <a:p>
            <a:r>
              <a:rPr lang="en-GB" dirty="0"/>
              <a:t>Public Health Emergency Preparedness Assessment</a:t>
            </a:r>
            <a:br>
              <a:rPr lang="en-GB" dirty="0"/>
            </a:br>
            <a:r>
              <a:rPr lang="en-GB" sz="2400" dirty="0"/>
              <a:t>Under Article 8 of the SCBTH regulation</a:t>
            </a:r>
          </a:p>
        </p:txBody>
      </p:sp>
      <p:sp>
        <p:nvSpPr>
          <p:cNvPr id="3" name="Content Placeholder 2">
            <a:extLst>
              <a:ext uri="{FF2B5EF4-FFF2-40B4-BE49-F238E27FC236}">
                <a16:creationId xmlns:a16="http://schemas.microsoft.com/office/drawing/2014/main" id="{60806A3C-D3CD-758E-4187-7A95BD026D34}"/>
              </a:ext>
            </a:extLst>
          </p:cNvPr>
          <p:cNvSpPr>
            <a:spLocks noGrp="1"/>
          </p:cNvSpPr>
          <p:nvPr>
            <p:ph idx="1"/>
          </p:nvPr>
        </p:nvSpPr>
        <p:spPr>
          <a:xfrm>
            <a:off x="271281" y="1243015"/>
            <a:ext cx="10932427" cy="935472"/>
          </a:xfrm>
        </p:spPr>
        <p:txBody>
          <a:bodyPr>
            <a:noAutofit/>
          </a:bodyPr>
          <a:lstStyle/>
          <a:p>
            <a:pPr>
              <a:lnSpc>
                <a:spcPct val="110000"/>
              </a:lnSpc>
              <a:spcAft>
                <a:spcPts val="1800"/>
              </a:spcAft>
              <a:tabLst>
                <a:tab pos="1255713" algn="l"/>
              </a:tabLst>
            </a:pPr>
            <a:r>
              <a:rPr lang="en-GB" sz="2200"/>
              <a:t>“</a:t>
            </a:r>
            <a:r>
              <a:rPr lang="en-GB" sz="2200" b="1" i="1">
                <a:solidFill>
                  <a:schemeClr val="accent1"/>
                </a:solidFill>
              </a:rPr>
              <a:t>Every three years, the ECDC shall assess </a:t>
            </a:r>
            <a:r>
              <a:rPr lang="en-GB" sz="2200" i="1"/>
              <a:t>the Member States’ state of implementation of their </a:t>
            </a:r>
            <a:r>
              <a:rPr lang="en-GB" sz="2200" b="1" i="1">
                <a:solidFill>
                  <a:schemeClr val="accent1"/>
                </a:solidFill>
              </a:rPr>
              <a:t>national prevention, preparedness and response plans</a:t>
            </a:r>
            <a:r>
              <a:rPr lang="en-GB" sz="2200"/>
              <a:t>”  </a:t>
            </a:r>
            <a:endParaRPr lang="en-GB" sz="2200" b="1">
              <a:solidFill>
                <a:schemeClr val="accent1"/>
              </a:solidFill>
            </a:endParaRPr>
          </a:p>
          <a:p>
            <a:pPr marL="285750" indent="-285750">
              <a:lnSpc>
                <a:spcPct val="110000"/>
              </a:lnSpc>
              <a:spcAft>
                <a:spcPts val="1800"/>
              </a:spcAft>
              <a:buFont typeface="Arial" panose="020B0604020202020204" pitchFamily="34" charset="0"/>
              <a:buChar char="•"/>
            </a:pPr>
            <a:endParaRPr lang="en-GB" sz="2600" b="1">
              <a:solidFill>
                <a:schemeClr val="accent1"/>
              </a:solidFill>
            </a:endParaRPr>
          </a:p>
          <a:p>
            <a:pPr marL="285750" indent="-285750">
              <a:lnSpc>
                <a:spcPct val="110000"/>
              </a:lnSpc>
              <a:spcAft>
                <a:spcPts val="1800"/>
              </a:spcAft>
              <a:buFont typeface="Arial" panose="020B0604020202020204" pitchFamily="34" charset="0"/>
              <a:buChar char="•"/>
            </a:pPr>
            <a:endParaRPr lang="en-GB" sz="2600"/>
          </a:p>
        </p:txBody>
      </p:sp>
      <p:sp>
        <p:nvSpPr>
          <p:cNvPr id="4" name="Footer Placeholder 3">
            <a:extLst>
              <a:ext uri="{FF2B5EF4-FFF2-40B4-BE49-F238E27FC236}">
                <a16:creationId xmlns:a16="http://schemas.microsoft.com/office/drawing/2014/main" id="{2F3E8E4E-CEDC-4CD4-A3DF-AE7D58317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4A4E5D-00B6-B372-B2D7-44D210027659}"/>
              </a:ext>
            </a:extLst>
          </p:cNvPr>
          <p:cNvSpPr>
            <a:spLocks noGrp="1"/>
          </p:cNvSpPr>
          <p:nvPr>
            <p:ph type="sldNum" sz="quarter" idx="12"/>
          </p:nvPr>
        </p:nvSpPr>
        <p:spPr/>
        <p:txBody>
          <a:bodyPr/>
          <a:lstStyle/>
          <a:p>
            <a:fld id="{F9E29A8E-A0F1-419A-8E8B-A78BF9C70DE8}" type="slidenum">
              <a:rPr lang="en-GB" smtClean="0"/>
              <a:pPr/>
              <a:t>3</a:t>
            </a:fld>
            <a:endParaRPr lang="en-GB"/>
          </a:p>
        </p:txBody>
      </p:sp>
      <p:graphicFrame>
        <p:nvGraphicFramePr>
          <p:cNvPr id="10" name="Table 9">
            <a:extLst>
              <a:ext uri="{FF2B5EF4-FFF2-40B4-BE49-F238E27FC236}">
                <a16:creationId xmlns:a16="http://schemas.microsoft.com/office/drawing/2014/main" id="{8449313B-0BC1-A59F-D04D-16AE20572744}"/>
              </a:ext>
            </a:extLst>
          </p:cNvPr>
          <p:cNvGraphicFramePr>
            <a:graphicFrameLocks noGrp="1"/>
          </p:cNvGraphicFramePr>
          <p:nvPr>
            <p:extLst>
              <p:ext uri="{D42A27DB-BD31-4B8C-83A1-F6EECF244321}">
                <p14:modId xmlns:p14="http://schemas.microsoft.com/office/powerpoint/2010/main" val="448595067"/>
              </p:ext>
            </p:extLst>
          </p:nvPr>
        </p:nvGraphicFramePr>
        <p:xfrm>
          <a:off x="175408" y="2348424"/>
          <a:ext cx="9088665" cy="4184684"/>
        </p:xfrm>
        <a:graphic>
          <a:graphicData uri="http://schemas.openxmlformats.org/drawingml/2006/table">
            <a:tbl>
              <a:tblPr firstRow="1" firstCol="1">
                <a:tableStyleId>{69012ECD-51FC-41F1-AA8D-1B2483CD663E}</a:tableStyleId>
              </a:tblPr>
              <a:tblGrid>
                <a:gridCol w="1425103">
                  <a:extLst>
                    <a:ext uri="{9D8B030D-6E8A-4147-A177-3AD203B41FA5}">
                      <a16:colId xmlns:a16="http://schemas.microsoft.com/office/drawing/2014/main" val="879292804"/>
                    </a:ext>
                  </a:extLst>
                </a:gridCol>
                <a:gridCol w="7663562">
                  <a:extLst>
                    <a:ext uri="{9D8B030D-6E8A-4147-A177-3AD203B41FA5}">
                      <a16:colId xmlns:a16="http://schemas.microsoft.com/office/drawing/2014/main" val="3905686534"/>
                    </a:ext>
                  </a:extLst>
                </a:gridCol>
              </a:tblGrid>
              <a:tr h="229165">
                <a:tc gridSpan="2">
                  <a:txBody>
                    <a:bodyPr/>
                    <a:lstStyle/>
                    <a:p>
                      <a:pPr>
                        <a:lnSpc>
                          <a:spcPct val="107000"/>
                        </a:lnSpc>
                        <a:spcBef>
                          <a:spcPts val="600"/>
                        </a:spcBef>
                        <a:spcAft>
                          <a:spcPts val="800"/>
                        </a:spcAft>
                      </a:pPr>
                      <a:r>
                        <a:rPr lang="en-IE" sz="1200" kern="0">
                          <a:effectLst/>
                          <a:latin typeface="+mj-lt"/>
                        </a:rPr>
                        <a:t>A. IHR-2005 capacities</a:t>
                      </a:r>
                      <a:endParaRPr lang="en-GB" sz="1200" kern="100">
                        <a:effectLst/>
                        <a:latin typeface="+mj-lt"/>
                        <a:ea typeface="Calibri" panose="020F0502020204030204" pitchFamily="34" charset="0"/>
                        <a:cs typeface="Times New Roman" panose="02020603050405020304" pitchFamily="18" charset="0"/>
                      </a:endParaRPr>
                    </a:p>
                  </a:txBody>
                  <a:tcPr marL="80903" marR="80903" marT="40452" marB="404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583002709"/>
                  </a:ext>
                </a:extLst>
              </a:tr>
              <a:tr h="229165">
                <a:tc>
                  <a:txBody>
                    <a:bodyPr/>
                    <a:lstStyle/>
                    <a:p>
                      <a:pPr>
                        <a:lnSpc>
                          <a:spcPct val="107000"/>
                        </a:lnSpc>
                        <a:spcBef>
                          <a:spcPts val="600"/>
                        </a:spcBef>
                        <a:spcAft>
                          <a:spcPts val="800"/>
                        </a:spcAft>
                      </a:pPr>
                      <a:r>
                        <a:rPr lang="en-GB" sz="1200" kern="100">
                          <a:effectLst/>
                          <a:latin typeface="+mj-lt"/>
                          <a:ea typeface="Calibri" panose="020F0502020204030204" pitchFamily="34" charset="0"/>
                          <a:cs typeface="Times New Roman" panose="02020603050405020304" pitchFamily="18" charset="0"/>
                        </a:rPr>
                        <a:t>Capacity 1.</a:t>
                      </a: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GB" sz="1200" kern="100">
                          <a:effectLst/>
                          <a:latin typeface="+mj-lt"/>
                          <a:ea typeface="Calibri" panose="020F0502020204030204" pitchFamily="34" charset="0"/>
                          <a:cs typeface="Times New Roman" panose="02020603050405020304" pitchFamily="18" charset="0"/>
                        </a:rPr>
                        <a:t>IHR implementation and coordination</a:t>
                      </a: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2764727"/>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2.</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Financing</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532663"/>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3.</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Laboratory</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4519728"/>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4.</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Surveillance</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4364193"/>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5.</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Human resources</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5577422"/>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6.</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Health emergency management</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7665570"/>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7.</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Health service provision</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5506635"/>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8.</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Risk communications and community engagement (RCCE)</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4508906"/>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9.</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Points of Entry (PoEs) and border health</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8206422"/>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10.</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GB" sz="1200" kern="0">
                          <a:effectLst/>
                          <a:latin typeface="+mj-lt"/>
                        </a:rPr>
                        <a:t>Zoonotic diseases and threats of environmental origin, including those due to the climate</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6999950"/>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11.</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gn="l">
                        <a:lnSpc>
                          <a:spcPct val="107000"/>
                        </a:lnSpc>
                        <a:spcBef>
                          <a:spcPts val="600"/>
                        </a:spcBef>
                        <a:spcAft>
                          <a:spcPts val="800"/>
                        </a:spcAft>
                      </a:pPr>
                      <a:r>
                        <a:rPr lang="en-GB" sz="1200" kern="0">
                          <a:solidFill>
                            <a:schemeClr val="tx1"/>
                          </a:solidFill>
                          <a:effectLst/>
                          <a:latin typeface="+mj-lt"/>
                          <a:ea typeface="+mn-ea"/>
                          <a:cs typeface="+mn-cs"/>
                        </a:rPr>
                        <a:t>Chemical events</a:t>
                      </a: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8583065"/>
                  </a:ext>
                </a:extLst>
              </a:tr>
              <a:tr h="229165">
                <a:tc gridSpan="2">
                  <a:txBody>
                    <a:bodyPr/>
                    <a:lstStyle/>
                    <a:p>
                      <a:pPr marL="0" algn="l" defTabSz="914400" rtl="0" eaLnBrk="1" latinLnBrk="0" hangingPunct="1">
                        <a:lnSpc>
                          <a:spcPct val="107000"/>
                        </a:lnSpc>
                        <a:spcBef>
                          <a:spcPts val="600"/>
                        </a:spcBef>
                        <a:spcAft>
                          <a:spcPts val="800"/>
                        </a:spcAft>
                      </a:pPr>
                      <a:r>
                        <a:rPr lang="en-IE" sz="1200" b="1" kern="0">
                          <a:solidFill>
                            <a:schemeClr val="bg1"/>
                          </a:solidFill>
                          <a:effectLst/>
                          <a:latin typeface="+mj-lt"/>
                          <a:ea typeface="+mn-ea"/>
                          <a:cs typeface="+mn-cs"/>
                        </a:rPr>
                        <a:t>B. Additional capacities for EU/EEA MS reported as per article 7 of the regulation</a:t>
                      </a:r>
                      <a:endParaRPr lang="en-GB" sz="1200" b="1" kern="0">
                        <a:solidFill>
                          <a:schemeClr val="bg1"/>
                        </a:solidFill>
                        <a:effectLst/>
                        <a:latin typeface="+mj-lt"/>
                        <a:ea typeface="+mn-ea"/>
                        <a:cs typeface="+mn-cs"/>
                      </a:endParaRPr>
                    </a:p>
                  </a:txBody>
                  <a:tcPr marL="80903" marR="80903" marT="40452" marB="40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hMerge="1">
                  <a:txBody>
                    <a:bodyPr/>
                    <a:lstStyle/>
                    <a:p>
                      <a:endParaRPr lang="en-GB"/>
                    </a:p>
                  </a:txBody>
                  <a:tcPr/>
                </a:tc>
                <a:extLst>
                  <a:ext uri="{0D108BD9-81ED-4DB2-BD59-A6C34878D82A}">
                    <a16:rowId xmlns:a16="http://schemas.microsoft.com/office/drawing/2014/main" val="2583758743"/>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12.</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Antimicrobial resistance (AMR) and healthcare associated infections (HAIs) </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661022"/>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13.</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Union level coordination and support functions </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1020192"/>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14.</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Research development and evaluations to inform and accelerate emergency preparedness </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7403136"/>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15.</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tcPr>
                </a:tc>
                <a:tc>
                  <a:txBody>
                    <a:bodyPr/>
                    <a:lstStyle/>
                    <a:p>
                      <a:pPr>
                        <a:lnSpc>
                          <a:spcPct val="107000"/>
                        </a:lnSpc>
                        <a:spcBef>
                          <a:spcPts val="600"/>
                        </a:spcBef>
                        <a:spcAft>
                          <a:spcPts val="800"/>
                        </a:spcAft>
                      </a:pPr>
                      <a:r>
                        <a:rPr lang="en-IE" sz="1200" kern="0">
                          <a:effectLst/>
                          <a:latin typeface="+mj-lt"/>
                        </a:rPr>
                        <a:t>Recovery elements </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7169625"/>
                  </a:ext>
                </a:extLst>
              </a:tr>
              <a:tr h="229165">
                <a:tc>
                  <a:txBody>
                    <a:bodyPr/>
                    <a:lstStyle/>
                    <a:p>
                      <a:pPr>
                        <a:lnSpc>
                          <a:spcPct val="107000"/>
                        </a:lnSpc>
                        <a:spcBef>
                          <a:spcPts val="600"/>
                        </a:spcBef>
                        <a:spcAft>
                          <a:spcPts val="800"/>
                        </a:spcAft>
                      </a:pPr>
                      <a:r>
                        <a:rPr lang="en-IE" sz="1200" b="1" kern="0">
                          <a:solidFill>
                            <a:schemeClr val="tx1"/>
                          </a:solidFill>
                          <a:effectLst/>
                          <a:latin typeface="+mn-lt"/>
                          <a:ea typeface="+mn-ea"/>
                          <a:cs typeface="+mn-cs"/>
                        </a:rPr>
                        <a:t>Capacity</a:t>
                      </a:r>
                      <a:r>
                        <a:rPr lang="en-IE" sz="1200" kern="0">
                          <a:effectLst/>
                          <a:latin typeface="+mj-lt"/>
                        </a:rPr>
                        <a:t> 16.</a:t>
                      </a:r>
                      <a:endParaRPr lang="en-GB" sz="1200" kern="100">
                        <a:effectLst/>
                        <a:latin typeface="+mj-lt"/>
                        <a:ea typeface="Calibri" panose="020F0502020204030204" pitchFamily="34" charset="0"/>
                        <a:cs typeface="Times New Roman" panose="02020603050405020304" pitchFamily="18" charset="0"/>
                      </a:endParaRPr>
                    </a:p>
                  </a:txBody>
                  <a:tcPr marL="60678" marR="60678"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800"/>
                        </a:spcAft>
                      </a:pPr>
                      <a:r>
                        <a:rPr lang="en-IE" sz="1200" kern="0" dirty="0">
                          <a:effectLst/>
                          <a:latin typeface="+mj-lt"/>
                        </a:rPr>
                        <a:t>Actions taken to improve gaps found in the implementation of prevention, preparedness and response plans </a:t>
                      </a:r>
                      <a:endParaRPr lang="en-GB" sz="1200" kern="100" dirty="0">
                        <a:effectLst/>
                        <a:latin typeface="+mj-lt"/>
                        <a:ea typeface="Calibri" panose="020F0502020204030204" pitchFamily="34" charset="0"/>
                        <a:cs typeface="Times New Roman" panose="02020603050405020304" pitchFamily="18" charset="0"/>
                      </a:endParaRPr>
                    </a:p>
                  </a:txBody>
                  <a:tcPr marL="60678" marR="60678"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836201"/>
                  </a:ext>
                </a:extLst>
              </a:tr>
            </a:tbl>
          </a:graphicData>
        </a:graphic>
      </p:graphicFrame>
      <p:graphicFrame>
        <p:nvGraphicFramePr>
          <p:cNvPr id="6" name="Table 10">
            <a:extLst>
              <a:ext uri="{FF2B5EF4-FFF2-40B4-BE49-F238E27FC236}">
                <a16:creationId xmlns:a16="http://schemas.microsoft.com/office/drawing/2014/main" id="{157C8C9B-A57C-62DA-DE51-552366FAB60B}"/>
              </a:ext>
            </a:extLst>
          </p:cNvPr>
          <p:cNvGraphicFramePr>
            <a:graphicFrameLocks noGrp="1"/>
          </p:cNvGraphicFramePr>
          <p:nvPr>
            <p:extLst>
              <p:ext uri="{D42A27DB-BD31-4B8C-83A1-F6EECF244321}">
                <p14:modId xmlns:p14="http://schemas.microsoft.com/office/powerpoint/2010/main" val="1838547753"/>
              </p:ext>
            </p:extLst>
          </p:nvPr>
        </p:nvGraphicFramePr>
        <p:xfrm>
          <a:off x="8552872" y="2672036"/>
          <a:ext cx="3543872" cy="365760"/>
        </p:xfrm>
        <a:graphic>
          <a:graphicData uri="http://schemas.openxmlformats.org/drawingml/2006/table">
            <a:tbl>
              <a:tblPr firstRow="1" bandRow="1">
                <a:tableStyleId>{21E4AEA4-8DFA-4A89-87EB-49C32662AFE0}</a:tableStyleId>
              </a:tblPr>
              <a:tblGrid>
                <a:gridCol w="3543872">
                  <a:extLst>
                    <a:ext uri="{9D8B030D-6E8A-4147-A177-3AD203B41FA5}">
                      <a16:colId xmlns:a16="http://schemas.microsoft.com/office/drawing/2014/main" val="1775822515"/>
                    </a:ext>
                  </a:extLst>
                </a:gridCol>
              </a:tblGrid>
              <a:tr h="179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Phase 1 </a:t>
                      </a:r>
                      <a:r>
                        <a:rPr lang="en-GB" sz="1800" u="none">
                          <a:effectLst/>
                        </a:rPr>
                        <a:t>– desk review</a:t>
                      </a:r>
                      <a:endParaRPr lang="en-GB" u="none">
                        <a:ea typeface="Batang" panose="02030600000101010101" pitchFamily="18" charset="-127"/>
                      </a:endParaRPr>
                    </a:p>
                  </a:txBody>
                  <a:tcPr/>
                </a:tc>
                <a:extLst>
                  <a:ext uri="{0D108BD9-81ED-4DB2-BD59-A6C34878D82A}">
                    <a16:rowId xmlns:a16="http://schemas.microsoft.com/office/drawing/2014/main" val="2600983318"/>
                  </a:ext>
                </a:extLst>
              </a:tr>
            </a:tbl>
          </a:graphicData>
        </a:graphic>
      </p:graphicFrame>
      <p:graphicFrame>
        <p:nvGraphicFramePr>
          <p:cNvPr id="7" name="Table 10">
            <a:extLst>
              <a:ext uri="{FF2B5EF4-FFF2-40B4-BE49-F238E27FC236}">
                <a16:creationId xmlns:a16="http://schemas.microsoft.com/office/drawing/2014/main" id="{9CD6760C-E5FF-ED39-D4D4-40837FEE540E}"/>
              </a:ext>
            </a:extLst>
          </p:cNvPr>
          <p:cNvGraphicFramePr>
            <a:graphicFrameLocks noGrp="1"/>
          </p:cNvGraphicFramePr>
          <p:nvPr>
            <p:extLst>
              <p:ext uri="{D42A27DB-BD31-4B8C-83A1-F6EECF244321}">
                <p14:modId xmlns:p14="http://schemas.microsoft.com/office/powerpoint/2010/main" val="2836029798"/>
              </p:ext>
            </p:extLst>
          </p:nvPr>
        </p:nvGraphicFramePr>
        <p:xfrm>
          <a:off x="8552871" y="4381086"/>
          <a:ext cx="3543873" cy="640080"/>
        </p:xfrm>
        <a:graphic>
          <a:graphicData uri="http://schemas.openxmlformats.org/drawingml/2006/table">
            <a:tbl>
              <a:tblPr firstRow="1" bandRow="1">
                <a:tableStyleId>{21E4AEA4-8DFA-4A89-87EB-49C32662AFE0}</a:tableStyleId>
              </a:tblPr>
              <a:tblGrid>
                <a:gridCol w="3543873">
                  <a:extLst>
                    <a:ext uri="{9D8B030D-6E8A-4147-A177-3AD203B41FA5}">
                      <a16:colId xmlns:a16="http://schemas.microsoft.com/office/drawing/2014/main" val="1775822515"/>
                    </a:ext>
                  </a:extLst>
                </a:gridCol>
              </a:tblGrid>
              <a:tr h="3734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effectLst/>
                        </a:rPr>
                        <a:t>Phase 3 – ECDC assessment report</a:t>
                      </a:r>
                      <a:endParaRPr lang="en-GB" sz="1800" u="none">
                        <a:ea typeface="Batang" panose="02030600000101010101" pitchFamily="18" charset="-127"/>
                      </a:endParaRPr>
                    </a:p>
                  </a:txBody>
                  <a:tcPr/>
                </a:tc>
                <a:extLst>
                  <a:ext uri="{0D108BD9-81ED-4DB2-BD59-A6C34878D82A}">
                    <a16:rowId xmlns:a16="http://schemas.microsoft.com/office/drawing/2014/main" val="2600983318"/>
                  </a:ext>
                </a:extLst>
              </a:tr>
            </a:tbl>
          </a:graphicData>
        </a:graphic>
      </p:graphicFrame>
      <p:graphicFrame>
        <p:nvGraphicFramePr>
          <p:cNvPr id="8" name="Table 10">
            <a:extLst>
              <a:ext uri="{FF2B5EF4-FFF2-40B4-BE49-F238E27FC236}">
                <a16:creationId xmlns:a16="http://schemas.microsoft.com/office/drawing/2014/main" id="{9D4B7BED-A09E-A016-3058-7E4FF4BD3CA8}"/>
              </a:ext>
            </a:extLst>
          </p:cNvPr>
          <p:cNvGraphicFramePr>
            <a:graphicFrameLocks noGrp="1"/>
          </p:cNvGraphicFramePr>
          <p:nvPr>
            <p:extLst>
              <p:ext uri="{D42A27DB-BD31-4B8C-83A1-F6EECF244321}">
                <p14:modId xmlns:p14="http://schemas.microsoft.com/office/powerpoint/2010/main" val="452050358"/>
              </p:ext>
            </p:extLst>
          </p:nvPr>
        </p:nvGraphicFramePr>
        <p:xfrm>
          <a:off x="8552871" y="3494867"/>
          <a:ext cx="3543872" cy="365760"/>
        </p:xfrm>
        <a:graphic>
          <a:graphicData uri="http://schemas.openxmlformats.org/drawingml/2006/table">
            <a:tbl>
              <a:tblPr firstRow="1" bandRow="1">
                <a:tableStyleId>{21E4AEA4-8DFA-4A89-87EB-49C32662AFE0}</a:tableStyleId>
              </a:tblPr>
              <a:tblGrid>
                <a:gridCol w="3543872">
                  <a:extLst>
                    <a:ext uri="{9D8B030D-6E8A-4147-A177-3AD203B41FA5}">
                      <a16:colId xmlns:a16="http://schemas.microsoft.com/office/drawing/2014/main" val="1775822515"/>
                    </a:ext>
                  </a:extLst>
                </a:gridCol>
              </a:tblGrid>
              <a:tr h="3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effectLst/>
                        </a:rPr>
                        <a:t>Phase 2 – In-country visit</a:t>
                      </a:r>
                      <a:endParaRPr lang="en-GB" sz="1800" u="none">
                        <a:ea typeface="Batang" panose="02030600000101010101" pitchFamily="18" charset="-127"/>
                      </a:endParaRPr>
                    </a:p>
                  </a:txBody>
                  <a:tcPr/>
                </a:tc>
                <a:extLst>
                  <a:ext uri="{0D108BD9-81ED-4DB2-BD59-A6C34878D82A}">
                    <a16:rowId xmlns:a16="http://schemas.microsoft.com/office/drawing/2014/main" val="2600983318"/>
                  </a:ext>
                </a:extLst>
              </a:tr>
            </a:tbl>
          </a:graphicData>
        </a:graphic>
      </p:graphicFrame>
      <p:graphicFrame>
        <p:nvGraphicFramePr>
          <p:cNvPr id="9" name="Table 8">
            <a:extLst>
              <a:ext uri="{FF2B5EF4-FFF2-40B4-BE49-F238E27FC236}">
                <a16:creationId xmlns:a16="http://schemas.microsoft.com/office/drawing/2014/main" id="{3EB2AF32-1955-5230-5413-07DE3D753D1A}"/>
              </a:ext>
            </a:extLst>
          </p:cNvPr>
          <p:cNvGraphicFramePr>
            <a:graphicFrameLocks noGrp="1"/>
          </p:cNvGraphicFramePr>
          <p:nvPr>
            <p:extLst>
              <p:ext uri="{D42A27DB-BD31-4B8C-83A1-F6EECF244321}">
                <p14:modId xmlns:p14="http://schemas.microsoft.com/office/powerpoint/2010/main" val="2077181238"/>
              </p:ext>
            </p:extLst>
          </p:nvPr>
        </p:nvGraphicFramePr>
        <p:xfrm>
          <a:off x="8552871" y="5554956"/>
          <a:ext cx="3543873" cy="376244"/>
        </p:xfrm>
        <a:graphic>
          <a:graphicData uri="http://schemas.openxmlformats.org/drawingml/2006/table">
            <a:tbl>
              <a:tblPr firstRow="1" bandRow="1">
                <a:tableStyleId>{21E4AEA4-8DFA-4A89-87EB-49C32662AFE0}</a:tableStyleId>
              </a:tblPr>
              <a:tblGrid>
                <a:gridCol w="3543873">
                  <a:extLst>
                    <a:ext uri="{9D8B030D-6E8A-4147-A177-3AD203B41FA5}">
                      <a16:colId xmlns:a16="http://schemas.microsoft.com/office/drawing/2014/main" val="1775822515"/>
                    </a:ext>
                  </a:extLst>
                </a:gridCol>
              </a:tblGrid>
              <a:tr h="376244">
                <a:tc>
                  <a:txBody>
                    <a:bodyPr/>
                    <a:lstStyle/>
                    <a:p>
                      <a:pPr algn="ctr"/>
                      <a:r>
                        <a:rPr lang="en-GB" sz="1800" u="none">
                          <a:effectLst/>
                        </a:rPr>
                        <a:t>Phase 4 – MS action plan</a:t>
                      </a:r>
                      <a:endParaRPr lang="en-GB" sz="1800" u="none">
                        <a:effectLst/>
                        <a:latin typeface="Tahoma" panose="020B0604030504040204" pitchFamily="34" charset="0"/>
                        <a:ea typeface="Batang" panose="02030600000101010101" pitchFamily="18" charset="-127"/>
                        <a:cs typeface="Times New Roman" panose="02020603050405020304" pitchFamily="18" charset="0"/>
                      </a:endParaRPr>
                    </a:p>
                  </a:txBody>
                  <a:tcPr/>
                </a:tc>
                <a:extLst>
                  <a:ext uri="{0D108BD9-81ED-4DB2-BD59-A6C34878D82A}">
                    <a16:rowId xmlns:a16="http://schemas.microsoft.com/office/drawing/2014/main" val="2600983318"/>
                  </a:ext>
                </a:extLst>
              </a:tr>
            </a:tbl>
          </a:graphicData>
        </a:graphic>
      </p:graphicFrame>
      <p:sp>
        <p:nvSpPr>
          <p:cNvPr id="13" name="Arrow: Down 12">
            <a:extLst>
              <a:ext uri="{FF2B5EF4-FFF2-40B4-BE49-F238E27FC236}">
                <a16:creationId xmlns:a16="http://schemas.microsoft.com/office/drawing/2014/main" id="{1D472678-2ACF-D278-E78B-A28A24036C0F}"/>
              </a:ext>
            </a:extLst>
          </p:cNvPr>
          <p:cNvSpPr/>
          <p:nvPr/>
        </p:nvSpPr>
        <p:spPr>
          <a:xfrm>
            <a:off x="10233373" y="3925378"/>
            <a:ext cx="193963" cy="391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282CDEE7-7AFA-CE01-2FB5-2D2AF9FB8C97}"/>
              </a:ext>
            </a:extLst>
          </p:cNvPr>
          <p:cNvSpPr/>
          <p:nvPr/>
        </p:nvSpPr>
        <p:spPr>
          <a:xfrm>
            <a:off x="10224136" y="5085288"/>
            <a:ext cx="193963" cy="391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983B8A62-A239-3C8B-F34B-A4AF97966B55}"/>
              </a:ext>
            </a:extLst>
          </p:cNvPr>
          <p:cNvSpPr/>
          <p:nvPr/>
        </p:nvSpPr>
        <p:spPr>
          <a:xfrm>
            <a:off x="10224137" y="3092277"/>
            <a:ext cx="193963" cy="391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3DA6C41-1711-FB9E-D632-F0FDCD3920D6}"/>
              </a:ext>
            </a:extLst>
          </p:cNvPr>
          <p:cNvPicPr>
            <a:picLocks noChangeAspect="1"/>
          </p:cNvPicPr>
          <p:nvPr/>
        </p:nvPicPr>
        <p:blipFill>
          <a:blip r:embed="rId3"/>
          <a:stretch>
            <a:fillRect/>
          </a:stretch>
        </p:blipFill>
        <p:spPr>
          <a:xfrm>
            <a:off x="10813661" y="50505"/>
            <a:ext cx="1283082" cy="1613647"/>
          </a:xfrm>
          <a:prstGeom prst="rect">
            <a:avLst/>
          </a:prstGeom>
        </p:spPr>
      </p:pic>
    </p:spTree>
    <p:custDataLst>
      <p:tags r:id="rId1"/>
    </p:custDataLst>
    <p:extLst>
      <p:ext uri="{BB962C8B-B14F-4D97-AF65-F5344CB8AC3E}">
        <p14:creationId xmlns:p14="http://schemas.microsoft.com/office/powerpoint/2010/main" val="242898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4612-419E-AA6E-323A-E7FF867E8086}"/>
              </a:ext>
            </a:extLst>
          </p:cNvPr>
          <p:cNvSpPr>
            <a:spLocks noGrp="1"/>
          </p:cNvSpPr>
          <p:nvPr>
            <p:ph type="title"/>
          </p:nvPr>
        </p:nvSpPr>
        <p:spPr>
          <a:xfrm>
            <a:off x="431999" y="373226"/>
            <a:ext cx="10354188" cy="951722"/>
          </a:xfrm>
        </p:spPr>
        <p:txBody>
          <a:bodyPr>
            <a:normAutofit fontScale="90000"/>
          </a:bodyPr>
          <a:lstStyle/>
          <a:p>
            <a:r>
              <a:rPr lang="en-GB"/>
              <a:t>Fellowship training programmes in </a:t>
            </a:r>
            <a:br>
              <a:rPr lang="en-GB"/>
            </a:br>
            <a:r>
              <a:rPr lang="en-GB"/>
              <a:t>Field Epidemiology and Public Health Microbiology </a:t>
            </a:r>
            <a:br>
              <a:rPr lang="en-GB"/>
            </a:br>
            <a:endParaRPr lang="en-GB"/>
          </a:p>
        </p:txBody>
      </p:sp>
      <p:sp>
        <p:nvSpPr>
          <p:cNvPr id="3" name="Content Placeholder 2">
            <a:extLst>
              <a:ext uri="{FF2B5EF4-FFF2-40B4-BE49-F238E27FC236}">
                <a16:creationId xmlns:a16="http://schemas.microsoft.com/office/drawing/2014/main" id="{75B20A24-6EE5-ADDE-FA3A-639D4396ED2F}"/>
              </a:ext>
            </a:extLst>
          </p:cNvPr>
          <p:cNvSpPr>
            <a:spLocks noGrp="1"/>
          </p:cNvSpPr>
          <p:nvPr>
            <p:ph idx="1"/>
          </p:nvPr>
        </p:nvSpPr>
        <p:spPr/>
        <p:txBody>
          <a:bodyPr>
            <a:normAutofit/>
          </a:bodyPr>
          <a:lstStyle/>
          <a:p>
            <a:pPr marL="457200" indent="-457200">
              <a:buFontTx/>
              <a:buChar char="-"/>
            </a:pPr>
            <a:endParaRPr lang="en-GB" sz="2000"/>
          </a:p>
          <a:p>
            <a:pPr marL="457200" indent="-457200">
              <a:buFontTx/>
              <a:buChar char="-"/>
            </a:pPr>
            <a:endParaRPr lang="en-GB" sz="2000"/>
          </a:p>
          <a:p>
            <a:pPr marL="457200" indent="-457200">
              <a:buFontTx/>
              <a:buChar char="-"/>
            </a:pPr>
            <a:endParaRPr lang="en-GB" sz="2000"/>
          </a:p>
          <a:p>
            <a:pPr marL="457200" indent="-457200">
              <a:buFontTx/>
              <a:buChar char="-"/>
            </a:pPr>
            <a:endParaRPr lang="en-GB" sz="2000"/>
          </a:p>
          <a:p>
            <a:pPr marL="457200" indent="-457200">
              <a:buFontTx/>
              <a:buChar char="-"/>
            </a:pPr>
            <a:r>
              <a:rPr lang="en-GB" sz="2000"/>
              <a:t>Two-year in-service advanced level training</a:t>
            </a:r>
          </a:p>
          <a:p>
            <a:pPr marL="457200" indent="-457200">
              <a:buFontTx/>
              <a:buChar char="-"/>
            </a:pPr>
            <a:r>
              <a:rPr lang="en-GB" sz="2000"/>
              <a:t>Competency based curriculum</a:t>
            </a:r>
          </a:p>
          <a:p>
            <a:pPr marL="457200" indent="-457200">
              <a:buFontTx/>
              <a:buChar char="-"/>
            </a:pPr>
            <a:r>
              <a:rPr lang="en-GB" sz="2000"/>
              <a:t>Fellows based in public health settings in partner countries </a:t>
            </a:r>
          </a:p>
          <a:p>
            <a:pPr marL="457200" indent="-457200">
              <a:buFontTx/>
              <a:buChar char="-"/>
            </a:pPr>
            <a:endParaRPr lang="en-GB" sz="2000"/>
          </a:p>
          <a:p>
            <a:pPr marL="457200" indent="-457200">
              <a:buFontTx/>
              <a:buChar char="-"/>
            </a:pPr>
            <a:endParaRPr lang="en-GB" sz="2000"/>
          </a:p>
          <a:p>
            <a:r>
              <a:rPr lang="en-GB"/>
              <a:t> </a:t>
            </a:r>
          </a:p>
          <a:p>
            <a:pPr marL="457200" indent="-457200">
              <a:buFontTx/>
              <a:buChar char="-"/>
            </a:pPr>
            <a:endParaRPr lang="en-GB"/>
          </a:p>
        </p:txBody>
      </p:sp>
      <p:sp>
        <p:nvSpPr>
          <p:cNvPr id="4" name="Footer Placeholder 3">
            <a:extLst>
              <a:ext uri="{FF2B5EF4-FFF2-40B4-BE49-F238E27FC236}">
                <a16:creationId xmlns:a16="http://schemas.microsoft.com/office/drawing/2014/main" id="{3C96E500-05D9-4D61-2223-6857B2488E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3DD9B6-E11F-8BD5-9DA1-6E6A65C4F325}"/>
              </a:ext>
            </a:extLst>
          </p:cNvPr>
          <p:cNvSpPr>
            <a:spLocks noGrp="1"/>
          </p:cNvSpPr>
          <p:nvPr>
            <p:ph type="sldNum" sz="quarter" idx="12"/>
          </p:nvPr>
        </p:nvSpPr>
        <p:spPr/>
        <p:txBody>
          <a:bodyPr/>
          <a:lstStyle/>
          <a:p>
            <a:fld id="{F9E29A8E-A0F1-419A-8E8B-A78BF9C70DE8}" type="slidenum">
              <a:rPr lang="en-GB" smtClean="0"/>
              <a:pPr/>
              <a:t>4</a:t>
            </a:fld>
            <a:endParaRPr lang="en-GB"/>
          </a:p>
        </p:txBody>
      </p:sp>
      <p:pic>
        <p:nvPicPr>
          <p:cNvPr id="9" name="Picture 8">
            <a:extLst>
              <a:ext uri="{FF2B5EF4-FFF2-40B4-BE49-F238E27FC236}">
                <a16:creationId xmlns:a16="http://schemas.microsoft.com/office/drawing/2014/main" id="{95C1E413-C864-5F07-096E-9381717D326D}"/>
              </a:ext>
            </a:extLst>
          </p:cNvPr>
          <p:cNvPicPr>
            <a:picLocks noChangeAspect="1"/>
          </p:cNvPicPr>
          <p:nvPr/>
        </p:nvPicPr>
        <p:blipFill>
          <a:blip r:embed="rId2"/>
          <a:stretch>
            <a:fillRect/>
          </a:stretch>
        </p:blipFill>
        <p:spPr>
          <a:xfrm>
            <a:off x="472499" y="4211452"/>
            <a:ext cx="5825559" cy="2344622"/>
          </a:xfrm>
          <a:prstGeom prst="rect">
            <a:avLst/>
          </a:prstGeom>
        </p:spPr>
      </p:pic>
      <p:pic>
        <p:nvPicPr>
          <p:cNvPr id="11" name="Picture 10">
            <a:extLst>
              <a:ext uri="{FF2B5EF4-FFF2-40B4-BE49-F238E27FC236}">
                <a16:creationId xmlns:a16="http://schemas.microsoft.com/office/drawing/2014/main" id="{04A2030A-D6E4-0ECE-FA6F-2FF809EC207C}"/>
              </a:ext>
            </a:extLst>
          </p:cNvPr>
          <p:cNvPicPr>
            <a:picLocks noChangeAspect="1"/>
          </p:cNvPicPr>
          <p:nvPr/>
        </p:nvPicPr>
        <p:blipFill>
          <a:blip r:embed="rId3"/>
          <a:stretch>
            <a:fillRect/>
          </a:stretch>
        </p:blipFill>
        <p:spPr>
          <a:xfrm>
            <a:off x="472499" y="1474236"/>
            <a:ext cx="10071946" cy="1554397"/>
          </a:xfrm>
          <a:prstGeom prst="rect">
            <a:avLst/>
          </a:prstGeom>
        </p:spPr>
      </p:pic>
      <p:pic>
        <p:nvPicPr>
          <p:cNvPr id="13" name="Picture 12">
            <a:extLst>
              <a:ext uri="{FF2B5EF4-FFF2-40B4-BE49-F238E27FC236}">
                <a16:creationId xmlns:a16="http://schemas.microsoft.com/office/drawing/2014/main" id="{912F9832-40C4-5FC1-40C9-1936BE9D42D0}"/>
              </a:ext>
            </a:extLst>
          </p:cNvPr>
          <p:cNvPicPr>
            <a:picLocks noChangeAspect="1"/>
          </p:cNvPicPr>
          <p:nvPr/>
        </p:nvPicPr>
        <p:blipFill>
          <a:blip r:embed="rId4"/>
          <a:stretch>
            <a:fillRect/>
          </a:stretch>
        </p:blipFill>
        <p:spPr>
          <a:xfrm>
            <a:off x="8147583" y="3177922"/>
            <a:ext cx="2396862" cy="3348926"/>
          </a:xfrm>
          <a:prstGeom prst="rect">
            <a:avLst/>
          </a:prstGeom>
        </p:spPr>
      </p:pic>
    </p:spTree>
    <p:extLst>
      <p:ext uri="{BB962C8B-B14F-4D97-AF65-F5344CB8AC3E}">
        <p14:creationId xmlns:p14="http://schemas.microsoft.com/office/powerpoint/2010/main" val="271994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8C51B1C4-65AA-EFC7-7186-6C667F7D0637}"/>
              </a:ext>
            </a:extLst>
          </p:cNvPr>
          <p:cNvPicPr>
            <a:picLocks noChangeAspect="1"/>
          </p:cNvPicPr>
          <p:nvPr/>
        </p:nvPicPr>
        <p:blipFill rotWithShape="1">
          <a:blip r:embed="rId4">
            <a:extLst>
              <a:ext uri="{28A0092B-C50C-407E-A947-70E740481C1C}">
                <a14:useLocalDpi xmlns:a14="http://schemas.microsoft.com/office/drawing/2010/main" val="0"/>
              </a:ext>
            </a:extLst>
          </a:blip>
          <a:srcRect l="12755" t="27571" r="64897" b="12816"/>
          <a:stretch/>
        </p:blipFill>
        <p:spPr bwMode="auto">
          <a:xfrm>
            <a:off x="6842649" y="2426897"/>
            <a:ext cx="5349351" cy="401445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B3ED41C-45AF-D083-E066-A26FA2856B61}"/>
              </a:ext>
            </a:extLst>
          </p:cNvPr>
          <p:cNvSpPr>
            <a:spLocks noGrp="1"/>
          </p:cNvSpPr>
          <p:nvPr>
            <p:ph type="title"/>
          </p:nvPr>
        </p:nvSpPr>
        <p:spPr/>
        <p:txBody>
          <a:bodyPr/>
          <a:lstStyle/>
          <a:p>
            <a:r>
              <a:rPr lang="en-GB" sz="2900" dirty="0">
                <a:latin typeface="Tahoma"/>
                <a:ea typeface="Tahoma"/>
                <a:cs typeface="Tahoma"/>
              </a:rPr>
              <a:t>Emergency preparedness and response training </a:t>
            </a:r>
            <a:br>
              <a:rPr lang="en-GB" sz="2900" dirty="0"/>
            </a:br>
            <a:r>
              <a:rPr lang="en-GB" sz="2900" dirty="0">
                <a:latin typeface="Tahoma"/>
                <a:ea typeface="Tahoma"/>
                <a:cs typeface="Tahoma"/>
              </a:rPr>
              <a:t>for workforce capacity building</a:t>
            </a:r>
            <a:endParaRPr lang="en-US" dirty="0">
              <a:latin typeface="Tahoma"/>
              <a:ea typeface="Tahoma"/>
              <a:cs typeface="Tahoma"/>
            </a:endParaRPr>
          </a:p>
        </p:txBody>
      </p:sp>
      <p:sp>
        <p:nvSpPr>
          <p:cNvPr id="3" name="Content Placeholder 2">
            <a:extLst>
              <a:ext uri="{FF2B5EF4-FFF2-40B4-BE49-F238E27FC236}">
                <a16:creationId xmlns:a16="http://schemas.microsoft.com/office/drawing/2014/main" id="{601CD1D2-25BF-5313-3D5F-A3429C73684F}"/>
              </a:ext>
            </a:extLst>
          </p:cNvPr>
          <p:cNvSpPr>
            <a:spLocks noGrp="1"/>
          </p:cNvSpPr>
          <p:nvPr>
            <p:ph idx="1"/>
          </p:nvPr>
        </p:nvSpPr>
        <p:spPr>
          <a:xfrm>
            <a:off x="431999" y="1474237"/>
            <a:ext cx="5968801" cy="2739449"/>
          </a:xfrm>
        </p:spPr>
        <p:txBody>
          <a:bodyPr vert="horz" lIns="91440" tIns="45720" rIns="91440" bIns="45720" rtlCol="0" anchor="t">
            <a:normAutofit/>
          </a:bodyPr>
          <a:lstStyle/>
          <a:p>
            <a:pPr marL="457200" indent="-457200">
              <a:lnSpc>
                <a:spcPct val="100000"/>
              </a:lnSpc>
              <a:buFont typeface="Arial" panose="020B0604020202020204" pitchFamily="34" charset="0"/>
              <a:buChar char="•"/>
            </a:pPr>
            <a:r>
              <a:rPr lang="en-US">
                <a:latin typeface="Tahoma"/>
                <a:ea typeface="Tahoma"/>
                <a:cs typeface="Tahoma"/>
              </a:rPr>
              <a:t>Improve EPR capacities to respond to </a:t>
            </a:r>
            <a:r>
              <a:rPr lang="en-US" b="1">
                <a:latin typeface="Tahoma"/>
                <a:ea typeface="Tahoma"/>
                <a:cs typeface="Tahoma"/>
              </a:rPr>
              <a:t>SCBTH</a:t>
            </a:r>
            <a:endParaRPr lang="en-US">
              <a:latin typeface="Tahoma"/>
              <a:ea typeface="Tahoma"/>
              <a:cs typeface="Tahoma"/>
            </a:endParaRPr>
          </a:p>
          <a:p>
            <a:pPr marL="457200" indent="-457200">
              <a:lnSpc>
                <a:spcPct val="100000"/>
              </a:lnSpc>
              <a:buFont typeface="Arial" panose="020B0604020202020204" pitchFamily="34" charset="0"/>
              <a:buChar char="•"/>
            </a:pPr>
            <a:r>
              <a:rPr lang="en-US">
                <a:latin typeface="Tahoma"/>
                <a:ea typeface="Tahoma"/>
                <a:cs typeface="Tahoma"/>
              </a:rPr>
              <a:t>Targeting </a:t>
            </a:r>
            <a:r>
              <a:rPr lang="en-US" b="1">
                <a:latin typeface="Tahoma"/>
                <a:ea typeface="Tahoma"/>
                <a:cs typeface="Tahoma"/>
              </a:rPr>
              <a:t>mid-career</a:t>
            </a:r>
            <a:r>
              <a:rPr lang="en-US">
                <a:latin typeface="Tahoma"/>
                <a:ea typeface="Tahoma"/>
                <a:cs typeface="Tahoma"/>
              </a:rPr>
              <a:t> professionals in EU/EEA, West Balkans, and Türkiye</a:t>
            </a:r>
          </a:p>
        </p:txBody>
      </p:sp>
      <p:sp>
        <p:nvSpPr>
          <p:cNvPr id="5" name="Slide Number Placeholder 4">
            <a:extLst>
              <a:ext uri="{FF2B5EF4-FFF2-40B4-BE49-F238E27FC236}">
                <a16:creationId xmlns:a16="http://schemas.microsoft.com/office/drawing/2014/main" id="{8BC881A2-141B-326E-CA9B-DB9EC9072B47}"/>
              </a:ext>
            </a:extLst>
          </p:cNvPr>
          <p:cNvSpPr>
            <a:spLocks noGrp="1"/>
          </p:cNvSpPr>
          <p:nvPr>
            <p:ph type="sldNum" sz="quarter" idx="12"/>
          </p:nvPr>
        </p:nvSpPr>
        <p:spPr/>
        <p:txBody>
          <a:bodyPr/>
          <a:lstStyle/>
          <a:p>
            <a:fld id="{F9E29A8E-A0F1-419A-8E8B-A78BF9C70DE8}" type="slidenum">
              <a:rPr lang="en-GB" smtClean="0"/>
              <a:pPr/>
              <a:t>5</a:t>
            </a:fld>
            <a:endParaRPr lang="en-GB"/>
          </a:p>
        </p:txBody>
      </p:sp>
      <p:grpSp>
        <p:nvGrpSpPr>
          <p:cNvPr id="9" name="Group 8">
            <a:extLst>
              <a:ext uri="{FF2B5EF4-FFF2-40B4-BE49-F238E27FC236}">
                <a16:creationId xmlns:a16="http://schemas.microsoft.com/office/drawing/2014/main" id="{2F32ACB3-316F-38B4-3FC2-4CFB65136F7B}"/>
              </a:ext>
            </a:extLst>
          </p:cNvPr>
          <p:cNvGrpSpPr/>
          <p:nvPr/>
        </p:nvGrpSpPr>
        <p:grpSpPr>
          <a:xfrm>
            <a:off x="333667" y="3736207"/>
            <a:ext cx="2594576" cy="2215991"/>
            <a:chOff x="4065379" y="3353825"/>
            <a:chExt cx="2594576" cy="2215991"/>
          </a:xfrm>
        </p:grpSpPr>
        <p:sp>
          <p:nvSpPr>
            <p:cNvPr id="7" name="TextBox 6">
              <a:extLst>
                <a:ext uri="{FF2B5EF4-FFF2-40B4-BE49-F238E27FC236}">
                  <a16:creationId xmlns:a16="http://schemas.microsoft.com/office/drawing/2014/main" id="{F4CC69ED-C930-BA8C-42D6-53046BCB936B}"/>
                </a:ext>
              </a:extLst>
            </p:cNvPr>
            <p:cNvSpPr txBox="1"/>
            <p:nvPr/>
          </p:nvSpPr>
          <p:spPr>
            <a:xfrm>
              <a:off x="4065379" y="3353825"/>
              <a:ext cx="1183337" cy="2215991"/>
            </a:xfrm>
            <a:prstGeom prst="rect">
              <a:avLst/>
            </a:prstGeom>
            <a:noFill/>
          </p:spPr>
          <p:txBody>
            <a:bodyPr wrap="none" rtlCol="0">
              <a:spAutoFit/>
            </a:bodyPr>
            <a:lstStyle/>
            <a:p>
              <a:r>
                <a:rPr lang="en-GB" sz="1380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8" name="TextBox 7">
              <a:extLst>
                <a:ext uri="{FF2B5EF4-FFF2-40B4-BE49-F238E27FC236}">
                  <a16:creationId xmlns:a16="http://schemas.microsoft.com/office/drawing/2014/main" id="{D03B20C4-42BA-F529-307E-FD1DFC16E5F7}"/>
                </a:ext>
              </a:extLst>
            </p:cNvPr>
            <p:cNvSpPr txBox="1"/>
            <p:nvPr/>
          </p:nvSpPr>
          <p:spPr>
            <a:xfrm>
              <a:off x="5096707" y="4619209"/>
              <a:ext cx="1563248" cy="523220"/>
            </a:xfrm>
            <a:prstGeom prst="rect">
              <a:avLst/>
            </a:prstGeom>
            <a:noFill/>
          </p:spPr>
          <p:txBody>
            <a:bodyPr wrap="none" rtlCol="0">
              <a:spAutoFit/>
            </a:bodyPr>
            <a:lstStyle/>
            <a:p>
              <a:r>
                <a:rPr lang="en-GB" sz="2800">
                  <a:latin typeface="ADLaM Display" panose="02010000000000000000" pitchFamily="2" charset="0"/>
                  <a:ea typeface="ADLaM Display" panose="02010000000000000000" pitchFamily="2" charset="0"/>
                  <a:cs typeface="ADLaM Display" panose="02010000000000000000" pitchFamily="2" charset="0"/>
                </a:rPr>
                <a:t>editions</a:t>
              </a:r>
            </a:p>
          </p:txBody>
        </p:sp>
      </p:grpSp>
      <p:grpSp>
        <p:nvGrpSpPr>
          <p:cNvPr id="10" name="Group 9">
            <a:extLst>
              <a:ext uri="{FF2B5EF4-FFF2-40B4-BE49-F238E27FC236}">
                <a16:creationId xmlns:a16="http://schemas.microsoft.com/office/drawing/2014/main" id="{3206D710-2C7A-1958-CCBB-D03E3628BCC5}"/>
              </a:ext>
            </a:extLst>
          </p:cNvPr>
          <p:cNvGrpSpPr/>
          <p:nvPr/>
        </p:nvGrpSpPr>
        <p:grpSpPr>
          <a:xfrm>
            <a:off x="4133779" y="4445102"/>
            <a:ext cx="1673299" cy="1200329"/>
            <a:chOff x="4065379" y="3784309"/>
            <a:chExt cx="2288251" cy="1628806"/>
          </a:xfrm>
        </p:grpSpPr>
        <p:sp>
          <p:nvSpPr>
            <p:cNvPr id="11" name="TextBox 10">
              <a:extLst>
                <a:ext uri="{FF2B5EF4-FFF2-40B4-BE49-F238E27FC236}">
                  <a16:creationId xmlns:a16="http://schemas.microsoft.com/office/drawing/2014/main" id="{666F6473-550E-179A-ABB8-F73B3BF2ECFE}"/>
                </a:ext>
              </a:extLst>
            </p:cNvPr>
            <p:cNvSpPr txBox="1"/>
            <p:nvPr/>
          </p:nvSpPr>
          <p:spPr>
            <a:xfrm>
              <a:off x="4065379" y="3784309"/>
              <a:ext cx="692443" cy="1628806"/>
            </a:xfrm>
            <a:prstGeom prst="rect">
              <a:avLst/>
            </a:prstGeom>
            <a:noFill/>
          </p:spPr>
          <p:txBody>
            <a:bodyPr wrap="square" rtlCol="0">
              <a:spAutoFit/>
            </a:bodyPr>
            <a:lstStyle/>
            <a:p>
              <a:r>
                <a:rPr lang="en-GB" sz="720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12" name="TextBox 11">
              <a:extLst>
                <a:ext uri="{FF2B5EF4-FFF2-40B4-BE49-F238E27FC236}">
                  <a16:creationId xmlns:a16="http://schemas.microsoft.com/office/drawing/2014/main" id="{32147928-1459-CC88-DAC6-3794F5FA5C0C}"/>
                </a:ext>
              </a:extLst>
            </p:cNvPr>
            <p:cNvSpPr txBox="1"/>
            <p:nvPr/>
          </p:nvSpPr>
          <p:spPr>
            <a:xfrm>
              <a:off x="4827475" y="4608890"/>
              <a:ext cx="1526155" cy="542936"/>
            </a:xfrm>
            <a:prstGeom prst="rect">
              <a:avLst/>
            </a:prstGeom>
            <a:noFill/>
          </p:spPr>
          <p:txBody>
            <a:bodyPr wrap="none" rtlCol="0">
              <a:spAutoFit/>
            </a:bodyPr>
            <a:lstStyle/>
            <a:p>
              <a:r>
                <a:rPr lang="en-GB" sz="2000">
                  <a:latin typeface="ADLaM Display" panose="02010000000000000000" pitchFamily="2" charset="0"/>
                  <a:ea typeface="ADLaM Display" panose="02010000000000000000" pitchFamily="2" charset="0"/>
                  <a:cs typeface="ADLaM Display" panose="02010000000000000000" pitchFamily="2" charset="0"/>
                </a:rPr>
                <a:t>months</a:t>
              </a:r>
            </a:p>
          </p:txBody>
        </p:sp>
      </p:grpSp>
      <p:sp>
        <p:nvSpPr>
          <p:cNvPr id="14" name="Arrow: Right 13">
            <a:extLst>
              <a:ext uri="{FF2B5EF4-FFF2-40B4-BE49-F238E27FC236}">
                <a16:creationId xmlns:a16="http://schemas.microsoft.com/office/drawing/2014/main" id="{7B315D63-F147-8615-7DC5-A79E4B8383AE}"/>
              </a:ext>
            </a:extLst>
          </p:cNvPr>
          <p:cNvSpPr/>
          <p:nvPr/>
        </p:nvSpPr>
        <p:spPr>
          <a:xfrm>
            <a:off x="3044897" y="4833061"/>
            <a:ext cx="990558" cy="153203"/>
          </a:xfrm>
          <a:prstGeom prst="rightArrow">
            <a:avLst/>
          </a:prstGeom>
          <a:solidFill>
            <a:schemeClr val="accent2"/>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D8E231-6FEF-27E9-3624-AA456F1AC664}"/>
              </a:ext>
            </a:extLst>
          </p:cNvPr>
          <p:cNvSpPr txBox="1"/>
          <p:nvPr/>
        </p:nvSpPr>
        <p:spPr>
          <a:xfrm>
            <a:off x="3044897" y="4610601"/>
            <a:ext cx="1255973" cy="261610"/>
          </a:xfrm>
          <a:prstGeom prst="rect">
            <a:avLst/>
          </a:prstGeom>
          <a:noFill/>
        </p:spPr>
        <p:txBody>
          <a:bodyPr wrap="square" rtlCol="0">
            <a:spAutoFit/>
          </a:bodyPr>
          <a:lstStyle/>
          <a:p>
            <a:r>
              <a:rPr lang="en-GB" sz="1100"/>
              <a:t>each edition</a:t>
            </a:r>
          </a:p>
        </p:txBody>
      </p:sp>
      <p:sp>
        <p:nvSpPr>
          <p:cNvPr id="16" name="TextBox 15">
            <a:extLst>
              <a:ext uri="{FF2B5EF4-FFF2-40B4-BE49-F238E27FC236}">
                <a16:creationId xmlns:a16="http://schemas.microsoft.com/office/drawing/2014/main" id="{CBBD47E7-FB1A-8FE7-F7CE-985661F12323}"/>
              </a:ext>
            </a:extLst>
          </p:cNvPr>
          <p:cNvSpPr txBox="1"/>
          <p:nvPr/>
        </p:nvSpPr>
        <p:spPr>
          <a:xfrm>
            <a:off x="7009739" y="1704065"/>
            <a:ext cx="4469493" cy="523220"/>
          </a:xfrm>
          <a:prstGeom prst="rect">
            <a:avLst/>
          </a:prstGeom>
          <a:noFill/>
        </p:spPr>
        <p:txBody>
          <a:bodyPr wrap="none" rtlCol="0">
            <a:spAutoFit/>
          </a:bodyPr>
          <a:lstStyle/>
          <a:p>
            <a:r>
              <a:rPr lang="en-GB" sz="2800">
                <a:latin typeface="ADLaM Display" panose="02010000000000000000" pitchFamily="2" charset="0"/>
                <a:ea typeface="ADLaM Display" panose="02010000000000000000" pitchFamily="2" charset="0"/>
                <a:cs typeface="ADLaM Display" panose="02010000000000000000" pitchFamily="2" charset="0"/>
              </a:rPr>
              <a:t>ECDC Preparedness cycle</a:t>
            </a:r>
          </a:p>
        </p:txBody>
      </p:sp>
      <p:sp>
        <p:nvSpPr>
          <p:cNvPr id="17" name="Arrow: Right 16">
            <a:extLst>
              <a:ext uri="{FF2B5EF4-FFF2-40B4-BE49-F238E27FC236}">
                <a16:creationId xmlns:a16="http://schemas.microsoft.com/office/drawing/2014/main" id="{2881EA7B-0372-C478-A01A-5DE597971190}"/>
              </a:ext>
            </a:extLst>
          </p:cNvPr>
          <p:cNvSpPr/>
          <p:nvPr/>
        </p:nvSpPr>
        <p:spPr>
          <a:xfrm>
            <a:off x="463113" y="5706293"/>
            <a:ext cx="2595461" cy="143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1160AB1-1AEB-7FF3-2050-8B6584508D2B}"/>
              </a:ext>
            </a:extLst>
          </p:cNvPr>
          <p:cNvSpPr txBox="1"/>
          <p:nvPr/>
        </p:nvSpPr>
        <p:spPr>
          <a:xfrm>
            <a:off x="407438" y="5952198"/>
            <a:ext cx="2814609" cy="261610"/>
          </a:xfrm>
          <a:prstGeom prst="rect">
            <a:avLst/>
          </a:prstGeom>
          <a:noFill/>
        </p:spPr>
        <p:txBody>
          <a:bodyPr wrap="square" rtlCol="0">
            <a:spAutoFit/>
          </a:bodyPr>
          <a:lstStyle/>
          <a:p>
            <a:r>
              <a:rPr lang="en-GB" sz="1100">
                <a:latin typeface="ADLaM Display" panose="02010000000000000000" pitchFamily="2" charset="0"/>
                <a:ea typeface="ADLaM Display" panose="02010000000000000000" pitchFamily="2" charset="0"/>
                <a:cs typeface="ADLaM Display" panose="02010000000000000000" pitchFamily="2" charset="0"/>
              </a:rPr>
              <a:t>2005                  2026                      2027</a:t>
            </a:r>
          </a:p>
        </p:txBody>
      </p:sp>
      <p:sp>
        <p:nvSpPr>
          <p:cNvPr id="19" name="TextBox 18">
            <a:extLst>
              <a:ext uri="{FF2B5EF4-FFF2-40B4-BE49-F238E27FC236}">
                <a16:creationId xmlns:a16="http://schemas.microsoft.com/office/drawing/2014/main" id="{7E904308-D9EF-CAD3-665E-D09A0AA709F6}"/>
              </a:ext>
            </a:extLst>
          </p:cNvPr>
          <p:cNvSpPr txBox="1"/>
          <p:nvPr/>
        </p:nvSpPr>
        <p:spPr>
          <a:xfrm>
            <a:off x="4133779" y="5552655"/>
            <a:ext cx="3453189" cy="584775"/>
          </a:xfrm>
          <a:prstGeom prst="rect">
            <a:avLst/>
          </a:prstGeom>
          <a:noFill/>
        </p:spPr>
        <p:txBody>
          <a:bodyPr wrap="none" rtlCol="0">
            <a:spAutoFit/>
          </a:bodyPr>
          <a:lstStyle/>
          <a:p>
            <a:r>
              <a:rPr lang="en-GB" sz="1600" dirty="0">
                <a:effectLst/>
                <a:latin typeface="ADLaM Display" panose="02010000000000000000" pitchFamily="2" charset="0"/>
                <a:ea typeface="ADLaM Display" panose="02010000000000000000" pitchFamily="2" charset="0"/>
                <a:cs typeface="ADLaM Display" panose="02010000000000000000" pitchFamily="2" charset="0"/>
              </a:rPr>
              <a:t>One-week face-to-face training</a:t>
            </a:r>
          </a:p>
          <a:p>
            <a:r>
              <a:rPr lang="en-GB" sz="1600" dirty="0">
                <a:latin typeface="ADLaM Display" panose="02010000000000000000" pitchFamily="2" charset="0"/>
                <a:ea typeface="ADLaM Display" panose="02010000000000000000" pitchFamily="2" charset="0"/>
                <a:cs typeface="ADLaM Display" panose="02010000000000000000" pitchFamily="2" charset="0"/>
              </a:rPr>
              <a:t>1</a:t>
            </a:r>
            <a:r>
              <a:rPr lang="en-GB" sz="1600" dirty="0">
                <a:effectLst/>
                <a:latin typeface="ADLaM Display" panose="02010000000000000000" pitchFamily="2" charset="0"/>
                <a:ea typeface="ADLaM Display" panose="02010000000000000000" pitchFamily="2" charset="0"/>
                <a:cs typeface="ADLaM Display" panose="02010000000000000000" pitchFamily="2" charset="0"/>
              </a:rPr>
              <a:t>4 weeks remote online activities</a:t>
            </a:r>
            <a:endParaRPr lang="en-GB" sz="1600" dirty="0">
              <a:latin typeface="ADLaM Display" panose="02010000000000000000" pitchFamily="2" charset="0"/>
              <a:ea typeface="ADLaM Display" panose="02010000000000000000" pitchFamily="2" charset="0"/>
              <a:cs typeface="ADLaM Display" panose="02010000000000000000" pitchFamily="2" charset="0"/>
            </a:endParaRPr>
          </a:p>
        </p:txBody>
      </p:sp>
    </p:spTree>
    <p:custDataLst>
      <p:tags r:id="rId1"/>
    </p:custDataLst>
    <p:extLst>
      <p:ext uri="{BB962C8B-B14F-4D97-AF65-F5344CB8AC3E}">
        <p14:creationId xmlns:p14="http://schemas.microsoft.com/office/powerpoint/2010/main" val="97142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ED2D-CF83-475E-BC29-F0E50D61F1CA}"/>
              </a:ext>
            </a:extLst>
          </p:cNvPr>
          <p:cNvSpPr>
            <a:spLocks noGrp="1"/>
          </p:cNvSpPr>
          <p:nvPr>
            <p:ph type="title"/>
          </p:nvPr>
        </p:nvSpPr>
        <p:spPr>
          <a:xfrm>
            <a:off x="432000" y="351532"/>
            <a:ext cx="10354188" cy="951722"/>
          </a:xfrm>
        </p:spPr>
        <p:txBody>
          <a:bodyPr>
            <a:normAutofit fontScale="90000"/>
          </a:bodyPr>
          <a:lstStyle/>
          <a:p>
            <a:r>
              <a:rPr lang="en-GB" dirty="0"/>
              <a:t>GenEpi-BioTrain: Cross-border capacity-building support </a:t>
            </a:r>
            <a:r>
              <a:rPr lang="en-GB" dirty="0">
                <a:ea typeface="Times New Roman" panose="02020603050405020304" pitchFamily="18" charset="0"/>
              </a:rPr>
              <a:t>programme in genomic epidemiology</a:t>
            </a:r>
            <a:endParaRPr lang="en-GB" dirty="0">
              <a:solidFill>
                <a:srgbClr val="FF0000"/>
              </a:solidFill>
            </a:endParaRPr>
          </a:p>
        </p:txBody>
      </p:sp>
      <p:sp>
        <p:nvSpPr>
          <p:cNvPr id="3" name="Content Placeholder 2">
            <a:extLst>
              <a:ext uri="{FF2B5EF4-FFF2-40B4-BE49-F238E27FC236}">
                <a16:creationId xmlns:a16="http://schemas.microsoft.com/office/drawing/2014/main" id="{CFB6D995-F00A-4ED3-8C7B-DBE6D0CA62FB}"/>
              </a:ext>
            </a:extLst>
          </p:cNvPr>
          <p:cNvSpPr>
            <a:spLocks noGrp="1"/>
          </p:cNvSpPr>
          <p:nvPr>
            <p:ph idx="1"/>
          </p:nvPr>
        </p:nvSpPr>
        <p:spPr>
          <a:xfrm>
            <a:off x="431998" y="1303254"/>
            <a:ext cx="11546641" cy="5042681"/>
          </a:xfrm>
        </p:spPr>
        <p:txBody>
          <a:bodyPr>
            <a:noAutofit/>
          </a:bodyPr>
          <a:lstStyle/>
          <a:p>
            <a:pPr>
              <a:spcBef>
                <a:spcPts val="1200"/>
              </a:spcBef>
              <a:spcAft>
                <a:spcPts val="600"/>
              </a:spcAft>
            </a:pPr>
            <a:r>
              <a:rPr lang="en-GB" sz="1800" b="1">
                <a:latin typeface="+mn-lt"/>
              </a:rPr>
              <a:t>Objectives: </a:t>
            </a:r>
          </a:p>
          <a:p>
            <a:pPr marL="342900" indent="-342900">
              <a:spcBef>
                <a:spcPts val="600"/>
              </a:spcBef>
              <a:spcAft>
                <a:spcPts val="600"/>
              </a:spcAft>
              <a:buFont typeface="Arial" panose="020B0604020202020204" pitchFamily="34" charset="0"/>
              <a:buChar char="•"/>
            </a:pPr>
            <a:r>
              <a:rPr lang="en-GB" sz="1800">
                <a:latin typeface="+mn-lt"/>
              </a:rPr>
              <a:t>S</a:t>
            </a:r>
            <a:r>
              <a:rPr lang="en-GB" sz="1800">
                <a:effectLst/>
                <a:latin typeface="+mn-lt"/>
                <a:ea typeface="Tahoma" panose="020B0604030504040204" pitchFamily="34" charset="0"/>
                <a:cs typeface="Tahoma" panose="020B0604030504040204" pitchFamily="34" charset="0"/>
              </a:rPr>
              <a:t>upport countries in </a:t>
            </a:r>
            <a:r>
              <a:rPr lang="en-GB" sz="1800" b="1">
                <a:effectLst/>
                <a:latin typeface="+mn-lt"/>
                <a:ea typeface="Tahoma" panose="020B0604030504040204" pitchFamily="34" charset="0"/>
                <a:cs typeface="Tahoma" panose="020B0604030504040204" pitchFamily="34" charset="0"/>
              </a:rPr>
              <a:t>building up their capacity </a:t>
            </a:r>
            <a:r>
              <a:rPr lang="en-GB" sz="1800">
                <a:effectLst/>
                <a:latin typeface="+mn-lt"/>
                <a:ea typeface="Tahoma" panose="020B0604030504040204" pitchFamily="34" charset="0"/>
                <a:cs typeface="Tahoma" panose="020B0604030504040204" pitchFamily="34" charset="0"/>
              </a:rPr>
              <a:t>in genomic epidemiology and bioinformatics for public health</a:t>
            </a:r>
          </a:p>
          <a:p>
            <a:pPr marL="342900" indent="-342900">
              <a:spcBef>
                <a:spcPts val="600"/>
              </a:spcBef>
              <a:spcAft>
                <a:spcPts val="600"/>
              </a:spcAft>
              <a:buFont typeface="Arial" panose="020B0604020202020204" pitchFamily="34" charset="0"/>
              <a:buChar char="•"/>
            </a:pPr>
            <a:r>
              <a:rPr lang="en-GB" sz="1800">
                <a:latin typeface="+mn-lt"/>
              </a:rPr>
              <a:t>I</a:t>
            </a:r>
            <a:r>
              <a:rPr lang="en-GB" sz="1800">
                <a:effectLst/>
                <a:latin typeface="+mn-lt"/>
                <a:ea typeface="Tahoma" panose="020B0604030504040204" pitchFamily="34" charset="0"/>
                <a:cs typeface="Tahoma" panose="020B0604030504040204" pitchFamily="34" charset="0"/>
              </a:rPr>
              <a:t>ncrease the </a:t>
            </a:r>
            <a:r>
              <a:rPr lang="en-GB" sz="1800" b="1">
                <a:effectLst/>
                <a:latin typeface="+mn-lt"/>
                <a:ea typeface="Tahoma" panose="020B0604030504040204" pitchFamily="34" charset="0"/>
                <a:cs typeface="Tahoma" panose="020B0604030504040204" pitchFamily="34" charset="0"/>
              </a:rPr>
              <a:t>interdisciplinary collaboration </a:t>
            </a:r>
            <a:r>
              <a:rPr lang="en-GB" sz="1800">
                <a:effectLst/>
                <a:latin typeface="+mn-lt"/>
                <a:ea typeface="Tahoma" panose="020B0604030504040204" pitchFamily="34" charset="0"/>
                <a:cs typeface="Tahoma" panose="020B0604030504040204" pitchFamily="34" charset="0"/>
              </a:rPr>
              <a:t>between bioinformaticians, epidemiologists and microbiologists</a:t>
            </a:r>
          </a:p>
          <a:p>
            <a:pPr marL="342900" indent="-342900">
              <a:spcBef>
                <a:spcPts val="600"/>
              </a:spcBef>
              <a:spcAft>
                <a:spcPts val="600"/>
              </a:spcAft>
              <a:buFont typeface="Arial" panose="020B0604020202020204" pitchFamily="34" charset="0"/>
              <a:buChar char="•"/>
            </a:pPr>
            <a:r>
              <a:rPr lang="en-GB" sz="1800">
                <a:latin typeface="+mn-lt"/>
              </a:rPr>
              <a:t>F</a:t>
            </a:r>
            <a:r>
              <a:rPr lang="en-GB" sz="1800">
                <a:effectLst/>
                <a:latin typeface="+mn-lt"/>
                <a:ea typeface="Tahoma" panose="020B0604030504040204" pitchFamily="34" charset="0"/>
                <a:cs typeface="Tahoma" panose="020B0604030504040204" pitchFamily="34" charset="0"/>
              </a:rPr>
              <a:t>acilitate the </a:t>
            </a:r>
            <a:r>
              <a:rPr lang="en-GB" sz="1800" b="1">
                <a:effectLst/>
                <a:latin typeface="+mn-lt"/>
                <a:ea typeface="Tahoma" panose="020B0604030504040204" pitchFamily="34" charset="0"/>
                <a:cs typeface="Tahoma" panose="020B0604030504040204" pitchFamily="34" charset="0"/>
              </a:rPr>
              <a:t>routine use of genomic information </a:t>
            </a:r>
            <a:r>
              <a:rPr lang="en-GB" sz="1800">
                <a:effectLst/>
                <a:latin typeface="+mn-lt"/>
                <a:ea typeface="Tahoma" panose="020B0604030504040204" pitchFamily="34" charset="0"/>
                <a:cs typeface="Tahoma" panose="020B0604030504040204" pitchFamily="34" charset="0"/>
              </a:rPr>
              <a:t>for surveillance, preparedness and outbreak investigations</a:t>
            </a:r>
            <a:endParaRPr lang="en-GB" sz="1800">
              <a:latin typeface="+mn-lt"/>
              <a:ea typeface="Tahoma" panose="020B0604030504040204" pitchFamily="34" charset="0"/>
              <a:cs typeface="Tahoma" panose="020B0604030504040204" pitchFamily="34" charset="0"/>
            </a:endParaRPr>
          </a:p>
          <a:p>
            <a:endParaRPr lang="en-GB" sz="1800">
              <a:latin typeface="+mn-lt"/>
            </a:endParaRPr>
          </a:p>
          <a:p>
            <a:pPr algn="l" rtl="0" fontAlgn="base"/>
            <a:r>
              <a:rPr lang="en-GB" sz="1800" b="0" i="0" u="none" strike="noStrike">
                <a:solidFill>
                  <a:srgbClr val="000000"/>
                </a:solidFill>
                <a:effectLst/>
                <a:latin typeface="+mn-lt"/>
              </a:rPr>
              <a:t>Consortium includes </a:t>
            </a:r>
            <a:r>
              <a:rPr lang="en-GB" sz="1800" b="1" i="0" u="none" strike="noStrike">
                <a:solidFill>
                  <a:srgbClr val="000000"/>
                </a:solidFill>
                <a:effectLst/>
                <a:latin typeface="+mn-lt"/>
              </a:rPr>
              <a:t>DTU &amp; SSI </a:t>
            </a:r>
            <a:r>
              <a:rPr lang="en-GB" sz="1800" b="0" i="0" u="none" strike="noStrike">
                <a:solidFill>
                  <a:srgbClr val="000000"/>
                </a:solidFill>
                <a:effectLst/>
                <a:latin typeface="+mn-lt"/>
              </a:rPr>
              <a:t>(DK), </a:t>
            </a:r>
            <a:r>
              <a:rPr lang="en-GB" sz="1800" b="1" i="0" u="none" strike="noStrike" err="1">
                <a:solidFill>
                  <a:srgbClr val="000000"/>
                </a:solidFill>
                <a:effectLst/>
                <a:latin typeface="+mn-lt"/>
              </a:rPr>
              <a:t>Institut</a:t>
            </a:r>
            <a:r>
              <a:rPr lang="en-GB" sz="1800" b="1" i="0" u="none" strike="noStrike">
                <a:solidFill>
                  <a:srgbClr val="000000"/>
                </a:solidFill>
                <a:effectLst/>
                <a:latin typeface="+mn-lt"/>
              </a:rPr>
              <a:t> Pasteur </a:t>
            </a:r>
            <a:r>
              <a:rPr lang="en-GB" sz="1800" b="0" i="0" u="none" strike="noStrike">
                <a:solidFill>
                  <a:srgbClr val="000000"/>
                </a:solidFill>
                <a:effectLst/>
                <a:latin typeface="+mn-lt"/>
              </a:rPr>
              <a:t>(FR), </a:t>
            </a:r>
            <a:r>
              <a:rPr lang="en-GB" sz="1800" b="1" i="0" u="none" strike="noStrike">
                <a:solidFill>
                  <a:srgbClr val="000000"/>
                </a:solidFill>
                <a:effectLst/>
                <a:latin typeface="+mn-lt"/>
              </a:rPr>
              <a:t>Research </a:t>
            </a:r>
            <a:r>
              <a:rPr lang="en-GB" sz="1800" b="1" i="0" u="none" strike="noStrike" err="1">
                <a:solidFill>
                  <a:srgbClr val="000000"/>
                </a:solidFill>
                <a:effectLst/>
                <a:latin typeface="+mn-lt"/>
              </a:rPr>
              <a:t>Center</a:t>
            </a:r>
            <a:r>
              <a:rPr lang="en-GB" sz="1800" b="1" i="0" u="none" strike="noStrike">
                <a:solidFill>
                  <a:srgbClr val="000000"/>
                </a:solidFill>
                <a:effectLst/>
                <a:latin typeface="+mn-lt"/>
              </a:rPr>
              <a:t> </a:t>
            </a:r>
            <a:r>
              <a:rPr lang="en-GB" sz="1800" b="1" i="0" u="none" strike="noStrike" err="1">
                <a:solidFill>
                  <a:srgbClr val="000000"/>
                </a:solidFill>
                <a:effectLst/>
                <a:latin typeface="+mn-lt"/>
              </a:rPr>
              <a:t>Borstel</a:t>
            </a:r>
            <a:r>
              <a:rPr lang="en-GB" sz="1800" b="1" i="0" u="none" strike="noStrike">
                <a:solidFill>
                  <a:srgbClr val="000000"/>
                </a:solidFill>
                <a:effectLst/>
                <a:latin typeface="+mn-lt"/>
              </a:rPr>
              <a:t> </a:t>
            </a:r>
            <a:r>
              <a:rPr lang="en-GB" sz="1800" b="0" i="0" u="none" strike="noStrike">
                <a:solidFill>
                  <a:srgbClr val="000000"/>
                </a:solidFill>
                <a:effectLst/>
                <a:latin typeface="+mn-lt"/>
              </a:rPr>
              <a:t>(DE), </a:t>
            </a:r>
            <a:r>
              <a:rPr lang="en-GB" sz="1800" b="1" i="0" u="none" strike="noStrike">
                <a:solidFill>
                  <a:srgbClr val="000000"/>
                </a:solidFill>
                <a:effectLst/>
                <a:latin typeface="+mn-lt"/>
              </a:rPr>
              <a:t>THL</a:t>
            </a:r>
            <a:r>
              <a:rPr lang="en-GB" sz="1800" b="0" i="0" u="none" strike="noStrike">
                <a:solidFill>
                  <a:srgbClr val="000000"/>
                </a:solidFill>
                <a:effectLst/>
                <a:latin typeface="+mn-lt"/>
              </a:rPr>
              <a:t> (FI), </a:t>
            </a:r>
            <a:r>
              <a:rPr lang="en-GB" sz="1800" b="1" i="0" u="none" strike="noStrike">
                <a:solidFill>
                  <a:srgbClr val="000000"/>
                </a:solidFill>
                <a:effectLst/>
                <a:latin typeface="+mn-lt"/>
              </a:rPr>
              <a:t>Karolinska</a:t>
            </a:r>
            <a:r>
              <a:rPr lang="en-GB" sz="1800" b="0" i="0" u="none" strike="noStrike">
                <a:solidFill>
                  <a:srgbClr val="000000"/>
                </a:solidFill>
                <a:effectLst/>
                <a:latin typeface="+mn-lt"/>
              </a:rPr>
              <a:t> (SE) </a:t>
            </a:r>
          </a:p>
          <a:p>
            <a:pPr algn="l" rtl="0" fontAlgn="base"/>
            <a:endParaRPr lang="en-GB" sz="1800">
              <a:solidFill>
                <a:srgbClr val="000000"/>
              </a:solidFill>
              <a:latin typeface="+mn-lt"/>
            </a:endParaRPr>
          </a:p>
          <a:p>
            <a:pPr algn="l" rtl="0" fontAlgn="base"/>
            <a:r>
              <a:rPr lang="en-GB" sz="1800" b="0" i="0">
                <a:solidFill>
                  <a:srgbClr val="000000"/>
                </a:solidFill>
                <a:effectLst/>
                <a:latin typeface="+mn-lt"/>
              </a:rPr>
              <a:t>Trainings are divided into </a:t>
            </a:r>
            <a:br>
              <a:rPr lang="en-GB" sz="1800" b="0" i="0">
                <a:solidFill>
                  <a:srgbClr val="000000"/>
                </a:solidFill>
                <a:effectLst/>
                <a:latin typeface="+mn-lt"/>
              </a:rPr>
            </a:br>
            <a:r>
              <a:rPr lang="en-GB" sz="1800" b="1" i="0">
                <a:solidFill>
                  <a:srgbClr val="000000"/>
                </a:solidFill>
                <a:effectLst/>
                <a:latin typeface="+mn-lt"/>
              </a:rPr>
              <a:t>“pathogen waves”</a:t>
            </a:r>
          </a:p>
          <a:p>
            <a:pPr algn="l" rtl="0" fontAlgn="base"/>
            <a:endParaRPr lang="en-US" sz="1300" b="0" i="0">
              <a:solidFill>
                <a:srgbClr val="000000"/>
              </a:solidFill>
              <a:effectLst/>
              <a:latin typeface="+mn-lt"/>
            </a:endParaRPr>
          </a:p>
        </p:txBody>
      </p:sp>
      <p:sp>
        <p:nvSpPr>
          <p:cNvPr id="4" name="Footer Placeholder 3">
            <a:extLst>
              <a:ext uri="{FF2B5EF4-FFF2-40B4-BE49-F238E27FC236}">
                <a16:creationId xmlns:a16="http://schemas.microsoft.com/office/drawing/2014/main" id="{BF519626-3540-4939-996B-DDFC82AB18E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FA3602CC-0C98-4EA8-9DE6-7FE8F0E9AD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E0CF6A59-E639-3B9D-4FBE-D6296306075C}"/>
              </a:ext>
            </a:extLst>
          </p:cNvPr>
          <p:cNvPicPr>
            <a:picLocks noChangeAspect="1"/>
          </p:cNvPicPr>
          <p:nvPr/>
        </p:nvPicPr>
        <p:blipFill>
          <a:blip r:embed="rId3"/>
          <a:stretch>
            <a:fillRect/>
          </a:stretch>
        </p:blipFill>
        <p:spPr>
          <a:xfrm>
            <a:off x="3255264" y="4562253"/>
            <a:ext cx="8180832" cy="2031842"/>
          </a:xfrm>
          <a:prstGeom prst="rect">
            <a:avLst/>
          </a:prstGeom>
        </p:spPr>
      </p:pic>
    </p:spTree>
    <p:extLst>
      <p:ext uri="{BB962C8B-B14F-4D97-AF65-F5344CB8AC3E}">
        <p14:creationId xmlns:p14="http://schemas.microsoft.com/office/powerpoint/2010/main" val="335321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1EE7-580B-4FA9-BE48-2B8CCE53F7A4}"/>
              </a:ext>
            </a:extLst>
          </p:cNvPr>
          <p:cNvSpPr>
            <a:spLocks noGrp="1"/>
          </p:cNvSpPr>
          <p:nvPr>
            <p:ph type="title"/>
          </p:nvPr>
        </p:nvSpPr>
        <p:spPr/>
        <p:txBody>
          <a:bodyPr>
            <a:noAutofit/>
          </a:bodyPr>
          <a:lstStyle/>
          <a:p>
            <a:r>
              <a:rPr lang="en-GB" sz="2800" dirty="0">
                <a:latin typeface="Tahoma"/>
                <a:ea typeface="Tahoma"/>
                <a:cs typeface="Tahoma"/>
              </a:rPr>
              <a:t>National WGS infrastructure support programmes 2021 &amp; 2022 </a:t>
            </a:r>
          </a:p>
        </p:txBody>
      </p:sp>
      <p:sp>
        <p:nvSpPr>
          <p:cNvPr id="3" name="Content Placeholder 2">
            <a:extLst>
              <a:ext uri="{FF2B5EF4-FFF2-40B4-BE49-F238E27FC236}">
                <a16:creationId xmlns:a16="http://schemas.microsoft.com/office/drawing/2014/main" id="{7DE365B7-0C7E-45E3-80C7-F77C7D70B37C}"/>
              </a:ext>
            </a:extLst>
          </p:cNvPr>
          <p:cNvSpPr>
            <a:spLocks noGrp="1"/>
          </p:cNvSpPr>
          <p:nvPr>
            <p:ph idx="1"/>
          </p:nvPr>
        </p:nvSpPr>
        <p:spPr>
          <a:xfrm>
            <a:off x="432000" y="2819227"/>
            <a:ext cx="5799467" cy="3412240"/>
          </a:xfrm>
        </p:spPr>
        <p:txBody>
          <a:bodyPr>
            <a:normAutofit/>
          </a:bodyPr>
          <a:lstStyle/>
          <a:p>
            <a:pPr marL="457200" indent="-457200">
              <a:buFont typeface="Arial" panose="020B0604020202020204" pitchFamily="34" charset="0"/>
              <a:buChar char="•"/>
            </a:pPr>
            <a:r>
              <a:rPr lang="en-GB" sz="2400" dirty="0"/>
              <a:t>Implemented as a grant schemes, first by ECDC and then by the European Commission</a:t>
            </a:r>
          </a:p>
          <a:p>
            <a:pPr marL="1143000" lvl="1" indent="-457200"/>
            <a:r>
              <a:rPr lang="en-GB" sz="2000" dirty="0"/>
              <a:t>In 2021, ECDC allocated 77.1 M EUR to 24 national projects (under HERA Incubator)</a:t>
            </a:r>
          </a:p>
          <a:p>
            <a:pPr marL="1143000" lvl="1" indent="-457200"/>
            <a:r>
              <a:rPr lang="en-GB" sz="2000" dirty="0"/>
              <a:t>In 2022, the European Commission allocated 39 M EUR to 21 national projects, a majority of which were follow-up grants to the 2021 projects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
        <p:nvSpPr>
          <p:cNvPr id="4" name="Footer Placeholder 3">
            <a:extLst>
              <a:ext uri="{FF2B5EF4-FFF2-40B4-BE49-F238E27FC236}">
                <a16:creationId xmlns:a16="http://schemas.microsoft.com/office/drawing/2014/main" id="{25BD86FD-2E69-4452-8325-8CFD6F73E6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D218BB-52B4-4760-B213-4CDDBA55112D}"/>
              </a:ext>
            </a:extLst>
          </p:cNvPr>
          <p:cNvSpPr>
            <a:spLocks noGrp="1"/>
          </p:cNvSpPr>
          <p:nvPr>
            <p:ph type="sldNum" sz="quarter" idx="12"/>
          </p:nvPr>
        </p:nvSpPr>
        <p:spPr/>
        <p:txBody>
          <a:bodyPr/>
          <a:lstStyle/>
          <a:p>
            <a:fld id="{F9E29A8E-A0F1-419A-8E8B-A78BF9C70DE8}" type="slidenum">
              <a:rPr lang="en-GB" smtClean="0"/>
              <a:pPr/>
              <a:t>7</a:t>
            </a:fld>
            <a:endParaRPr lang="en-GB"/>
          </a:p>
        </p:txBody>
      </p:sp>
      <p:sp>
        <p:nvSpPr>
          <p:cNvPr id="7" name="Content Placeholder 2">
            <a:extLst>
              <a:ext uri="{FF2B5EF4-FFF2-40B4-BE49-F238E27FC236}">
                <a16:creationId xmlns:a16="http://schemas.microsoft.com/office/drawing/2014/main" id="{E5D873CB-B480-4F09-A84E-ED0EF1A6C937}"/>
              </a:ext>
            </a:extLst>
          </p:cNvPr>
          <p:cNvSpPr txBox="1">
            <a:spLocks/>
          </p:cNvSpPr>
          <p:nvPr/>
        </p:nvSpPr>
        <p:spPr>
          <a:xfrm>
            <a:off x="431998" y="1474237"/>
            <a:ext cx="10906561" cy="8770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a:t>Aim: Supporting activities via the award of grants for action that directly lead to enhanced and/or improved national public health WGS and/or RT-PCR capacity</a:t>
            </a:r>
          </a:p>
          <a:p>
            <a:endParaRPr lang="en-GB" sz="2400"/>
          </a:p>
        </p:txBody>
      </p:sp>
      <p:pic>
        <p:nvPicPr>
          <p:cNvPr id="9" name="Picture 8">
            <a:extLst>
              <a:ext uri="{FF2B5EF4-FFF2-40B4-BE49-F238E27FC236}">
                <a16:creationId xmlns:a16="http://schemas.microsoft.com/office/drawing/2014/main" id="{852CBA45-86E8-DEE4-55D0-8FDE3562CF16}"/>
              </a:ext>
            </a:extLst>
          </p:cNvPr>
          <p:cNvPicPr>
            <a:picLocks noChangeAspect="1"/>
          </p:cNvPicPr>
          <p:nvPr/>
        </p:nvPicPr>
        <p:blipFill>
          <a:blip r:embed="rId3"/>
          <a:stretch>
            <a:fillRect/>
          </a:stretch>
        </p:blipFill>
        <p:spPr>
          <a:xfrm>
            <a:off x="6350000" y="2292306"/>
            <a:ext cx="4211803" cy="4242243"/>
          </a:xfrm>
          <a:prstGeom prst="rect">
            <a:avLst/>
          </a:prstGeom>
        </p:spPr>
      </p:pic>
    </p:spTree>
    <p:extLst>
      <p:ext uri="{BB962C8B-B14F-4D97-AF65-F5344CB8AC3E}">
        <p14:creationId xmlns:p14="http://schemas.microsoft.com/office/powerpoint/2010/main" val="356425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atin typeface="Tahoma"/>
                <a:ea typeface="Tahoma"/>
                <a:cs typeface="Tahoma"/>
              </a:rPr>
              <a:t>Laboratory support: EU Reference laboratories (EURLs) for public health</a:t>
            </a:r>
          </a:p>
        </p:txBody>
      </p:sp>
      <p:sp>
        <p:nvSpPr>
          <p:cNvPr id="3" name="Content Placeholder 2"/>
          <p:cNvSpPr>
            <a:spLocks noGrp="1"/>
          </p:cNvSpPr>
          <p:nvPr>
            <p:ph idx="1"/>
          </p:nvPr>
        </p:nvSpPr>
        <p:spPr>
          <a:xfrm>
            <a:off x="431999" y="1474236"/>
            <a:ext cx="11352563" cy="5001305"/>
          </a:xfrm>
        </p:spPr>
        <p:txBody>
          <a:bodyPr vert="horz" lIns="91440" tIns="45720" rIns="91440" bIns="45720" rtlCol="0" anchor="t">
            <a:normAutofit fontScale="77500" lnSpcReduction="20000"/>
          </a:bodyPr>
          <a:lstStyle/>
          <a:p>
            <a:pPr marL="457200" indent="-457200">
              <a:buFont typeface="Arial" panose="020B0604020202020204" pitchFamily="34" charset="0"/>
              <a:buChar char="•"/>
            </a:pPr>
            <a:r>
              <a:rPr lang="en-GB">
                <a:latin typeface="Tahoma"/>
                <a:ea typeface="Tahoma"/>
                <a:cs typeface="Tahoma"/>
              </a:rPr>
              <a:t>Will provide support to national public health laboratories to promote good practice and alignment by Member States on diagnostics, testing methods, use of certain tests for the uniform surveillance, notification and reporting of diseases</a:t>
            </a:r>
            <a:endParaRPr lang="en-GB"/>
          </a:p>
          <a:p>
            <a:pPr marL="457200" indent="-457200">
              <a:buFont typeface="Arial" panose="020B0604020202020204" pitchFamily="34" charset="0"/>
              <a:buChar char="•"/>
            </a:pPr>
            <a:endParaRPr lang="en-GB">
              <a:latin typeface="Tahoma"/>
              <a:ea typeface="Tahoma"/>
              <a:cs typeface="Tahoma"/>
            </a:endParaRPr>
          </a:p>
          <a:p>
            <a:pPr marL="457200" indent="-457200">
              <a:buFont typeface="Arial" panose="020B0604020202020204" pitchFamily="34" charset="0"/>
              <a:buChar char="•"/>
            </a:pPr>
            <a:r>
              <a:rPr lang="en-GB">
                <a:latin typeface="Tahoma"/>
                <a:ea typeface="Tahoma"/>
                <a:cs typeface="Tahoma"/>
              </a:rPr>
              <a:t>Set up by European Commission in collaboration with ECDC</a:t>
            </a:r>
          </a:p>
          <a:p>
            <a:pPr marL="1143000" lvl="1" indent="-457200"/>
            <a:r>
              <a:rPr lang="en-GB">
                <a:latin typeface="Tahoma"/>
                <a:ea typeface="Tahoma"/>
                <a:cs typeface="Tahoma"/>
              </a:rPr>
              <a:t>EURLs will be integrated into disease / laboratory networks operated by ECDC</a:t>
            </a:r>
          </a:p>
          <a:p>
            <a:pPr marL="1143000" lvl="1" indent="-457200"/>
            <a:r>
              <a:rPr lang="en-GB">
                <a:latin typeface="Tahoma"/>
                <a:ea typeface="Tahoma"/>
                <a:cs typeface="Tahoma"/>
              </a:rPr>
              <a:t>ECDC will also set up and coordinate a network of EURLs for public health</a:t>
            </a:r>
          </a:p>
          <a:p>
            <a:pPr marL="1143000" lvl="1" indent="-457200"/>
            <a:r>
              <a:rPr lang="en-GB">
                <a:latin typeface="Tahoma"/>
                <a:ea typeface="Tahoma"/>
                <a:cs typeface="Tahoma"/>
              </a:rPr>
              <a:t>Collaboration is being established with WHO and their relevant reference laboratories</a:t>
            </a:r>
          </a:p>
          <a:p>
            <a:pPr marL="457200" indent="-457200">
              <a:buFont typeface="Arial" panose="020B0604020202020204" pitchFamily="34" charset="0"/>
              <a:buChar char="•"/>
            </a:pPr>
            <a:endParaRPr lang="en-GB"/>
          </a:p>
          <a:p>
            <a:pPr marL="457200" indent="-457200">
              <a:buFont typeface="Arial" panose="020B0604020202020204" pitchFamily="34" charset="0"/>
              <a:buChar char="•"/>
            </a:pPr>
            <a:r>
              <a:rPr lang="en-GB">
                <a:latin typeface="Tahoma"/>
                <a:ea typeface="Tahoma"/>
                <a:cs typeface="Tahoma"/>
              </a:rPr>
              <a:t>First six EURLs for public health formally designated on 22 March 2024</a:t>
            </a:r>
          </a:p>
          <a:p>
            <a:pPr marL="1143000" lvl="1" indent="-457200"/>
            <a:r>
              <a:rPr lang="en-GB">
                <a:latin typeface="Tahoma"/>
                <a:ea typeface="Tahoma"/>
                <a:cs typeface="Tahoma"/>
              </a:rPr>
              <a:t>Designation of second set of EURLs expected by end of 2024</a:t>
            </a:r>
          </a:p>
          <a:p>
            <a:pPr marL="457200" indent="-457200">
              <a:buFont typeface="Arial" panose="020B0604020202020204" pitchFamily="34" charset="0"/>
              <a:buChar char="•"/>
            </a:pPr>
            <a:endParaRPr lang="en-GB"/>
          </a:p>
          <a:p>
            <a:pPr marL="457200" indent="-457200">
              <a:buFont typeface="Arial" panose="020B0604020202020204" pitchFamily="34" charset="0"/>
              <a:buChar char="•"/>
            </a:pPr>
            <a:r>
              <a:rPr lang="en-GB">
                <a:latin typeface="Tahoma"/>
                <a:ea typeface="Tahoma"/>
                <a:cs typeface="Tahoma"/>
              </a:rPr>
              <a:t>Will be gradually designated over a number of years</a:t>
            </a:r>
          </a:p>
          <a:p>
            <a:pPr marL="1143000" lvl="1" indent="-457200"/>
            <a:r>
              <a:rPr lang="en-GB">
                <a:latin typeface="Tahoma"/>
                <a:ea typeface="Tahoma"/>
                <a:cs typeface="Tahoma"/>
              </a:rPr>
              <a:t>Neither operationally nor financially feasible to implement all EURLs in one year</a:t>
            </a:r>
          </a:p>
          <a:p>
            <a:pPr marL="1143000" lvl="1" indent="-457200"/>
            <a:r>
              <a:rPr lang="en-GB">
                <a:latin typeface="Tahoma"/>
                <a:ea typeface="Tahoma"/>
                <a:cs typeface="Tahoma"/>
              </a:rPr>
              <a:t>ECDC laboratory support will be gradually transitioned to EURLs</a:t>
            </a:r>
          </a:p>
          <a:p>
            <a:pPr marL="457200" indent="-457200">
              <a:buFont typeface="Arial" panose="020B0604020202020204" pitchFamily="34" charset="0"/>
              <a:buChar char="•"/>
            </a:pPr>
            <a:endParaRPr lang="en-GB"/>
          </a:p>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a:p>
        </p:txBody>
      </p:sp>
    </p:spTree>
    <p:extLst>
      <p:ext uri="{BB962C8B-B14F-4D97-AF65-F5344CB8AC3E}">
        <p14:creationId xmlns:p14="http://schemas.microsoft.com/office/powerpoint/2010/main" val="54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1EE7-580B-4FA9-BE48-2B8CCE53F7A4}"/>
              </a:ext>
            </a:extLst>
          </p:cNvPr>
          <p:cNvSpPr>
            <a:spLocks noGrp="1"/>
          </p:cNvSpPr>
          <p:nvPr>
            <p:ph type="title"/>
          </p:nvPr>
        </p:nvSpPr>
        <p:spPr/>
        <p:txBody>
          <a:bodyPr>
            <a:noAutofit/>
          </a:bodyPr>
          <a:lstStyle/>
          <a:p>
            <a:r>
              <a:rPr lang="en-GB"/>
              <a:t>Access to WGS support through outsourced laboratory service</a:t>
            </a:r>
          </a:p>
        </p:txBody>
      </p:sp>
      <p:sp>
        <p:nvSpPr>
          <p:cNvPr id="4" name="Footer Placeholder 3">
            <a:extLst>
              <a:ext uri="{FF2B5EF4-FFF2-40B4-BE49-F238E27FC236}">
                <a16:creationId xmlns:a16="http://schemas.microsoft.com/office/drawing/2014/main" id="{25BD86FD-2E69-4452-8325-8CFD6F73E6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D218BB-52B4-4760-B213-4CDDBA55112D}"/>
              </a:ext>
            </a:extLst>
          </p:cNvPr>
          <p:cNvSpPr>
            <a:spLocks noGrp="1"/>
          </p:cNvSpPr>
          <p:nvPr>
            <p:ph type="sldNum" sz="quarter" idx="12"/>
          </p:nvPr>
        </p:nvSpPr>
        <p:spPr/>
        <p:txBody>
          <a:bodyPr/>
          <a:lstStyle/>
          <a:p>
            <a:fld id="{F9E29A8E-A0F1-419A-8E8B-A78BF9C70DE8}" type="slidenum">
              <a:rPr lang="en-GB" smtClean="0"/>
              <a:pPr/>
              <a:t>9</a:t>
            </a:fld>
            <a:endParaRPr lang="en-GB"/>
          </a:p>
        </p:txBody>
      </p:sp>
      <p:sp>
        <p:nvSpPr>
          <p:cNvPr id="7" name="Content Placeholder 2">
            <a:extLst>
              <a:ext uri="{FF2B5EF4-FFF2-40B4-BE49-F238E27FC236}">
                <a16:creationId xmlns:a16="http://schemas.microsoft.com/office/drawing/2014/main" id="{E5D873CB-B480-4F09-A84E-ED0EF1A6C937}"/>
              </a:ext>
            </a:extLst>
          </p:cNvPr>
          <p:cNvSpPr txBox="1">
            <a:spLocks/>
          </p:cNvSpPr>
          <p:nvPr/>
        </p:nvSpPr>
        <p:spPr>
          <a:xfrm>
            <a:off x="431998" y="1474236"/>
            <a:ext cx="5290071" cy="46796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a:latin typeface="Tahoma"/>
                <a:ea typeface="Tahoma"/>
                <a:cs typeface="Tahoma"/>
              </a:rPr>
              <a:t>High-capacity SARS-CoV-2 sequencing support has been provided to EU/EEA countries and Western Balkans through access to a WGS service contract </a:t>
            </a:r>
            <a:endParaRPr lang="en-GB" sz="2400"/>
          </a:p>
          <a:p>
            <a:pPr marL="457200" indent="-457200">
              <a:buFont typeface="Arial" panose="020B0604020202020204" pitchFamily="34" charset="0"/>
              <a:buChar char="•"/>
            </a:pPr>
            <a:r>
              <a:rPr lang="en-GB" sz="2400"/>
              <a:t>Since Feb 2021, over 250,000 SARS-CoV-2 samples have been sequenced from 12 EU/EEA countries and 4 Western Balkans </a:t>
            </a:r>
          </a:p>
          <a:p>
            <a:pPr marL="457200" indent="-457200">
              <a:buFont typeface="Arial" panose="020B0604020202020204" pitchFamily="34" charset="0"/>
              <a:buChar char="•"/>
            </a:pPr>
            <a:r>
              <a:rPr lang="en-GB" sz="2400"/>
              <a:t>WGS support is also provided for other pathogens during multi-country outbreak investigations and for other relevant objectives</a:t>
            </a:r>
          </a:p>
          <a:p>
            <a:pPr marL="457200" indent="-457200">
              <a:buFont typeface="Arial" panose="020B0604020202020204" pitchFamily="34" charset="0"/>
              <a:buChar char="•"/>
            </a:pPr>
            <a:endParaRPr lang="en-GB" sz="2000"/>
          </a:p>
        </p:txBody>
      </p:sp>
      <p:pic>
        <p:nvPicPr>
          <p:cNvPr id="1028" name="Picture 4">
            <a:extLst>
              <a:ext uri="{FF2B5EF4-FFF2-40B4-BE49-F238E27FC236}">
                <a16:creationId xmlns:a16="http://schemas.microsoft.com/office/drawing/2014/main" id="{71AF05C0-3B08-494D-9819-C01FA5AE0B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01645" y="1371600"/>
            <a:ext cx="5797311" cy="435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85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4 - Copy.potx" id="{17D98BBD-48FA-4D80-9A55-A1935E07CB2B}" vid="{6C950942-4CA1-45AB-B304-D6B565DD9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14c281f0-fdb2-43d6-8bd5-8268950107ba" ContentTypeId="0x010100EE95EE7DB3A482488E68FA4A7091999F"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7ec0f2c8-51f7-495d-a454-42413d559956">
      <Value>30</Value>
      <Value>7</Value>
      <Value>5</Value>
      <Value>37</Value>
      <Value>2</Value>
      <Value>1</Value>
    </TaxCatchAll>
    <lcf76f155ced4ddcb4097134ff3c332f xmlns="edbc6619-208e-4139-904a-e28b829ed0c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ée un document." ma:contentTypeScope="" ma:versionID="d182f3109876402847789c0f9bf19ada">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494e0b62db10ba8905d94693a82a3b61"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46653-699F-46A2-91A4-06127AE2982A}">
  <ds:schemaRefs>
    <ds:schemaRef ds:uri="Microsoft.SharePoint.Taxonomy.ContentTypeSync"/>
  </ds:schemaRefs>
</ds:datastoreItem>
</file>

<file path=customXml/itemProps2.xml><?xml version="1.0" encoding="utf-8"?>
<ds:datastoreItem xmlns:ds="http://schemas.openxmlformats.org/officeDocument/2006/customXml" ds:itemID="{487E3EF6-9A8B-4CE6-B940-9B966D277FA3}">
  <ds:schemaRefs>
    <ds:schemaRef ds:uri="http://www.w3.org/XML/1998/namespace"/>
    <ds:schemaRef ds:uri="fe73b3f6-a427-4a99-886e-da32c6de835d"/>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3eb10b9-076a-4555-82e6-5337953dbe98"/>
    <ds:schemaRef ds:uri="ad844e80-7513-4d59-8106-40a8f6a315d3"/>
    <ds:schemaRef ds:uri="4240f11c-4df2-4a37-9be1-bdf0d4dfc21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9D3F13-4614-42C6-B6E2-B640A2DBA790}"/>
</file>

<file path=customXml/itemProps4.xml><?xml version="1.0" encoding="utf-8"?>
<ds:datastoreItem xmlns:ds="http://schemas.openxmlformats.org/officeDocument/2006/customXml" ds:itemID="{ED91E628-15F7-467C-BF53-D867FBEC37B1}">
  <ds:schemaRefs>
    <ds:schemaRef ds:uri="http://schemas.microsoft.com/sharepoint/events"/>
  </ds:schemaRefs>
</ds:datastoreItem>
</file>

<file path=customXml/itemProps5.xml><?xml version="1.0" encoding="utf-8"?>
<ds:datastoreItem xmlns:ds="http://schemas.openxmlformats.org/officeDocument/2006/customXml" ds:itemID="{12F9E814-28EA-49E0-802C-AF24716BCB8A}">
  <ds:schemaRefs>
    <ds:schemaRef ds:uri="http://schemas.microsoft.com/sharepoint/v3/contenttype/forms"/>
  </ds:schemaRefs>
</ds:datastoreItem>
</file>

<file path=docMetadata/LabelInfo.xml><?xml version="1.0" encoding="utf-8"?>
<clbl:labelList xmlns:clbl="http://schemas.microsoft.com/office/2020/mipLabelMetadata">
  <clbl:label id="{5d6aa37e-3a89-4bd8-9367-95b8219209ae}" enabled="1" method="Standard" siteId="{6ad73702-409c-4046-ae59-cc4bea334507}" removed="0"/>
</clbl:labelList>
</file>

<file path=docProps/app.xml><?xml version="1.0" encoding="utf-8"?>
<Properties xmlns="http://schemas.openxmlformats.org/officeDocument/2006/extended-properties" xmlns:vt="http://schemas.openxmlformats.org/officeDocument/2006/docPropsVTypes">
  <Template>General presentation 16x9</Template>
  <TotalTime>3128</TotalTime>
  <Words>3010</Words>
  <Application>Microsoft Office PowerPoint</Application>
  <PresentationFormat>Widescreen</PresentationFormat>
  <Paragraphs>352</Paragraphs>
  <Slides>20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Batang</vt:lpstr>
      <vt:lpstr>ADLaM Display</vt:lpstr>
      <vt:lpstr>Aptos</vt:lpstr>
      <vt:lpstr>Arial</vt:lpstr>
      <vt:lpstr>Arial,Sans-Serif</vt:lpstr>
      <vt:lpstr>Calibri</vt:lpstr>
      <vt:lpstr>MetaPro</vt:lpstr>
      <vt:lpstr>Roboto</vt:lpstr>
      <vt:lpstr>Symbol</vt:lpstr>
      <vt:lpstr>Tahoma</vt:lpstr>
      <vt:lpstr>Times New Roman</vt:lpstr>
      <vt:lpstr>Theme_ECDC</vt:lpstr>
      <vt:lpstr>ECDC actions to strengthen NPHI’s and address gaps in pandemic prevention, preparedness and response in the EU/EEA and beyond</vt:lpstr>
      <vt:lpstr>EU Health Task Force</vt:lpstr>
      <vt:lpstr>Public Health Emergency Preparedness Assessment Under Article 8 of the SCBTH regulation</vt:lpstr>
      <vt:lpstr>Fellowship training programmes in  Field Epidemiology and Public Health Microbiology  </vt:lpstr>
      <vt:lpstr>Emergency preparedness and response training  for workforce capacity building</vt:lpstr>
      <vt:lpstr>GenEpi-BioTrain: Cross-border capacity-building support programme in genomic epidemiology</vt:lpstr>
      <vt:lpstr>National WGS infrastructure support programmes 2021 &amp; 2022 </vt:lpstr>
      <vt:lpstr>Laboratory support: EU Reference laboratories (EURLs) for public health</vt:lpstr>
      <vt:lpstr>Access to WGS support through outsourced laboratory service</vt:lpstr>
      <vt:lpstr>EpiPulse - EU surveillance portal for infectious diseases </vt:lpstr>
      <vt:lpstr>Epidemic Intelligence</vt:lpstr>
      <vt:lpstr>EU/EEA indicator-based surveillance</vt:lpstr>
      <vt:lpstr>ECDC eHealth programme – SUREHD project</vt:lpstr>
      <vt:lpstr>HealthData@EU Pilot - ECDC Use Case</vt:lpstr>
      <vt:lpstr>Health security strengthening with NPHIs in EU candidate countries and European Neighbourhood Policy countries</vt:lpstr>
      <vt:lpstr>Africa CDC - ECDC partnership </vt:lpstr>
      <vt:lpstr>Collaboration with international partners</vt:lpstr>
      <vt:lpstr>Thank you</vt:lpstr>
      <vt:lpstr>Overview ECDC actions to strengthen NPHI’s and address gaps in pandemic prevention, preparedness and response in the EU/EEA </vt:lpstr>
      <vt:lpstr>Overview actions for strengthening surveillance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Carlos Carvalho</dc:creator>
  <cp:keywords/>
  <cp:lastModifiedBy>Vicky Lefevre</cp:lastModifiedBy>
  <cp:revision>9</cp:revision>
  <dcterms:created xsi:type="dcterms:W3CDTF">2022-08-26T15:53:34Z</dcterms:created>
  <dcterms:modified xsi:type="dcterms:W3CDTF">2024-09-08T17:15:24Z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rm_document_type">
    <vt:lpwstr>2;#Not specified|581b895d-77e9-46ec-8c5e-850161f4a515</vt:lpwstr>
  </property>
  <property fmtid="{D5CDD505-2E9C-101B-9397-08002B2CF9AE}" pid="3" name="ECDC_Subject_does">
    <vt:lpwstr/>
  </property>
  <property fmtid="{D5CDD505-2E9C-101B-9397-08002B2CF9AE}" pid="4" name="edrm_function">
    <vt:lpwstr>4;#Not specified|92bcb685-885a-40ff-9744-3825164b3c86</vt:lpwstr>
  </property>
  <property fmtid="{D5CDD505-2E9C-101B-9397-08002B2CF9AE}" pid="5" name="DMS Product">
    <vt:lpwstr/>
  </property>
  <property fmtid="{D5CDD505-2E9C-101B-9397-08002B2CF9AE}" pid="6" name="ECDC_Subject_doesTaxHTField0">
    <vt:lpwstr/>
  </property>
  <property fmtid="{D5CDD505-2E9C-101B-9397-08002B2CF9AE}" pid="7" name="TaxKeyword">
    <vt:lpwstr/>
  </property>
  <property fmtid="{D5CDD505-2E9C-101B-9397-08002B2CF9AE}" pid="8" name="Order">
    <vt:r8>94000</vt:r8>
  </property>
  <property fmtid="{D5CDD505-2E9C-101B-9397-08002B2CF9AE}" pid="9" name="ECDC_Target_audience">
    <vt:lpwstr/>
  </property>
  <property fmtid="{D5CDD505-2E9C-101B-9397-08002B2CF9AE}" pid="10" name="ECMX_ENTITY">
    <vt:lpwstr>30;#Not specified|91636e67-e07e-40d6-9961-6d9ef184420f</vt:lpwstr>
  </property>
  <property fmtid="{D5CDD505-2E9C-101B-9397-08002B2CF9AE}" pid="11" name="ECDC_DMS_Project0">
    <vt:lpwstr/>
  </property>
  <property fmtid="{D5CDD505-2E9C-101B-9397-08002B2CF9AE}" pid="12" name="ECDC_DMS_Country">
    <vt:lpwstr/>
  </property>
  <property fmtid="{D5CDD505-2E9C-101B-9397-08002B2CF9AE}" pid="13" name="edrm_disease">
    <vt:lpwstr>5;#Not specified|bad72cf5-edc4-4bad-9035-f5ac84acbef6</vt:lpwstr>
  </property>
  <property fmtid="{D5CDD505-2E9C-101B-9397-08002B2CF9AE}" pid="14" name="ECDC_DMS_Administrative_Document_Type">
    <vt:lpwstr>630;#Not specified|8b849070-e71f-4d49-93f5-032cac84b547</vt:lpwstr>
  </property>
  <property fmtid="{D5CDD505-2E9C-101B-9397-08002B2CF9AE}" pid="15" name="ECDC_DMS_MIS_Activity_code">
    <vt:lpwstr/>
  </property>
  <property fmtid="{D5CDD505-2E9C-101B-9397-08002B2CF9AE}" pid="16" name="ContentTypeId">
    <vt:lpwstr>0x01010033A0C26ED75B6F42858795A942B8A417</vt:lpwstr>
  </property>
  <property fmtid="{D5CDD505-2E9C-101B-9397-08002B2CF9AE}" pid="17" name="ECMX_LIFECYCLE">
    <vt:lpwstr>2;#Active|50127695-0d4f-4ac1-ab93-ebc716c3e584</vt:lpwstr>
  </property>
  <property fmtid="{D5CDD505-2E9C-101B-9397-08002B2CF9AE}" pid="18" name="TaxKeywordTaxHTField">
    <vt:lpwstr/>
  </property>
  <property fmtid="{D5CDD505-2E9C-101B-9397-08002B2CF9AE}" pid="19" name="Meeting Code">
    <vt:lpwstr/>
  </property>
  <property fmtid="{D5CDD505-2E9C-101B-9397-08002B2CF9AE}" pid="20" name="ECDC_Subject_who">
    <vt:lpwstr/>
  </property>
  <property fmtid="{D5CDD505-2E9C-101B-9397-08002B2CF9AE}" pid="21" name="ECDC_DMS_Project">
    <vt:lpwstr/>
  </property>
  <property fmtid="{D5CDD505-2E9C-101B-9397-08002B2CF9AE}" pid="22" name="m4f2abd528a9430bb1514981700fe204">
    <vt:lpwstr>European Centre for Disease Prevention and Control (ECDC)|22b6fa7c-f7b1-4743-89a8-4b4c3ca8dbb5</vt:lpwstr>
  </property>
  <property fmtid="{D5CDD505-2E9C-101B-9397-08002B2CF9AE}" pid="23" name="ECDC_DMS_Country0">
    <vt:lpwstr/>
  </property>
  <property fmtid="{D5CDD505-2E9C-101B-9397-08002B2CF9AE}" pid="24" name="bf6f88d3567d49708e6ddfea625f3427">
    <vt:lpwstr/>
  </property>
  <property fmtid="{D5CDD505-2E9C-101B-9397-08002B2CF9AE}" pid="25" name="edrm_institution">
    <vt:lpwstr>6;#Not specified|32b61ae9-a8e3-4f59-a483-92e9ff78eddd</vt:lpwstr>
  </property>
  <property fmtid="{D5CDD505-2E9C-101B-9397-08002B2CF9AE}" pid="26" name="edrm_spatial">
    <vt:lpwstr/>
  </property>
  <property fmtid="{D5CDD505-2E9C-101B-9397-08002B2CF9AE}" pid="27" name="ECDC_DMS_MIS_Activity_code0">
    <vt:lpwstr/>
  </property>
  <property fmtid="{D5CDD505-2E9C-101B-9397-08002B2CF9AE}" pid="28" name="edrm_entity">
    <vt:lpwstr>3;#Not specified|fad8187c-04b0-4558-881b-24271aee3920</vt:lpwstr>
  </property>
  <property fmtid="{D5CDD505-2E9C-101B-9397-08002B2CF9AE}" pid="29" name="ECMX_DOCUMENTSTATUS">
    <vt:lpwstr>1;#Draft|bed60e9a-f1b8-4691-a7e2-534f78067ff3</vt:lpwstr>
  </property>
  <property fmtid="{D5CDD505-2E9C-101B-9397-08002B2CF9AE}" pid="30" name="ECDC_DMS_Administrative_Document_Type0">
    <vt:lpwstr>Not specified|8b849070-e71f-4d49-93f5-032cac84b547</vt:lpwstr>
  </property>
  <property fmtid="{D5CDD505-2E9C-101B-9397-08002B2CF9AE}" pid="31" name="ECDC_Target_audienceTaxHTField0">
    <vt:lpwstr/>
  </property>
  <property fmtid="{D5CDD505-2E9C-101B-9397-08002B2CF9AE}" pid="32" name="ECDC_DMS_Is_Public">
    <vt:bool>false</vt:bool>
  </property>
  <property fmtid="{D5CDD505-2E9C-101B-9397-08002B2CF9AE}" pid="33" name="edrm_status">
    <vt:lpwstr>1;#Draft|210dfa89-0dc2-4261-944c-0ccc26c12bbd</vt:lpwstr>
  </property>
  <property fmtid="{D5CDD505-2E9C-101B-9397-08002B2CF9AE}" pid="34" name="ff0459edc9514eb0baaeb2ab50aaa8de">
    <vt:lpwstr/>
  </property>
  <property fmtid="{D5CDD505-2E9C-101B-9397-08002B2CF9AE}" pid="35" name="ECDC_DMS_RestrictedAccess">
    <vt:lpwstr/>
  </property>
  <property fmtid="{D5CDD505-2E9C-101B-9397-08002B2CF9AE}" pid="36" name="ECDC_DMS_Organigramme">
    <vt:lpwstr>522;#European Centre for Disease Prevention and Control (ECDC)|22b6fa7c-f7b1-4743-89a8-4b4c3ca8dbb5</vt:lpwstr>
  </property>
  <property fmtid="{D5CDD505-2E9C-101B-9397-08002B2CF9AE}" pid="37" name="ECMX_DISEASEPATHOGEN">
    <vt:lpwstr>7;#Not specified|38477d23-589a-40ae-a991-74fefe42694b</vt:lpwstr>
  </property>
  <property fmtid="{D5CDD505-2E9C-101B-9397-08002B2CF9AE}" pid="38" name="ECDC_Subject_whoTaxHTField0">
    <vt:lpwstr/>
  </property>
  <property fmtid="{D5CDD505-2E9C-101B-9397-08002B2CF9AE}" pid="39" name="edrm_language">
    <vt:lpwstr/>
  </property>
  <property fmtid="{D5CDD505-2E9C-101B-9397-08002B2CF9AE}" pid="40" name="ECMX_DOCUMENTTYPE">
    <vt:lpwstr>5;#Not specified|8f96f8ae-0cd4-4150-bc12-73d735ab7607</vt:lpwstr>
  </property>
  <property fmtid="{D5CDD505-2E9C-101B-9397-08002B2CF9AE}" pid="41" name="ECDC_DMS_Previous_Creation_Date">
    <vt:filetime>2018-09-11T08:20:31Z</vt:filetime>
  </property>
  <property fmtid="{D5CDD505-2E9C-101B-9397-08002B2CF9AE}" pid="42" name="ECDC_DMS_Author">
    <vt:lpwstr/>
  </property>
  <property fmtid="{D5CDD505-2E9C-101B-9397-08002B2CF9AE}" pid="43" name="ECDC_Subject_whatTaxHTField0">
    <vt:lpwstr>Not specified|2276e355-7eb5-40ab-ae41-bf2f7867134d</vt:lpwstr>
  </property>
  <property fmtid="{D5CDD505-2E9C-101B-9397-08002B2CF9AE}" pid="44" name="ECDC_Subject_what">
    <vt:lpwstr>548;#Not specified|2276e355-7eb5-40ab-ae41-bf2f7867134d</vt:lpwstr>
  </property>
  <property fmtid="{D5CDD505-2E9C-101B-9397-08002B2CF9AE}" pid="45" name="MediaServiceImageTags">
    <vt:lpwstr/>
  </property>
  <property fmtid="{D5CDD505-2E9C-101B-9397-08002B2CF9AE}" pid="46" name="lcf76f155ced4ddcb4097134ff3c332f">
    <vt:lpwstr/>
  </property>
  <property fmtid="{D5CDD505-2E9C-101B-9397-08002B2CF9AE}" pid="47" name="xd_ProgID">
    <vt:lpwstr/>
  </property>
  <property fmtid="{D5CDD505-2E9C-101B-9397-08002B2CF9AE}" pid="48" name="_dlc_DocId">
    <vt:lpwstr>IORGSMS-1243845129-248</vt:lpwstr>
  </property>
  <property fmtid="{D5CDD505-2E9C-101B-9397-08002B2CF9AE}" pid="49" name="ComplianceAssetId">
    <vt:lpwstr/>
  </property>
  <property fmtid="{D5CDD505-2E9C-101B-9397-08002B2CF9AE}" pid="50" name="TemplateUrl">
    <vt:lpwstr/>
  </property>
  <property fmtid="{D5CDD505-2E9C-101B-9397-08002B2CF9AE}" pid="51" name="_ExtendedDescription">
    <vt:lpwstr/>
  </property>
  <property fmtid="{D5CDD505-2E9C-101B-9397-08002B2CF9AE}" pid="52" name="TriggerFlowInfo">
    <vt:lpwstr/>
  </property>
  <property fmtid="{D5CDD505-2E9C-101B-9397-08002B2CF9AE}" pid="53" name="_dlc_DocIdUrl">
    <vt:lpwstr>https://ecdc365.sharepoint.com/teams/iorg_dpcm/_layouts/15/DocIdRedir.aspx?ID=IORGSMS-1243845129-248, IORGSMS-1243845129-248</vt:lpwstr>
  </property>
  <property fmtid="{D5CDD505-2E9C-101B-9397-08002B2CF9AE}" pid="54" name="xd_Signature">
    <vt:bool>false</vt:bool>
  </property>
  <property fmtid="{D5CDD505-2E9C-101B-9397-08002B2CF9AE}" pid="55" name="b80f357c25a94dacb60f1fd0d4d680fc">
    <vt:lpwstr/>
  </property>
  <property fmtid="{D5CDD505-2E9C-101B-9397-08002B2CF9AE}" pid="56" name="h05cc6f867ac4da49e4569497b7e270e">
    <vt:lpwstr/>
  </property>
  <property fmtid="{D5CDD505-2E9C-101B-9397-08002B2CF9AE}" pid="57" name="CategoryLabel">
    <vt:lpwstr/>
  </property>
  <property fmtid="{D5CDD505-2E9C-101B-9397-08002B2CF9AE}" pid="58" name="DocumentType">
    <vt:lpwstr/>
  </property>
  <property fmtid="{D5CDD505-2E9C-101B-9397-08002B2CF9AE}" pid="59" name="ClassificationContentMarkingHeaderLocations">
    <vt:lpwstr>Theme_ECDC:8</vt:lpwstr>
  </property>
  <property fmtid="{D5CDD505-2E9C-101B-9397-08002B2CF9AE}" pid="60" name="ClassificationContentMarkingHeaderText">
    <vt:lpwstr>ECDC NORMAL</vt:lpwstr>
  </property>
  <property fmtid="{D5CDD505-2E9C-101B-9397-08002B2CF9AE}" pid="61" name="edrm_security">
    <vt:lpwstr>7;#Restricted:Internal|caa52167-d17e-46dd-9322-12d83d57eefa</vt:lpwstr>
  </property>
  <property fmtid="{D5CDD505-2E9C-101B-9397-08002B2CF9AE}" pid="62" name="ECMX_CATEGORYLABEL">
    <vt:lpwstr>37;#Surveillance and Analysis|4abf0314-12ff-4a96-a887-5ec03a1ed9ce</vt:lpwstr>
  </property>
  <property fmtid="{D5CDD505-2E9C-101B-9397-08002B2CF9AE}" pid="63" name="_dlc_DocIdItemGuid">
    <vt:lpwstr>c5d19eb5-ae0d-414f-be4e-17b043c0e270</vt:lpwstr>
  </property>
  <property fmtid="{D5CDD505-2E9C-101B-9397-08002B2CF9AE}" pid="64" name="ArticulateGUID">
    <vt:lpwstr>25941A96-EA60-44BD-ACAA-27368FFFA2B9</vt:lpwstr>
  </property>
  <property fmtid="{D5CDD505-2E9C-101B-9397-08002B2CF9AE}" pid="65" name="ArticulatePath">
    <vt:lpwstr>https://ecdc365.sharepoint.com/teams/iorg_phf/Storage/Presentations/IANPHI 2024</vt:lpwstr>
  </property>
</Properties>
</file>