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677" r:id="rId5"/>
    <p:sldId id="757" r:id="rId6"/>
    <p:sldId id="328" r:id="rId7"/>
    <p:sldId id="694" r:id="rId8"/>
    <p:sldId id="764" r:id="rId9"/>
    <p:sldId id="758" r:id="rId10"/>
    <p:sldId id="763" r:id="rId11"/>
    <p:sldId id="733" r:id="rId12"/>
    <p:sldId id="362" r:id="rId13"/>
    <p:sldId id="407" r:id="rId14"/>
    <p:sldId id="326" r:id="rId15"/>
    <p:sldId id="768" r:id="rId16"/>
    <p:sldId id="774" r:id="rId17"/>
    <p:sldId id="770" r:id="rId18"/>
    <p:sldId id="617" r:id="rId19"/>
    <p:sldId id="304" r:id="rId20"/>
    <p:sldId id="766" r:id="rId21"/>
    <p:sldId id="7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vian Kouri" initials="VK" lastIdx="3" clrIdx="0">
    <p:extLst>
      <p:ext uri="{19B8F6BF-5375-455C-9EA6-DF929625EA0E}">
        <p15:presenceInfo xmlns:p15="http://schemas.microsoft.com/office/powerpoint/2012/main" userId="ad3dc345ac01fe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68589" autoAdjust="0"/>
  </p:normalViewPr>
  <p:slideViewPr>
    <p:cSldViewPr snapToGrid="0">
      <p:cViewPr varScale="1">
        <p:scale>
          <a:sx n="76" d="100"/>
          <a:sy n="76" d="100"/>
        </p:scale>
        <p:origin x="20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5A3A7-C1F7-406F-AF43-3A2A19E45582}" type="datetimeFigureOut">
              <a:rPr lang="en-US" smtClean="0"/>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93A0B-168B-4D4C-9265-B82108C14DCC}" type="slidenum">
              <a:rPr lang="en-US" smtClean="0"/>
              <a:t>‹#›</a:t>
            </a:fld>
            <a:endParaRPr lang="en-US"/>
          </a:p>
        </p:txBody>
      </p:sp>
    </p:spTree>
    <p:extLst>
      <p:ext uri="{BB962C8B-B14F-4D97-AF65-F5344CB8AC3E}">
        <p14:creationId xmlns:p14="http://schemas.microsoft.com/office/powerpoint/2010/main" val="106591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Epidemics and pandemics have become more frequent in recent decades. In the 21st century alone, there have been emerging and re-emerging diseases such as SARS, MERS, Zika, Dengue, Chikungunya, Cholera, Influenza, and many others.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Recently, we have witnessed the rapid spread and devastating impact of new viruses, highlighting the need for advanced response strategies. The COVID-19 pandemic will be a defining event in history. Moreover, in 2022 and 2023, new emergencies </a:t>
            </a:r>
            <a:r>
              <a:rPr lang="en-US" sz="1200" i="1" kern="1200" dirty="0">
                <a:solidFill>
                  <a:schemeClr val="tx1"/>
                </a:solidFill>
                <a:effectLst/>
                <a:latin typeface="+mn-lt"/>
                <a:ea typeface="+mn-ea"/>
                <a:cs typeface="+mn-cs"/>
              </a:rPr>
              <a:t>such as Mpox, Avian Influenza, polio, and equine encephalitis </a:t>
            </a:r>
            <a:r>
              <a:rPr lang="en-US" sz="1200" kern="1200" dirty="0">
                <a:solidFill>
                  <a:schemeClr val="tx1"/>
                </a:solidFill>
                <a:effectLst/>
                <a:latin typeface="+mn-lt"/>
                <a:ea typeface="+mn-ea"/>
                <a:cs typeface="+mn-cs"/>
              </a:rPr>
              <a:t>have been added to the list.</a:t>
            </a:r>
          </a:p>
          <a:p>
            <a:endParaRPr lang="es-ES" sz="120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Las enfermedades transmisibles afectan desproporcionadamente a las comunidades con recursos limitados y se vinculan con una compleja variedad de determinantes de la salud que se superponen, como la disponibilidad de agua potable y saneamiento básico, las condiciones de la vivienda, los riesgos del cambio climático, las inequidades por razones de género, los factores socioculturales y la pobreza, entre otros.</a:t>
            </a:r>
          </a:p>
          <a:p>
            <a:endParaRPr lang="en-US" dirty="0"/>
          </a:p>
        </p:txBody>
      </p:sp>
      <p:sp>
        <p:nvSpPr>
          <p:cNvPr id="4" name="Slide Number Placeholder 3"/>
          <p:cNvSpPr>
            <a:spLocks noGrp="1"/>
          </p:cNvSpPr>
          <p:nvPr>
            <p:ph type="sldNum" sz="quarter" idx="5"/>
          </p:nvPr>
        </p:nvSpPr>
        <p:spPr/>
        <p:txBody>
          <a:bodyPr/>
          <a:lstStyle/>
          <a:p>
            <a:fld id="{60693A0B-168B-4D4C-9265-B82108C14DCC}" type="slidenum">
              <a:rPr lang="en-US" smtClean="0"/>
              <a:t>2</a:t>
            </a:fld>
            <a:endParaRPr lang="en-US"/>
          </a:p>
        </p:txBody>
      </p:sp>
    </p:spTree>
    <p:extLst>
      <p:ext uri="{BB962C8B-B14F-4D97-AF65-F5344CB8AC3E}">
        <p14:creationId xmlns:p14="http://schemas.microsoft.com/office/powerpoint/2010/main" val="149415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30625"/>
          </a:xfrm>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The National Health System in Cuba comprises a network of healthcare institutions. It is organized into three levels of healthcare primary, secondary and tertiary level. </a:t>
            </a:r>
            <a:r>
              <a:rPr lang="en-US" dirty="0"/>
              <a:t>In this same mode the laboratory network of microbiology labs has been organized, from primary level, which includes the municipal centers of H, E, M and polyclinics, the secondary levels with hospitals and provincial centers of HEM and the tertiary level, with the National Reference Laboratories for microbiology, located at IPK</a:t>
            </a:r>
          </a:p>
          <a:p>
            <a:r>
              <a:rPr lang="en-US" dirty="0"/>
              <a:t>Additionally there are two more networks, the Molecular microbiology and entomology, which follow the same mode of organization</a:t>
            </a:r>
          </a:p>
          <a:p>
            <a:r>
              <a:rPr lang="en-GB" sz="1800" dirty="0">
                <a:effectLst/>
                <a:latin typeface="Arial" panose="020B0604020202020204" pitchFamily="34" charset="0"/>
                <a:ea typeface="Calibri" panose="020F0502020204030204" pitchFamily="34" charset="0"/>
              </a:rPr>
              <a:t>The Ministry of Public Health is represented at the municipal, provincial, and national levels.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685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spcBef>
                <a:spcPts val="1200"/>
              </a:spcBef>
              <a:spcAft>
                <a:spcPts val="1200"/>
              </a:spcAft>
              <a:buFont typeface="Arial" pitchFamily="34" charset="0"/>
              <a:buChar char="•"/>
            </a:pPr>
            <a:r>
              <a:rPr lang="es-US" sz="1200" dirty="0">
                <a:latin typeface="Arial" pitchFamily="34" charset="0"/>
                <a:cs typeface="Arial" pitchFamily="34" charset="0"/>
              </a:rPr>
              <a:t>IPK </a:t>
            </a:r>
            <a:r>
              <a:rPr lang="es-US" sz="1200" dirty="0" err="1">
                <a:latin typeface="Arial" pitchFamily="34" charset="0"/>
                <a:cs typeface="Arial" pitchFamily="34" charset="0"/>
              </a:rPr>
              <a:t>is</a:t>
            </a:r>
            <a:r>
              <a:rPr lang="es-US" sz="1200" dirty="0">
                <a:latin typeface="Arial" pitchFamily="34" charset="0"/>
                <a:cs typeface="Arial" pitchFamily="34" charset="0"/>
              </a:rPr>
              <a:t> a </a:t>
            </a:r>
            <a:r>
              <a:rPr lang="es-US" sz="1200" dirty="0" err="1">
                <a:latin typeface="Arial" pitchFamily="34" charset="0"/>
                <a:cs typeface="Arial" pitchFamily="34" charset="0"/>
              </a:rPr>
              <a:t>tertiary</a:t>
            </a:r>
            <a:r>
              <a:rPr lang="es-US" sz="1200" dirty="0">
                <a:latin typeface="Arial" pitchFamily="34" charset="0"/>
                <a:cs typeface="Arial" pitchFamily="34" charset="0"/>
              </a:rPr>
              <a:t> </a:t>
            </a:r>
            <a:r>
              <a:rPr lang="es-US" sz="1200" dirty="0" err="1">
                <a:latin typeface="Arial" pitchFamily="34" charset="0"/>
                <a:cs typeface="Arial" pitchFamily="34" charset="0"/>
              </a:rPr>
              <a:t>level</a:t>
            </a:r>
            <a:r>
              <a:rPr lang="es-US" sz="1200" dirty="0">
                <a:latin typeface="Arial" pitchFamily="34" charset="0"/>
                <a:cs typeface="Arial" pitchFamily="34" charset="0"/>
              </a:rPr>
              <a:t> </a:t>
            </a:r>
            <a:r>
              <a:rPr lang="es-US" sz="1200" dirty="0" err="1">
                <a:latin typeface="Arial" pitchFamily="34" charset="0"/>
                <a:cs typeface="Arial" pitchFamily="34" charset="0"/>
              </a:rPr>
              <a:t>health</a:t>
            </a:r>
            <a:r>
              <a:rPr lang="es-US" sz="1200" dirty="0">
                <a:latin typeface="Arial" pitchFamily="34" charset="0"/>
                <a:cs typeface="Arial" pitchFamily="34" charset="0"/>
              </a:rPr>
              <a:t> </a:t>
            </a:r>
            <a:r>
              <a:rPr lang="es-US" sz="1200" dirty="0" err="1">
                <a:latin typeface="Arial" pitchFamily="34" charset="0"/>
                <a:cs typeface="Arial" pitchFamily="34" charset="0"/>
              </a:rPr>
              <a:t>institution</a:t>
            </a:r>
            <a:r>
              <a:rPr lang="es-US" sz="1200" dirty="0">
                <a:latin typeface="Arial" pitchFamily="34" charset="0"/>
                <a:cs typeface="Arial" pitchFamily="34" charset="0"/>
              </a:rPr>
              <a:t>. </a:t>
            </a:r>
            <a:r>
              <a:rPr lang="es-US" sz="1200" dirty="0" err="1">
                <a:latin typeface="Arial" pitchFamily="34" charset="0"/>
                <a:cs typeface="Arial" pitchFamily="34" charset="0"/>
              </a:rPr>
              <a:t>The</a:t>
            </a:r>
            <a:r>
              <a:rPr lang="es-US" sz="1200" dirty="0">
                <a:latin typeface="Arial" pitchFamily="34" charset="0"/>
                <a:cs typeface="Arial" pitchFamily="34" charset="0"/>
              </a:rPr>
              <a:t> misión </a:t>
            </a:r>
            <a:r>
              <a:rPr lang="es-US" sz="1200" dirty="0" err="1">
                <a:latin typeface="Arial" pitchFamily="34" charset="0"/>
                <a:cs typeface="Arial" pitchFamily="34" charset="0"/>
              </a:rPr>
              <a:t>of</a:t>
            </a:r>
            <a:r>
              <a:rPr lang="es-US" sz="1200" dirty="0">
                <a:latin typeface="Arial" pitchFamily="34" charset="0"/>
                <a:cs typeface="Arial" pitchFamily="34" charset="0"/>
              </a:rPr>
              <a:t> </a:t>
            </a:r>
            <a:r>
              <a:rPr lang="es-US" sz="1200" dirty="0" err="1">
                <a:latin typeface="Arial" pitchFamily="34" charset="0"/>
                <a:cs typeface="Arial" pitchFamily="34" charset="0"/>
              </a:rPr>
              <a:t>the</a:t>
            </a:r>
            <a:r>
              <a:rPr lang="es-US" sz="1200" dirty="0">
                <a:latin typeface="Arial" pitchFamily="34" charset="0"/>
                <a:cs typeface="Arial" pitchFamily="34" charset="0"/>
              </a:rPr>
              <a:t> </a:t>
            </a:r>
            <a:r>
              <a:rPr lang="es-US" sz="1200" dirty="0" err="1">
                <a:latin typeface="Arial" pitchFamily="34" charset="0"/>
                <a:cs typeface="Arial" pitchFamily="34" charset="0"/>
              </a:rPr>
              <a:t>institution</a:t>
            </a:r>
            <a:r>
              <a:rPr lang="es-US" sz="1200" dirty="0">
                <a:latin typeface="Arial" pitchFamily="34" charset="0"/>
                <a:cs typeface="Arial" pitchFamily="34" charset="0"/>
              </a:rPr>
              <a:t> </a:t>
            </a:r>
            <a:r>
              <a:rPr lang="es-US" sz="1200" dirty="0" err="1">
                <a:latin typeface="Arial" pitchFamily="34" charset="0"/>
                <a:cs typeface="Arial" pitchFamily="34" charset="0"/>
              </a:rPr>
              <a:t>is</a:t>
            </a:r>
            <a:r>
              <a:rPr lang="es-US" sz="1200" dirty="0">
                <a:latin typeface="Arial" pitchFamily="34" charset="0"/>
                <a:cs typeface="Arial" pitchFamily="34" charset="0"/>
              </a:rPr>
              <a:t> </a:t>
            </a:r>
            <a:r>
              <a:rPr lang="es-US" sz="1200" dirty="0" err="1">
                <a:latin typeface="Arial" pitchFamily="34" charset="0"/>
                <a:cs typeface="Arial" pitchFamily="34" charset="0"/>
              </a:rPr>
              <a:t>to</a:t>
            </a:r>
            <a:r>
              <a:rPr lang="es-US" sz="1200" dirty="0">
                <a:latin typeface="Arial" pitchFamily="34" charset="0"/>
                <a:cs typeface="Arial" pitchFamily="34" charset="0"/>
              </a:rPr>
              <a:t> </a:t>
            </a:r>
            <a:r>
              <a:rPr lang="en-US" sz="1200" dirty="0">
                <a:solidFill>
                  <a:schemeClr val="accent3">
                    <a:lumMod val="50000"/>
                  </a:schemeClr>
                </a:solidFill>
                <a:latin typeface="Arial" panose="020B0604020202020204" pitchFamily="34" charset="0"/>
                <a:cs typeface="Arial" panose="020B0604020202020204" pitchFamily="34" charset="0"/>
              </a:rPr>
              <a:t>Contribute to improving the quality of life of the Cuban population and the rest of the international community, offering fast, specialized and high-tech services in research and innovation, diagnosis, medical care, teaching and epidemiological surveillance; with the aim of prevention, control and elimination of infectious diseases</a:t>
            </a:r>
            <a:endParaRPr lang="es-US" sz="1200" dirty="0">
              <a:latin typeface="Arial" pitchFamily="34" charset="0"/>
              <a:cs typeface="Arial" pitchFamily="34" charset="0"/>
            </a:endParaRPr>
          </a:p>
          <a:p>
            <a:pPr marL="0" indent="0" algn="just">
              <a:spcBef>
                <a:spcPts val="1200"/>
              </a:spcBef>
              <a:spcAft>
                <a:spcPts val="1200"/>
              </a:spcAft>
              <a:buFont typeface="Arial" pitchFamily="34" charset="0"/>
              <a:buNone/>
            </a:pPr>
            <a:r>
              <a:rPr lang="es-US" sz="1200" dirty="0">
                <a:latin typeface="Arial" pitchFamily="34" charset="0"/>
                <a:cs typeface="Arial" pitchFamily="34" charset="0"/>
              </a:rPr>
              <a:t>Para alcanzar este objetivo, la institución integra las actividades de vigilancia y diagnostico de agentes infecciosos que afectan a la población cubana y aquellos con potencial pandémico, con la atención medica especializada en enfermedades infecciosas, las investigaciones y la formación continua de profesionales de la salud.</a:t>
            </a:r>
          </a:p>
          <a:p>
            <a:pPr marL="285750" marR="0" lvl="0" indent="-285750" algn="just" defTabSz="914400" rtl="0" eaLnBrk="1" fontAlgn="auto" latinLnBrk="0" hangingPunct="1">
              <a:lnSpc>
                <a:spcPct val="100000"/>
              </a:lnSpc>
              <a:spcBef>
                <a:spcPts val="1200"/>
              </a:spcBef>
              <a:spcAft>
                <a:spcPts val="1200"/>
              </a:spcAft>
              <a:buClrTx/>
              <a:buSzTx/>
              <a:buFont typeface="Arial" pitchFamily="34" charset="0"/>
              <a:buChar char="•"/>
              <a:tabLst/>
              <a:defRPr/>
            </a:pPr>
            <a:r>
              <a:rPr lang="es-US" sz="1200" dirty="0" err="1">
                <a:latin typeface="Arial" pitchFamily="34" charset="0"/>
                <a:cs typeface="Arial" pitchFamily="34" charset="0"/>
              </a:rPr>
              <a:t>It</a:t>
            </a:r>
            <a:r>
              <a:rPr lang="es-US" sz="1200" dirty="0">
                <a:latin typeface="Arial" pitchFamily="34" charset="0"/>
                <a:cs typeface="Arial" pitchFamily="34" charset="0"/>
              </a:rPr>
              <a:t> has a Center </a:t>
            </a:r>
            <a:r>
              <a:rPr lang="es-US" sz="1200" dirty="0" err="1">
                <a:latin typeface="Arial" pitchFamily="34" charset="0"/>
                <a:cs typeface="Arial" pitchFamily="34" charset="0"/>
              </a:rPr>
              <a:t>for</a:t>
            </a:r>
            <a:r>
              <a:rPr lang="es-US" sz="1200" dirty="0">
                <a:latin typeface="Arial" pitchFamily="34" charset="0"/>
                <a:cs typeface="Arial" pitchFamily="34" charset="0"/>
              </a:rPr>
              <a:t> </a:t>
            </a:r>
            <a:r>
              <a:rPr lang="es-US" sz="1200" dirty="0" err="1">
                <a:latin typeface="Arial" pitchFamily="34" charset="0"/>
                <a:cs typeface="Arial" pitchFamily="34" charset="0"/>
              </a:rPr>
              <a:t>research</a:t>
            </a:r>
            <a:r>
              <a:rPr lang="es-US" sz="1200" dirty="0">
                <a:latin typeface="Arial" pitchFamily="34" charset="0"/>
                <a:cs typeface="Arial" pitchFamily="34" charset="0"/>
              </a:rPr>
              <a:t>, diagnosis and </a:t>
            </a:r>
            <a:r>
              <a:rPr lang="es-US" sz="1200" dirty="0" err="1">
                <a:latin typeface="Arial" pitchFamily="34" charset="0"/>
                <a:cs typeface="Arial" pitchFamily="34" charset="0"/>
              </a:rPr>
              <a:t>reference</a:t>
            </a:r>
            <a:r>
              <a:rPr lang="es-US" sz="1200" dirty="0">
                <a:latin typeface="Arial" pitchFamily="34" charset="0"/>
                <a:cs typeface="Arial" pitchFamily="34" charset="0"/>
              </a:rPr>
              <a:t> and </a:t>
            </a:r>
            <a:r>
              <a:rPr lang="es-US" sz="1200" dirty="0" err="1">
                <a:latin typeface="Arial" pitchFamily="34" charset="0"/>
                <a:cs typeface="Arial" pitchFamily="34" charset="0"/>
              </a:rPr>
              <a:t>two</a:t>
            </a:r>
            <a:r>
              <a:rPr lang="es-US" sz="1200" dirty="0">
                <a:latin typeface="Arial" pitchFamily="34" charset="0"/>
                <a:cs typeface="Arial" pitchFamily="34" charset="0"/>
              </a:rPr>
              <a:t> hospital Centers, </a:t>
            </a:r>
            <a:r>
              <a:rPr lang="es-US" sz="1200" dirty="0" err="1">
                <a:latin typeface="Arial" pitchFamily="34" charset="0"/>
                <a:cs typeface="Arial" pitchFamily="34" charset="0"/>
              </a:rPr>
              <a:t>one</a:t>
            </a:r>
            <a:r>
              <a:rPr lang="es-US" sz="1200" dirty="0">
                <a:latin typeface="Arial" pitchFamily="34" charset="0"/>
                <a:cs typeface="Arial" pitchFamily="34" charset="0"/>
              </a:rPr>
              <a:t> </a:t>
            </a:r>
            <a:r>
              <a:rPr lang="es-US" sz="1200" dirty="0" err="1">
                <a:latin typeface="Arial" pitchFamily="34" charset="0"/>
                <a:cs typeface="Arial" pitchFamily="34" charset="0"/>
              </a:rPr>
              <a:t>located</a:t>
            </a:r>
            <a:r>
              <a:rPr lang="es-US" sz="1200" dirty="0">
                <a:latin typeface="Arial" pitchFamily="34" charset="0"/>
                <a:cs typeface="Arial" pitchFamily="34" charset="0"/>
              </a:rPr>
              <a:t> at IPK </a:t>
            </a:r>
            <a:r>
              <a:rPr lang="es-US" sz="1200" dirty="0" err="1">
                <a:latin typeface="Arial" pitchFamily="34" charset="0"/>
                <a:cs typeface="Arial" pitchFamily="34" charset="0"/>
              </a:rPr>
              <a:t>for</a:t>
            </a:r>
            <a:r>
              <a:rPr lang="es-US" sz="1200" dirty="0">
                <a:latin typeface="Arial" pitchFamily="34" charset="0"/>
                <a:cs typeface="Arial" pitchFamily="34" charset="0"/>
              </a:rPr>
              <a:t> </a:t>
            </a:r>
            <a:r>
              <a:rPr lang="es-US" sz="1200" dirty="0" err="1">
                <a:latin typeface="Arial" pitchFamily="34" charset="0"/>
                <a:cs typeface="Arial" pitchFamily="34" charset="0"/>
              </a:rPr>
              <a:t>patients</a:t>
            </a:r>
            <a:r>
              <a:rPr lang="es-US" sz="1200" dirty="0">
                <a:latin typeface="Arial" pitchFamily="34" charset="0"/>
                <a:cs typeface="Arial" pitchFamily="34" charset="0"/>
              </a:rPr>
              <a:t> </a:t>
            </a:r>
            <a:r>
              <a:rPr lang="es-US" sz="1200" dirty="0" err="1">
                <a:latin typeface="Arial" pitchFamily="34" charset="0"/>
                <a:cs typeface="Arial" pitchFamily="34" charset="0"/>
              </a:rPr>
              <a:t>with</a:t>
            </a:r>
            <a:r>
              <a:rPr lang="es-US" sz="1200" dirty="0">
                <a:latin typeface="Arial" pitchFamily="34" charset="0"/>
                <a:cs typeface="Arial" pitchFamily="34" charset="0"/>
              </a:rPr>
              <a:t> </a:t>
            </a:r>
            <a:r>
              <a:rPr lang="es-US" sz="1200" dirty="0" err="1">
                <a:latin typeface="Arial" pitchFamily="34" charset="0"/>
                <a:cs typeface="Arial" pitchFamily="34" charset="0"/>
              </a:rPr>
              <a:t>infectious</a:t>
            </a:r>
            <a:r>
              <a:rPr lang="es-US" sz="1200" dirty="0">
                <a:latin typeface="Arial" pitchFamily="34" charset="0"/>
                <a:cs typeface="Arial" pitchFamily="34" charset="0"/>
              </a:rPr>
              <a:t> </a:t>
            </a:r>
            <a:r>
              <a:rPr lang="es-US" sz="1200" dirty="0" err="1">
                <a:latin typeface="Arial" pitchFamily="34" charset="0"/>
                <a:cs typeface="Arial" pitchFamily="34" charset="0"/>
              </a:rPr>
              <a:t>diseases</a:t>
            </a:r>
            <a:r>
              <a:rPr lang="es-US" sz="1200" dirty="0">
                <a:latin typeface="Arial" pitchFamily="34" charset="0"/>
                <a:cs typeface="Arial" pitchFamily="34" charset="0"/>
              </a:rPr>
              <a:t> and </a:t>
            </a:r>
            <a:r>
              <a:rPr lang="es-US" sz="1200" dirty="0" err="1">
                <a:latin typeface="Arial" pitchFamily="34" charset="0"/>
                <a:cs typeface="Arial" pitchFamily="34" charset="0"/>
              </a:rPr>
              <a:t>other</a:t>
            </a:r>
            <a:r>
              <a:rPr lang="es-US" sz="1200" dirty="0">
                <a:latin typeface="Arial" pitchFamily="34" charset="0"/>
                <a:cs typeface="Arial" pitchFamily="34" charset="0"/>
              </a:rPr>
              <a:t> </a:t>
            </a:r>
            <a:r>
              <a:rPr lang="es-US" sz="1200" dirty="0" err="1">
                <a:latin typeface="Arial" pitchFamily="34" charset="0"/>
                <a:cs typeface="Arial" pitchFamily="34" charset="0"/>
              </a:rPr>
              <a:t>Isolation</a:t>
            </a:r>
            <a:r>
              <a:rPr lang="es-US" sz="1200" dirty="0">
                <a:latin typeface="Arial" pitchFamily="34" charset="0"/>
                <a:cs typeface="Arial" pitchFamily="34" charset="0"/>
              </a:rPr>
              <a:t> center </a:t>
            </a:r>
            <a:r>
              <a:rPr lang="es-US" sz="1200" dirty="0" err="1">
                <a:latin typeface="Arial" pitchFamily="34" charset="0"/>
                <a:cs typeface="Arial" pitchFamily="34" charset="0"/>
              </a:rPr>
              <a:t>for</a:t>
            </a:r>
            <a:r>
              <a:rPr lang="es-US" sz="1200" dirty="0">
                <a:latin typeface="Arial" pitchFamily="34" charset="0"/>
                <a:cs typeface="Arial" pitchFamily="34" charset="0"/>
              </a:rPr>
              <a:t> </a:t>
            </a:r>
            <a:r>
              <a:rPr lang="es-US" sz="1200" dirty="0" err="1">
                <a:latin typeface="Arial" pitchFamily="34" charset="0"/>
                <a:cs typeface="Arial" pitchFamily="34" charset="0"/>
              </a:rPr>
              <a:t>asymptomatic</a:t>
            </a:r>
            <a:r>
              <a:rPr lang="es-US" sz="1200" dirty="0">
                <a:latin typeface="Arial" pitchFamily="34" charset="0"/>
                <a:cs typeface="Arial" pitchFamily="34" charset="0"/>
              </a:rPr>
              <a:t> </a:t>
            </a:r>
            <a:r>
              <a:rPr lang="es-US" sz="1200" dirty="0" err="1">
                <a:latin typeface="Arial" pitchFamily="34" charset="0"/>
                <a:cs typeface="Arial" pitchFamily="34" charset="0"/>
              </a:rPr>
              <a:t>individuals</a:t>
            </a:r>
            <a:r>
              <a:rPr lang="es-US" sz="1200" dirty="0">
                <a:latin typeface="Arial" pitchFamily="34" charset="0"/>
                <a:cs typeface="Arial" pitchFamily="34" charset="0"/>
              </a:rPr>
              <a:t> </a:t>
            </a:r>
            <a:r>
              <a:rPr lang="es-US" sz="1200" dirty="0" err="1">
                <a:latin typeface="Arial" pitchFamily="34" charset="0"/>
                <a:cs typeface="Arial" pitchFamily="34" charset="0"/>
              </a:rPr>
              <a:t>that</a:t>
            </a:r>
            <a:r>
              <a:rPr lang="es-US" sz="1200" dirty="0">
                <a:latin typeface="Arial" pitchFamily="34" charset="0"/>
                <a:cs typeface="Arial" pitchFamily="34" charset="0"/>
              </a:rPr>
              <a:t> </a:t>
            </a:r>
            <a:r>
              <a:rPr lang="es-US" sz="1200" dirty="0" err="1">
                <a:latin typeface="Arial" pitchFamily="34" charset="0"/>
                <a:cs typeface="Arial" pitchFamily="34" charset="0"/>
              </a:rPr>
              <a:t>need</a:t>
            </a:r>
            <a:r>
              <a:rPr lang="es-US" sz="1200" dirty="0">
                <a:latin typeface="Arial" pitchFamily="34" charset="0"/>
                <a:cs typeface="Arial" pitchFamily="34" charset="0"/>
              </a:rPr>
              <a:t> </a:t>
            </a:r>
            <a:r>
              <a:rPr lang="es-US" sz="1200" dirty="0" err="1">
                <a:latin typeface="Arial" pitchFamily="34" charset="0"/>
                <a:cs typeface="Arial" pitchFamily="34" charset="0"/>
              </a:rPr>
              <a:t>to</a:t>
            </a:r>
            <a:r>
              <a:rPr lang="es-US" sz="1200" dirty="0">
                <a:latin typeface="Arial" pitchFamily="34" charset="0"/>
                <a:cs typeface="Arial" pitchFamily="34" charset="0"/>
              </a:rPr>
              <a:t> be </a:t>
            </a:r>
            <a:r>
              <a:rPr lang="es-US" sz="1200" dirty="0" err="1">
                <a:latin typeface="Arial" pitchFamily="34" charset="0"/>
                <a:cs typeface="Arial" pitchFamily="34" charset="0"/>
              </a:rPr>
              <a:t>quarantine</a:t>
            </a:r>
            <a:r>
              <a:rPr lang="es-US" sz="1200" dirty="0">
                <a:latin typeface="Arial" pitchFamily="34" charset="0"/>
                <a:cs typeface="Arial" pitchFamily="34" charset="0"/>
              </a:rPr>
              <a:t> </a:t>
            </a:r>
            <a:r>
              <a:rPr lang="es-US" sz="1200" dirty="0" err="1">
                <a:latin typeface="Arial" pitchFamily="34" charset="0"/>
                <a:cs typeface="Arial" pitchFamily="34" charset="0"/>
              </a:rPr>
              <a:t>during</a:t>
            </a:r>
            <a:r>
              <a:rPr lang="es-US" sz="1200" dirty="0">
                <a:latin typeface="Arial" pitchFamily="34" charset="0"/>
                <a:cs typeface="Arial" pitchFamily="34" charset="0"/>
              </a:rPr>
              <a:t> </a:t>
            </a:r>
            <a:r>
              <a:rPr lang="es-US" sz="1200" dirty="0" err="1">
                <a:latin typeface="Arial" pitchFamily="34" charset="0"/>
                <a:cs typeface="Arial" pitchFamily="34" charset="0"/>
              </a:rPr>
              <a:t>pandemic</a:t>
            </a:r>
            <a:r>
              <a:rPr lang="es-US" sz="1200" dirty="0">
                <a:latin typeface="Arial" pitchFamily="34" charset="0"/>
                <a:cs typeface="Arial" pitchFamily="34" charset="0"/>
              </a:rPr>
              <a:t> </a:t>
            </a:r>
            <a:r>
              <a:rPr lang="es-US" sz="1200" dirty="0" err="1">
                <a:latin typeface="Arial" pitchFamily="34" charset="0"/>
                <a:cs typeface="Arial" pitchFamily="34" charset="0"/>
              </a:rPr>
              <a:t>or</a:t>
            </a:r>
            <a:r>
              <a:rPr lang="es-US" sz="1200" dirty="0">
                <a:latin typeface="Arial" pitchFamily="34" charset="0"/>
                <a:cs typeface="Arial" pitchFamily="34" charset="0"/>
              </a:rPr>
              <a:t> </a:t>
            </a:r>
            <a:r>
              <a:rPr lang="es-US" sz="1200" dirty="0" err="1">
                <a:latin typeface="Arial" pitchFamily="34" charset="0"/>
                <a:cs typeface="Arial" pitchFamily="34" charset="0"/>
              </a:rPr>
              <a:t>epidemic</a:t>
            </a:r>
            <a:r>
              <a:rPr lang="es-US" sz="1200" dirty="0">
                <a:latin typeface="Arial" pitchFamily="34" charset="0"/>
                <a:cs typeface="Arial" pitchFamily="34" charset="0"/>
              </a:rPr>
              <a:t> </a:t>
            </a:r>
            <a:r>
              <a:rPr lang="es-US" sz="1200" dirty="0" err="1">
                <a:latin typeface="Arial" pitchFamily="34" charset="0"/>
                <a:cs typeface="Arial" pitchFamily="34" charset="0"/>
              </a:rPr>
              <a:t>settings</a:t>
            </a:r>
            <a:r>
              <a:rPr lang="es-US" sz="1200" dirty="0">
                <a:latin typeface="Arial" pitchFamily="34" charset="0"/>
                <a:cs typeface="Arial" pitchFamily="34" charset="0"/>
              </a:rPr>
              <a:t> </a:t>
            </a:r>
          </a:p>
          <a:p>
            <a:pPr marL="285750" indent="-285750" algn="just">
              <a:spcBef>
                <a:spcPts val="1200"/>
              </a:spcBef>
              <a:spcAft>
                <a:spcPts val="1200"/>
              </a:spcAft>
              <a:buFont typeface="Arial" pitchFamily="34" charset="0"/>
              <a:buChar char="•"/>
            </a:pPr>
            <a:endParaRPr lang="es-US" sz="12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60693A0B-168B-4D4C-9265-B82108C14DCC}" type="slidenum">
              <a:rPr lang="en-US" smtClean="0"/>
              <a:t>6</a:t>
            </a:fld>
            <a:endParaRPr lang="en-US"/>
          </a:p>
        </p:txBody>
      </p:sp>
    </p:spTree>
    <p:extLst>
      <p:ext uri="{BB962C8B-B14F-4D97-AF65-F5344CB8AC3E}">
        <p14:creationId xmlns:p14="http://schemas.microsoft.com/office/powerpoint/2010/main" val="1168188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8</a:t>
            </a:fld>
            <a:endParaRPr lang="en-US" dirty="0"/>
          </a:p>
        </p:txBody>
      </p:sp>
    </p:spTree>
    <p:extLst>
      <p:ext uri="{BB962C8B-B14F-4D97-AF65-F5344CB8AC3E}">
        <p14:creationId xmlns:p14="http://schemas.microsoft.com/office/powerpoint/2010/main" val="713523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693A0B-168B-4D4C-9265-B82108C14DCC}" type="slidenum">
              <a:rPr lang="en-US" smtClean="0"/>
              <a:t>10</a:t>
            </a:fld>
            <a:endParaRPr lang="en-US"/>
          </a:p>
        </p:txBody>
      </p:sp>
    </p:spTree>
    <p:extLst>
      <p:ext uri="{BB962C8B-B14F-4D97-AF65-F5344CB8AC3E}">
        <p14:creationId xmlns:p14="http://schemas.microsoft.com/office/powerpoint/2010/main" val="75419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85750" indent="-285750">
              <a:buFont typeface="Arial" pitchFamily="34" charset="0"/>
              <a:buChar char="•"/>
            </a:pPr>
            <a:r>
              <a:rPr lang="es-ES" dirty="0">
                <a:latin typeface="Arial" pitchFamily="34" charset="0"/>
                <a:cs typeface="Arial" pitchFamily="34" charset="0"/>
              </a:rPr>
              <a:t>Se han estudiado, mediante secuenciación </a:t>
            </a:r>
            <a:r>
              <a:rPr lang="es-ES" dirty="0" err="1">
                <a:latin typeface="Arial" pitchFamily="34" charset="0"/>
                <a:cs typeface="Arial" pitchFamily="34" charset="0"/>
              </a:rPr>
              <a:t>nucleotidica</a:t>
            </a:r>
            <a:r>
              <a:rPr lang="es-ES" baseline="0" dirty="0">
                <a:latin typeface="Arial" pitchFamily="34" charset="0"/>
                <a:cs typeface="Arial" pitchFamily="34" charset="0"/>
              </a:rPr>
              <a:t> </a:t>
            </a:r>
            <a:r>
              <a:rPr lang="es-ES" dirty="0">
                <a:latin typeface="Arial" pitchFamily="34" charset="0"/>
                <a:cs typeface="Arial" pitchFamily="34" charset="0"/>
              </a:rPr>
              <a:t>(gen S) del SARS CoV-2 , 1917 muestras</a:t>
            </a:r>
          </a:p>
          <a:p>
            <a:pPr marL="285750" indent="-285750">
              <a:buFont typeface="Arial" pitchFamily="34" charset="0"/>
              <a:buChar char="•"/>
            </a:pPr>
            <a:r>
              <a:rPr lang="es-ES" dirty="0">
                <a:latin typeface="Arial" pitchFamily="34" charset="0"/>
                <a:cs typeface="Arial" pitchFamily="34" charset="0"/>
              </a:rPr>
              <a:t>Identificadas 18 variantes, incluidas las 5 VOC y la cepa Wuhan</a:t>
            </a:r>
          </a:p>
          <a:p>
            <a:pPr marL="285750" indent="-285750">
              <a:buFont typeface="Arial" pitchFamily="34" charset="0"/>
              <a:buChar char="•"/>
            </a:pPr>
            <a:r>
              <a:rPr lang="es-ES" dirty="0">
                <a:latin typeface="Arial" pitchFamily="34" charset="0"/>
                <a:cs typeface="Arial" pitchFamily="34" charset="0"/>
              </a:rPr>
              <a:t>En 2020 D614G</a:t>
            </a:r>
          </a:p>
          <a:p>
            <a:pPr marL="285750" indent="-285750">
              <a:buFont typeface="Arial" pitchFamily="34" charset="0"/>
              <a:buChar char="•"/>
            </a:pPr>
            <a:r>
              <a:rPr lang="es-ES" dirty="0">
                <a:latin typeface="Arial" pitchFamily="34" charset="0"/>
                <a:cs typeface="Arial" pitchFamily="34" charset="0"/>
              </a:rPr>
              <a:t>En 2021 PREDOMINIO DE D614G, BETA, DELTA, OMICRON</a:t>
            </a:r>
          </a:p>
          <a:p>
            <a:pPr marL="285750" indent="-285750">
              <a:buFont typeface="Arial" pitchFamily="34" charset="0"/>
              <a:buChar char="•"/>
            </a:pPr>
            <a:r>
              <a:rPr lang="es-ES" dirty="0">
                <a:latin typeface="Arial" pitchFamily="34" charset="0"/>
                <a:cs typeface="Arial" pitchFamily="34" charset="0"/>
              </a:rPr>
              <a:t>En 2022 OMICRON</a:t>
            </a:r>
            <a:endParaRPr lang="es-US" dirty="0">
              <a:latin typeface="Arial" pitchFamily="34" charset="0"/>
              <a:cs typeface="Arial" pitchFamily="34" charset="0"/>
            </a:endParaRPr>
          </a:p>
          <a:p>
            <a:endParaRPr lang="es-US" dirty="0"/>
          </a:p>
        </p:txBody>
      </p:sp>
      <p:sp>
        <p:nvSpPr>
          <p:cNvPr id="4" name="3 Marcador de número de diapositiva"/>
          <p:cNvSpPr>
            <a:spLocks noGrp="1"/>
          </p:cNvSpPr>
          <p:nvPr>
            <p:ph type="sldNum" sz="quarter" idx="10"/>
          </p:nvPr>
        </p:nvSpPr>
        <p:spPr/>
        <p:txBody>
          <a:bodyPr/>
          <a:lstStyle/>
          <a:p>
            <a:fld id="{F214FB3D-02E3-44F9-A199-2D0A65515C3E}" type="slidenum">
              <a:rPr lang="es-US" smtClean="0"/>
              <a:t>14</a:t>
            </a:fld>
            <a:endParaRPr lang="es-US"/>
          </a:p>
        </p:txBody>
      </p:sp>
    </p:spTree>
    <p:extLst>
      <p:ext uri="{BB962C8B-B14F-4D97-AF65-F5344CB8AC3E}">
        <p14:creationId xmlns:p14="http://schemas.microsoft.com/office/powerpoint/2010/main" val="182222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Muchos</a:t>
            </a:r>
            <a:r>
              <a:rPr lang="en-US" dirty="0"/>
              <a:t> de </a:t>
            </a:r>
            <a:r>
              <a:rPr lang="en-US" dirty="0" err="1"/>
              <a:t>estos</a:t>
            </a:r>
            <a:r>
              <a:rPr lang="en-US" dirty="0"/>
              <a:t> </a:t>
            </a:r>
            <a:r>
              <a:rPr lang="en-US" dirty="0" err="1"/>
              <a:t>resultados</a:t>
            </a:r>
            <a:r>
              <a:rPr lang="en-US" dirty="0"/>
              <a:t>, </a:t>
            </a:r>
            <a:r>
              <a:rPr lang="en-US" dirty="0" err="1"/>
              <a:t>representan</a:t>
            </a:r>
            <a:r>
              <a:rPr lang="en-US" dirty="0"/>
              <a:t> </a:t>
            </a:r>
            <a:r>
              <a:rPr lang="en-US" dirty="0" err="1"/>
              <a:t>aportes</a:t>
            </a:r>
            <a:r>
              <a:rPr lang="en-US" dirty="0"/>
              <a:t> </a:t>
            </a:r>
            <a:r>
              <a:rPr lang="en-US" dirty="0" err="1"/>
              <a:t>cientificos</a:t>
            </a:r>
            <a:r>
              <a:rPr lang="en-US" dirty="0"/>
              <a:t> al </a:t>
            </a:r>
            <a:r>
              <a:rPr lang="en-US" dirty="0" err="1"/>
              <a:t>conocimientos</a:t>
            </a:r>
            <a:r>
              <a:rPr lang="en-US" dirty="0"/>
              <a:t>, </a:t>
            </a:r>
            <a:r>
              <a:rPr lang="en-US" dirty="0" err="1"/>
              <a:t>primeros</a:t>
            </a:r>
            <a:r>
              <a:rPr lang="en-US" dirty="0"/>
              <a:t> </a:t>
            </a:r>
            <a:r>
              <a:rPr lang="en-US" dirty="0" err="1"/>
              <a:t>reportes</a:t>
            </a:r>
            <a:r>
              <a:rPr lang="en-US" dirty="0"/>
              <a:t> y </a:t>
            </a:r>
            <a:r>
              <a:rPr lang="en-US" dirty="0" err="1"/>
              <a:t>alertas</a:t>
            </a:r>
            <a:r>
              <a:rPr lang="en-US" dirty="0"/>
              <a:t> </a:t>
            </a:r>
            <a:r>
              <a:rPr lang="en-US" dirty="0" err="1"/>
              <a:t>alsistema</a:t>
            </a:r>
            <a:r>
              <a:rPr lang="en-US" dirty="0"/>
              <a:t> de </a:t>
            </a:r>
            <a:r>
              <a:rPr lang="en-US" dirty="0" err="1"/>
              <a:t>salud</a:t>
            </a:r>
            <a:r>
              <a:rPr lang="en-US" dirty="0"/>
              <a:t>. Los </a:t>
            </a:r>
            <a:r>
              <a:rPr lang="en-US" dirty="0" err="1"/>
              <a:t>cuales</a:t>
            </a:r>
            <a:r>
              <a:rPr lang="en-US" dirty="0"/>
              <a:t> </a:t>
            </a:r>
            <a:r>
              <a:rPr lang="en-US" dirty="0" err="1"/>
              <a:t>han</a:t>
            </a:r>
            <a:r>
              <a:rPr lang="en-US" dirty="0"/>
              <a:t> </a:t>
            </a:r>
            <a:r>
              <a:rPr lang="en-US" dirty="0" err="1"/>
              <a:t>sido</a:t>
            </a:r>
            <a:r>
              <a:rPr lang="en-US" dirty="0"/>
              <a:t> </a:t>
            </a:r>
            <a:r>
              <a:rPr lang="en-US" dirty="0" err="1"/>
              <a:t>divulgados</a:t>
            </a:r>
            <a:r>
              <a:rPr lang="en-US" dirty="0"/>
              <a:t> </a:t>
            </a:r>
            <a:r>
              <a:rPr lang="en-US" dirty="0" err="1"/>
              <a:t>en</a:t>
            </a:r>
            <a:r>
              <a:rPr lang="en-US" dirty="0"/>
              <a:t> Cuba e </a:t>
            </a:r>
            <a:r>
              <a:rPr lang="en-US" dirty="0" err="1"/>
              <a:t>internacionalmente</a:t>
            </a:r>
            <a:r>
              <a:rPr lang="en-US" dirty="0"/>
              <a:t> a </a:t>
            </a:r>
            <a:r>
              <a:rPr lang="en-US" dirty="0" err="1"/>
              <a:t>ttraves</a:t>
            </a:r>
            <a:r>
              <a:rPr lang="en-US" dirty="0"/>
              <a:t> de </a:t>
            </a:r>
            <a:r>
              <a:rPr lang="en-US" dirty="0" err="1"/>
              <a:t>publicaciones</a:t>
            </a:r>
            <a:r>
              <a:rPr lang="en-US" dirty="0"/>
              <a:t> y </a:t>
            </a:r>
            <a:r>
              <a:rPr lang="en-US" dirty="0" err="1"/>
              <a:t>premios</a:t>
            </a:r>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16</a:t>
            </a:fld>
            <a:endParaRPr lang="en-US" dirty="0"/>
          </a:p>
        </p:txBody>
      </p:sp>
    </p:spTree>
    <p:extLst>
      <p:ext uri="{BB962C8B-B14F-4D97-AF65-F5344CB8AC3E}">
        <p14:creationId xmlns:p14="http://schemas.microsoft.com/office/powerpoint/2010/main" val="1229758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gn="just">
              <a:lnSpc>
                <a:spcPct val="107000"/>
              </a:lnSpc>
              <a:spcBef>
                <a:spcPts val="0"/>
              </a:spcBef>
              <a:spcAft>
                <a:spcPts val="800"/>
              </a:spcAft>
              <a:buFont typeface="Arial" panose="020B0604020202020204" pitchFamily="34" charset="0"/>
              <a:buChar char="•"/>
            </a:pPr>
            <a:r>
              <a:rPr lang="en-US" sz="1200" dirty="0">
                <a:latin typeface="Arial" panose="020B0604020202020204" pitchFamily="34" charset="0"/>
                <a:ea typeface="Calibri" panose="020F0502020204030204" pitchFamily="34" charset="0"/>
                <a:cs typeface="Arial" panose="020B0604020202020204" pitchFamily="34" charset="0"/>
              </a:rPr>
              <a:t>G</a:t>
            </a:r>
            <a:r>
              <a:rPr lang="en-US" sz="1200" dirty="0">
                <a:effectLst/>
                <a:latin typeface="Arial" panose="020B0604020202020204" pitchFamily="34" charset="0"/>
                <a:ea typeface="Calibri" panose="020F0502020204030204" pitchFamily="34" charset="0"/>
                <a:cs typeface="Arial" panose="020B0604020202020204" pitchFamily="34" charset="0"/>
              </a:rPr>
              <a:t>enomic surveillance stands as a transformative tool in our fight against emergent diseases and pandemic preparedness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integration of genomics with epidemiology and public health practices holds tremendous potential for unraveling critical insights into disease emergence. By augmenting our understanding of pathogens, we can proactively respond to these evolving threats and safeguard public health more effectively.</a:t>
            </a:r>
            <a:endParaRPr lang="es-ES" sz="1200" kern="1200" dirty="0">
              <a:solidFill>
                <a:schemeClr val="tx1"/>
              </a:solidFill>
              <a:effectLst/>
              <a:latin typeface="+mn-lt"/>
              <a:ea typeface="+mn-ea"/>
              <a:cs typeface="+mn-cs"/>
            </a:endParaRPr>
          </a:p>
          <a:p>
            <a:pPr marL="342900" indent="-342900" algn="just">
              <a:lnSpc>
                <a:spcPct val="107000"/>
              </a:lnSpc>
              <a:spcAft>
                <a:spcPts val="800"/>
              </a:spcAft>
              <a:buFont typeface="Arial" panose="020B0604020202020204" pitchFamily="34" charset="0"/>
              <a:buChar char="•"/>
            </a:pPr>
            <a:r>
              <a:rPr lang="en-US" sz="1200" dirty="0">
                <a:latin typeface="Arial" panose="020B0604020202020204" pitchFamily="34" charset="0"/>
                <a:cs typeface="Arial" panose="020B0604020202020204" pitchFamily="34" charset="0"/>
              </a:rPr>
              <a:t>Fostering alliances between countries will contribute to </a:t>
            </a:r>
            <a:r>
              <a:rPr lang="en-US" sz="1200" dirty="0">
                <a:effectLst/>
                <a:latin typeface="Arial" panose="020B0604020202020204" pitchFamily="34" charset="0"/>
                <a:ea typeface="Calibri" panose="020F0502020204030204" pitchFamily="34" charset="0"/>
                <a:cs typeface="Arial" panose="020B0604020202020204" pitchFamily="34" charset="0"/>
              </a:rPr>
              <a:t>build a future where early detection, rapid response, and global collaboration are the cornerstones of our defense against emergent diseases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BFE0F-88DD-44FD-A6D3-66F3100E1807}"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711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3306-290F-2C7F-0C75-AD45162F99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B3D1E4-F1DB-6F8B-54C1-67C59F10A8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8053DE-13BA-C6A6-8419-01D4CE6050EC}"/>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5" name="Footer Placeholder 4">
            <a:extLst>
              <a:ext uri="{FF2B5EF4-FFF2-40B4-BE49-F238E27FC236}">
                <a16:creationId xmlns:a16="http://schemas.microsoft.com/office/drawing/2014/main" id="{14DF1382-2462-127A-6123-9FE5B7C4C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4C327-432F-FD5C-6E15-826B90631278}"/>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3656981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56AB-13C6-D31E-5196-1AF333AC66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65DFE3-16C8-F997-DFF7-A398693FD4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EA6DB-0F4B-2B15-8FE9-9F2A947C5944}"/>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5" name="Footer Placeholder 4">
            <a:extLst>
              <a:ext uri="{FF2B5EF4-FFF2-40B4-BE49-F238E27FC236}">
                <a16:creationId xmlns:a16="http://schemas.microsoft.com/office/drawing/2014/main" id="{C7883282-5BA2-70D9-F91C-1A83B8EAD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F1B3D-11D2-D232-94E5-F63CEB1F3FC6}"/>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237604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A6494-7736-D848-0845-029AB84DA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E185B8-5128-F4CE-C6B9-15D911370B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11E41-F0A3-B1AA-140F-093EBBEBB67B}"/>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5" name="Footer Placeholder 4">
            <a:extLst>
              <a:ext uri="{FF2B5EF4-FFF2-40B4-BE49-F238E27FC236}">
                <a16:creationId xmlns:a16="http://schemas.microsoft.com/office/drawing/2014/main" id="{741E77B5-94A2-4E54-3F1A-B362A9B3A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4F6A2-BEF4-EC8A-67B9-8DBDA4D5F0CD}"/>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3555843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6_Images &amp; Contents Layout">
    <p:spTree>
      <p:nvGrpSpPr>
        <p:cNvPr id="1" name=""/>
        <p:cNvGrpSpPr/>
        <p:nvPr/>
      </p:nvGrpSpPr>
      <p:grpSpPr>
        <a:xfrm>
          <a:off x="0" y="0"/>
          <a:ext cx="0" cy="0"/>
          <a:chOff x="0" y="0"/>
          <a:chExt cx="0" cy="0"/>
        </a:xfrm>
      </p:grpSpPr>
      <p:sp>
        <p:nvSpPr>
          <p:cNvPr id="3" name="Rectangle 3"/>
          <p:cNvSpPr/>
          <p:nvPr userDrawn="1"/>
        </p:nvSpPr>
        <p:spPr>
          <a:xfrm>
            <a:off x="0" y="1255713"/>
            <a:ext cx="12192000" cy="2143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4" eaLnBrk="1" fontAlgn="auto" hangingPunct="1">
              <a:spcBef>
                <a:spcPts val="0"/>
              </a:spcBef>
              <a:spcAft>
                <a:spcPts val="0"/>
              </a:spcAft>
              <a:defRPr/>
            </a:pPr>
            <a:r>
              <a:rPr lang="en-US" altLang="ko-KR" sz="1400" dirty="0"/>
              <a:t>                     </a:t>
            </a:r>
            <a:endParaRPr lang="ko-KR" altLang="en-US" sz="1400" dirty="0"/>
          </a:p>
        </p:txBody>
      </p:sp>
      <p:sp>
        <p:nvSpPr>
          <p:cNvPr id="4" name="Freeform: Shape 10"/>
          <p:cNvSpPr>
            <a:spLocks/>
          </p:cNvSpPr>
          <p:nvPr userDrawn="1"/>
        </p:nvSpPr>
        <p:spPr bwMode="auto">
          <a:xfrm>
            <a:off x="-20638" y="5838825"/>
            <a:ext cx="12212639" cy="795339"/>
          </a:xfrm>
          <a:custGeom>
            <a:avLst/>
            <a:gdLst>
              <a:gd name="T0" fmla="*/ 2147483646 w 5721090"/>
              <a:gd name="T1" fmla="*/ 238425672 h 372428"/>
              <a:gd name="T2" fmla="*/ 2147483646 w 5721090"/>
              <a:gd name="T3" fmla="*/ 243630183 h 372428"/>
              <a:gd name="T4" fmla="*/ 2147483646 w 5721090"/>
              <a:gd name="T5" fmla="*/ 278811223 h 372428"/>
              <a:gd name="T6" fmla="*/ 2147483646 w 5721090"/>
              <a:gd name="T7" fmla="*/ 122255267 h 372428"/>
              <a:gd name="T8" fmla="*/ 2147483646 w 5721090"/>
              <a:gd name="T9" fmla="*/ 243630183 h 372428"/>
              <a:gd name="T10" fmla="*/ 2147483646 w 5721090"/>
              <a:gd name="T11" fmla="*/ 243630183 h 372428"/>
              <a:gd name="T12" fmla="*/ 2147483646 w 5721090"/>
              <a:gd name="T13" fmla="*/ 290244578 h 372428"/>
              <a:gd name="T14" fmla="*/ 2147483646 w 5721090"/>
              <a:gd name="T15" fmla="*/ 236593647 h 372428"/>
              <a:gd name="T16" fmla="*/ 2147483646 w 5721090"/>
              <a:gd name="T17" fmla="*/ 277931450 h 372428"/>
              <a:gd name="T18" fmla="*/ 2147483646 w 5721090"/>
              <a:gd name="T19" fmla="*/ 0 h 372428"/>
              <a:gd name="T20" fmla="*/ 2147483646 w 5721090"/>
              <a:gd name="T21" fmla="*/ 343896350 h 372428"/>
              <a:gd name="T22" fmla="*/ 2147483646 w 5721090"/>
              <a:gd name="T23" fmla="*/ 243630183 h 372428"/>
              <a:gd name="T24" fmla="*/ 2147483646 w 5721090"/>
              <a:gd name="T25" fmla="*/ 243630183 h 372428"/>
              <a:gd name="T26" fmla="*/ 2147483646 w 5721090"/>
              <a:gd name="T27" fmla="*/ 298160897 h 372428"/>
              <a:gd name="T28" fmla="*/ 2147483646 w 5721090"/>
              <a:gd name="T29" fmla="*/ 119616071 h 372428"/>
              <a:gd name="T30" fmla="*/ 2147483646 w 5721090"/>
              <a:gd name="T31" fmla="*/ 243630183 h 372428"/>
              <a:gd name="T32" fmla="*/ 2147483646 w 5721090"/>
              <a:gd name="T33" fmla="*/ 243630183 h 372428"/>
              <a:gd name="T34" fmla="*/ 2147483646 w 5721090"/>
              <a:gd name="T35" fmla="*/ 277931450 h 372428"/>
              <a:gd name="T36" fmla="*/ 2147483646 w 5721090"/>
              <a:gd name="T37" fmla="*/ 234834737 h 372428"/>
              <a:gd name="T38" fmla="*/ 2147483646 w 5721090"/>
              <a:gd name="T39" fmla="*/ 291124526 h 372428"/>
              <a:gd name="T40" fmla="*/ 2147483646 w 5721090"/>
              <a:gd name="T41" fmla="*/ 47494713 h 372428"/>
              <a:gd name="T42" fmla="*/ 2147483646 w 5721090"/>
              <a:gd name="T43" fmla="*/ 328943955 h 372428"/>
              <a:gd name="T44" fmla="*/ 2147483646 w 5721090"/>
              <a:gd name="T45" fmla="*/ 243630183 h 372428"/>
              <a:gd name="T46" fmla="*/ 2147483646 w 5721090"/>
              <a:gd name="T47" fmla="*/ 243630183 h 372428"/>
              <a:gd name="T48" fmla="*/ 2147483646 w 5721090"/>
              <a:gd name="T49" fmla="*/ 199653641 h 372428"/>
              <a:gd name="T50" fmla="*/ 2147483646 w 5721090"/>
              <a:gd name="T51" fmla="*/ 243630183 h 372428"/>
              <a:gd name="T52" fmla="*/ 0 w 5721090"/>
              <a:gd name="T53" fmla="*/ 248833314 h 3724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21090" h="372428">
                <a:moveTo>
                  <a:pt x="5721090" y="258207"/>
                </a:moveTo>
                <a:lnTo>
                  <a:pt x="5117710" y="263843"/>
                </a:lnTo>
                <a:lnTo>
                  <a:pt x="5090088" y="301943"/>
                </a:lnTo>
                <a:lnTo>
                  <a:pt x="5050082" y="132398"/>
                </a:lnTo>
                <a:lnTo>
                  <a:pt x="5013888" y="263843"/>
                </a:lnTo>
                <a:lnTo>
                  <a:pt x="4926257" y="263843"/>
                </a:lnTo>
                <a:lnTo>
                  <a:pt x="4912922" y="314325"/>
                </a:lnTo>
                <a:lnTo>
                  <a:pt x="4889110" y="256223"/>
                </a:lnTo>
                <a:lnTo>
                  <a:pt x="4865297" y="300990"/>
                </a:lnTo>
                <a:lnTo>
                  <a:pt x="4820530" y="0"/>
                </a:lnTo>
                <a:lnTo>
                  <a:pt x="4765285" y="372428"/>
                </a:lnTo>
                <a:lnTo>
                  <a:pt x="4744330" y="263843"/>
                </a:lnTo>
                <a:lnTo>
                  <a:pt x="4518588" y="263843"/>
                </a:lnTo>
                <a:lnTo>
                  <a:pt x="4489060" y="322898"/>
                </a:lnTo>
                <a:lnTo>
                  <a:pt x="4453817" y="129540"/>
                </a:lnTo>
                <a:lnTo>
                  <a:pt x="4410955" y="263843"/>
                </a:lnTo>
                <a:lnTo>
                  <a:pt x="4324277" y="263843"/>
                </a:lnTo>
                <a:lnTo>
                  <a:pt x="4299513" y="300990"/>
                </a:lnTo>
                <a:lnTo>
                  <a:pt x="4273795" y="254318"/>
                </a:lnTo>
                <a:lnTo>
                  <a:pt x="4240457" y="315278"/>
                </a:lnTo>
                <a:lnTo>
                  <a:pt x="4209025" y="51435"/>
                </a:lnTo>
                <a:lnTo>
                  <a:pt x="4168067" y="356235"/>
                </a:lnTo>
                <a:lnTo>
                  <a:pt x="4140445" y="263843"/>
                </a:lnTo>
                <a:lnTo>
                  <a:pt x="4070913" y="263843"/>
                </a:lnTo>
                <a:lnTo>
                  <a:pt x="4042338" y="216218"/>
                </a:lnTo>
                <a:lnTo>
                  <a:pt x="4009952" y="263843"/>
                </a:lnTo>
                <a:lnTo>
                  <a:pt x="0" y="269478"/>
                </a:lnTo>
              </a:path>
            </a:pathLst>
          </a:custGeom>
          <a:noFill/>
          <a:ln w="285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s-ES" sz="1400"/>
          </a:p>
        </p:txBody>
      </p:sp>
      <p:sp>
        <p:nvSpPr>
          <p:cNvPr id="10" name="Picture Placeholder 10"/>
          <p:cNvSpPr>
            <a:spLocks noGrp="1"/>
          </p:cNvSpPr>
          <p:nvPr>
            <p:ph type="pic" sz="quarter" idx="10"/>
          </p:nvPr>
        </p:nvSpPr>
        <p:spPr>
          <a:xfrm>
            <a:off x="0" y="1455237"/>
            <a:ext cx="12192000" cy="2908535"/>
          </a:xfrm>
          <a:prstGeom prst="rect">
            <a:avLst/>
          </a:prstGeom>
          <a:solidFill>
            <a:srgbClr val="BEBFBF">
              <a:alpha val="30000"/>
            </a:srgbClr>
          </a:solidFill>
        </p:spPr>
        <p:txBody>
          <a:bodyPr tIns="324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pPr lvl="0"/>
            <a:r>
              <a:rPr lang="es-ES" altLang="ko-KR" noProof="0"/>
              <a:t>Haga clic en el icono para agregar una imagen</a:t>
            </a:r>
            <a:endParaRPr lang="ko-KR" altLang="en-US" noProof="0" dirty="0"/>
          </a:p>
        </p:txBody>
      </p:sp>
    </p:spTree>
    <p:extLst>
      <p:ext uri="{BB962C8B-B14F-4D97-AF65-F5344CB8AC3E}">
        <p14:creationId xmlns:p14="http://schemas.microsoft.com/office/powerpoint/2010/main" val="3036281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D3E4-E5EB-F195-3972-9CEAF0835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C3FF16-9B85-0F94-5CC8-5EBC1D90AB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69786-D75F-158E-6458-59FFEA2077C2}"/>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5" name="Footer Placeholder 4">
            <a:extLst>
              <a:ext uri="{FF2B5EF4-FFF2-40B4-BE49-F238E27FC236}">
                <a16:creationId xmlns:a16="http://schemas.microsoft.com/office/drawing/2014/main" id="{08C8019F-477B-71D1-2F8F-7D112A801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D7DCE-736E-B380-C14B-BCC114C36596}"/>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299938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95EEA-F938-66C1-C746-B58BC6593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8D67F-5269-17D4-DFB1-ADC774157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6A82B7-0D91-FE8C-7AB9-FE7BA9C98F03}"/>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5" name="Footer Placeholder 4">
            <a:extLst>
              <a:ext uri="{FF2B5EF4-FFF2-40B4-BE49-F238E27FC236}">
                <a16:creationId xmlns:a16="http://schemas.microsoft.com/office/drawing/2014/main" id="{A9FC65DC-313F-827D-65C1-3CE1D1CD2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A0BA0-3549-5FB6-2ACA-975456585904}"/>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208976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3125-03AC-4586-6446-EC491CB47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6AFCC-C3CF-7967-04D5-6B93B00325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B9859-E639-9363-7FAD-A44F351B7E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A37B32-F3B3-A8D5-C17B-39B91108F5F1}"/>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6" name="Footer Placeholder 5">
            <a:extLst>
              <a:ext uri="{FF2B5EF4-FFF2-40B4-BE49-F238E27FC236}">
                <a16:creationId xmlns:a16="http://schemas.microsoft.com/office/drawing/2014/main" id="{CA48733C-3807-790D-D2F4-16128717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A6BB4-F44B-AE49-B18D-EBF83C493C7A}"/>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220913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16C0-A56C-F997-45D7-8D13FFCCF1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6FF29-5218-8B28-BFC9-BBA7E0761A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384E92-60FB-CE2E-6C5A-BBD4B67C62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EE7AD1-FD07-1555-80F3-1425FC50E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DA9B7-9731-83D6-9E34-73E3EC9B2B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2DFDBD-93A5-1824-168A-F4FFE06EB836}"/>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8" name="Footer Placeholder 7">
            <a:extLst>
              <a:ext uri="{FF2B5EF4-FFF2-40B4-BE49-F238E27FC236}">
                <a16:creationId xmlns:a16="http://schemas.microsoft.com/office/drawing/2014/main" id="{3FE699C9-4382-C647-9971-E0EAF4908C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99AAF2-BDB4-814D-98DC-1610B80D30D9}"/>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175533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2435B-E22C-1280-AE7E-D01D3F05A4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CA9DA7-0241-4F33-E6CA-FF47EAD1304C}"/>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4" name="Footer Placeholder 3">
            <a:extLst>
              <a:ext uri="{FF2B5EF4-FFF2-40B4-BE49-F238E27FC236}">
                <a16:creationId xmlns:a16="http://schemas.microsoft.com/office/drawing/2014/main" id="{BDC3AF10-9564-E637-E250-0846C74B5E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BA5A81-0848-18A9-A842-A024D96C3E7C}"/>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4120825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B8BD65-8DA6-8464-161B-B07589E57760}"/>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3" name="Footer Placeholder 2">
            <a:extLst>
              <a:ext uri="{FF2B5EF4-FFF2-40B4-BE49-F238E27FC236}">
                <a16:creationId xmlns:a16="http://schemas.microsoft.com/office/drawing/2014/main" id="{C63EA246-10F1-C3C5-7740-5ED4E6698E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124233-1B04-9DA9-220F-9CB45C587519}"/>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3811049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81B77-6FBA-3C55-DC6C-995639F002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BAD27A-291F-B384-582F-1504FA7451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A96DE6-8357-37F4-76ED-6014E10C2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856E2-F062-3434-0D63-C289E376DD0E}"/>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6" name="Footer Placeholder 5">
            <a:extLst>
              <a:ext uri="{FF2B5EF4-FFF2-40B4-BE49-F238E27FC236}">
                <a16:creationId xmlns:a16="http://schemas.microsoft.com/office/drawing/2014/main" id="{444750A1-2576-6B9A-FB6A-D56284F5E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24B75-7136-97EF-BF03-A807E9120C4A}"/>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186796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35E32-2310-69D5-09BE-662394F68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2B6255-A6A6-FD32-76AC-0C9103E061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63446F-49B1-40DE-9D65-03E29DBDD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2D3C2-0FCD-3792-743F-77E5A89E6D0B}"/>
              </a:ext>
            </a:extLst>
          </p:cNvPr>
          <p:cNvSpPr>
            <a:spLocks noGrp="1"/>
          </p:cNvSpPr>
          <p:nvPr>
            <p:ph type="dt" sz="half" idx="10"/>
          </p:nvPr>
        </p:nvSpPr>
        <p:spPr/>
        <p:txBody>
          <a:bodyPr/>
          <a:lstStyle/>
          <a:p>
            <a:fld id="{4FDF437C-893F-4A1E-B1CE-559C5F92FB68}" type="datetimeFigureOut">
              <a:rPr lang="en-US" smtClean="0"/>
              <a:t>11/20/24</a:t>
            </a:fld>
            <a:endParaRPr lang="en-US"/>
          </a:p>
        </p:txBody>
      </p:sp>
      <p:sp>
        <p:nvSpPr>
          <p:cNvPr id="6" name="Footer Placeholder 5">
            <a:extLst>
              <a:ext uri="{FF2B5EF4-FFF2-40B4-BE49-F238E27FC236}">
                <a16:creationId xmlns:a16="http://schemas.microsoft.com/office/drawing/2014/main" id="{66FFAB77-5B07-23AA-E02D-E84FE5FCE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AD71B-F085-B8BA-FE91-B14A9DDCE576}"/>
              </a:ext>
            </a:extLst>
          </p:cNvPr>
          <p:cNvSpPr>
            <a:spLocks noGrp="1"/>
          </p:cNvSpPr>
          <p:nvPr>
            <p:ph type="sldNum" sz="quarter" idx="12"/>
          </p:nvPr>
        </p:nvSpPr>
        <p:spPr/>
        <p:txBody>
          <a:bodyPr/>
          <a:lstStyle/>
          <a:p>
            <a:fld id="{E1D74803-562F-490E-B6C6-65CFD21F3D7E}" type="slidenum">
              <a:rPr lang="en-US" smtClean="0"/>
              <a:t>‹#›</a:t>
            </a:fld>
            <a:endParaRPr lang="en-US"/>
          </a:p>
        </p:txBody>
      </p:sp>
    </p:spTree>
    <p:extLst>
      <p:ext uri="{BB962C8B-B14F-4D97-AF65-F5344CB8AC3E}">
        <p14:creationId xmlns:p14="http://schemas.microsoft.com/office/powerpoint/2010/main" val="282038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ED9031-E1E7-4299-07D7-7F307F0EE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C46EE0-4EFD-0303-253A-2034D3287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13958-D82F-9FE6-8730-73458A6B5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F437C-893F-4A1E-B1CE-559C5F92FB68}" type="datetimeFigureOut">
              <a:rPr lang="en-US" smtClean="0"/>
              <a:t>11/20/24</a:t>
            </a:fld>
            <a:endParaRPr lang="en-US"/>
          </a:p>
        </p:txBody>
      </p:sp>
      <p:sp>
        <p:nvSpPr>
          <p:cNvPr id="5" name="Footer Placeholder 4">
            <a:extLst>
              <a:ext uri="{FF2B5EF4-FFF2-40B4-BE49-F238E27FC236}">
                <a16:creationId xmlns:a16="http://schemas.microsoft.com/office/drawing/2014/main" id="{4CAF291C-54F0-1E05-A315-8F57096A33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27C33-5F5E-4A7A-B936-8C083DF45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74803-562F-490E-B6C6-65CFD21F3D7E}" type="slidenum">
              <a:rPr lang="en-US" smtClean="0"/>
              <a:t>‹#›</a:t>
            </a:fld>
            <a:endParaRPr lang="en-US"/>
          </a:p>
        </p:txBody>
      </p:sp>
    </p:spTree>
    <p:extLst>
      <p:ext uri="{BB962C8B-B14F-4D97-AF65-F5344CB8AC3E}">
        <p14:creationId xmlns:p14="http://schemas.microsoft.com/office/powerpoint/2010/main" val="3720268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vkouri@ipk.sld.cu"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png"/><Relationship Id="rId2" Type="http://schemas.openxmlformats.org/officeDocument/2006/relationships/image" Target="../media/image28.png"/><Relationship Id="rId16"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microsoft.com/office/2007/relationships/hdphoto" Target="../media/hdphoto2.wdp"/><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21.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5.pn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693FC-709D-F7ED-2C31-98C85398B206}"/>
              </a:ext>
            </a:extLst>
          </p:cNvPr>
          <p:cNvSpPr txBox="1"/>
          <p:nvPr/>
        </p:nvSpPr>
        <p:spPr>
          <a:xfrm>
            <a:off x="139987" y="3094653"/>
            <a:ext cx="7057982"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National perspectives on NPHI’s and health emergencies</a:t>
            </a:r>
          </a:p>
        </p:txBody>
      </p:sp>
      <p:sp>
        <p:nvSpPr>
          <p:cNvPr id="4" name="TextBox 3">
            <a:extLst>
              <a:ext uri="{FF2B5EF4-FFF2-40B4-BE49-F238E27FC236}">
                <a16:creationId xmlns:a16="http://schemas.microsoft.com/office/drawing/2014/main" id="{31D84D00-7445-3266-F0E0-9F11ACB45F9E}"/>
              </a:ext>
            </a:extLst>
          </p:cNvPr>
          <p:cNvSpPr txBox="1"/>
          <p:nvPr/>
        </p:nvSpPr>
        <p:spPr>
          <a:xfrm>
            <a:off x="0" y="3806786"/>
            <a:ext cx="12192000" cy="1754326"/>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ROLE OF THE INSTITUTE OF TROPICAL MEDICINE PEDRO KOURI (IPK) IN CONFRONTING HEALTH EMERGENCIES</a:t>
            </a:r>
          </a:p>
        </p:txBody>
      </p:sp>
      <p:pic>
        <p:nvPicPr>
          <p:cNvPr id="2" name="Picture 2" descr="C:\Users\fraga\AppData\Local\Temp\facebook_1580748046568.jpg">
            <a:extLst>
              <a:ext uri="{FF2B5EF4-FFF2-40B4-BE49-F238E27FC236}">
                <a16:creationId xmlns:a16="http://schemas.microsoft.com/office/drawing/2014/main" id="{8AFEE28F-0A1D-6CC4-D168-5C501F65F3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30128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AEC0DD-C001-A8CC-5422-CAB8501EE320}"/>
              </a:ext>
            </a:extLst>
          </p:cNvPr>
          <p:cNvSpPr txBox="1"/>
          <p:nvPr/>
        </p:nvSpPr>
        <p:spPr>
          <a:xfrm>
            <a:off x="296512" y="5873136"/>
            <a:ext cx="4512967" cy="954107"/>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Dra. Vivian Kourí </a:t>
            </a:r>
            <a:r>
              <a:rPr lang="en-US" sz="2000" dirty="0" err="1">
                <a:latin typeface="Arial" panose="020B0604020202020204" pitchFamily="34" charset="0"/>
                <a:cs typeface="Arial" panose="020B0604020202020204" pitchFamily="34" charset="0"/>
              </a:rPr>
              <a:t>Cardellá</a:t>
            </a:r>
            <a:r>
              <a:rPr lang="en-US" sz="2000" dirty="0">
                <a:latin typeface="Arial" panose="020B0604020202020204" pitchFamily="34" charset="0"/>
                <a:cs typeface="Arial" panose="020B0604020202020204" pitchFamily="34" charset="0"/>
              </a:rPr>
              <a:t>, PhD, </a:t>
            </a:r>
            <a:r>
              <a:rPr lang="en-US" sz="2000" dirty="0" err="1">
                <a:latin typeface="Arial" panose="020B0604020202020204" pitchFamily="34" charset="0"/>
                <a:cs typeface="Arial" panose="020B0604020202020204" pitchFamily="34" charset="0"/>
              </a:rPr>
              <a:t>DrCs</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Director IPK</a:t>
            </a:r>
          </a:p>
          <a:p>
            <a:r>
              <a:rPr lang="en-US" sz="1600" dirty="0">
                <a:latin typeface="Arial" panose="020B0604020202020204" pitchFamily="34" charset="0"/>
                <a:cs typeface="Arial" panose="020B0604020202020204" pitchFamily="34" charset="0"/>
                <a:hlinkClick r:id="rId3"/>
              </a:rPr>
              <a:t>vkouri@ipk.sld.cu</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559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0E9A7BB-AE6B-61C6-DCAE-35D00859AC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1176"/>
          <a:stretch/>
        </p:blipFill>
        <p:spPr>
          <a:xfrm>
            <a:off x="683198" y="2760154"/>
            <a:ext cx="10999081" cy="2749556"/>
          </a:xfrm>
          <a:prstGeom prst="rect">
            <a:avLst/>
          </a:prstGeom>
        </p:spPr>
      </p:pic>
      <p:pic>
        <p:nvPicPr>
          <p:cNvPr id="18" name="Picture 17">
            <a:extLst>
              <a:ext uri="{FF2B5EF4-FFF2-40B4-BE49-F238E27FC236}">
                <a16:creationId xmlns:a16="http://schemas.microsoft.com/office/drawing/2014/main" id="{B4F69F87-F1DC-263B-E2E8-9BC7C70FD4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075" b="16977"/>
          <a:stretch/>
        </p:blipFill>
        <p:spPr>
          <a:xfrm>
            <a:off x="636392" y="108655"/>
            <a:ext cx="10848214" cy="2287781"/>
          </a:xfrm>
          <a:prstGeom prst="rect">
            <a:avLst/>
          </a:prstGeom>
        </p:spPr>
      </p:pic>
      <p:sp>
        <p:nvSpPr>
          <p:cNvPr id="20484" name="AutoShape 3"/>
          <p:cNvSpPr>
            <a:spLocks noChangeArrowheads="1"/>
          </p:cNvSpPr>
          <p:nvPr/>
        </p:nvSpPr>
        <p:spPr bwMode="auto">
          <a:xfrm rot="2771610">
            <a:off x="341086" y="6023733"/>
            <a:ext cx="431800" cy="431800"/>
          </a:xfrm>
          <a:prstGeom prst="rtTriangle">
            <a:avLst/>
          </a:prstGeom>
          <a:solidFill>
            <a:schemeClr val="bg1"/>
          </a:solidFill>
          <a:ln w="9525" algn="ctr">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S" altLang="es-ES">
              <a:cs typeface="Arial" panose="020B0604020202020204" pitchFamily="34" charset="0"/>
            </a:endParaRPr>
          </a:p>
        </p:txBody>
      </p:sp>
      <p:sp>
        <p:nvSpPr>
          <p:cNvPr id="20485" name="AutoShape 3"/>
          <p:cNvSpPr>
            <a:spLocks noChangeArrowheads="1"/>
          </p:cNvSpPr>
          <p:nvPr/>
        </p:nvSpPr>
        <p:spPr bwMode="auto">
          <a:xfrm rot="2771610">
            <a:off x="341086" y="6023733"/>
            <a:ext cx="431800" cy="431800"/>
          </a:xfrm>
          <a:prstGeom prst="rtTriangle">
            <a:avLst/>
          </a:prstGeom>
          <a:solidFill>
            <a:schemeClr val="bg1"/>
          </a:solidFill>
          <a:ln w="9525" algn="ctr">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S" altLang="es-ES">
              <a:cs typeface="Arial" panose="020B0604020202020204" pitchFamily="34" charset="0"/>
            </a:endParaRPr>
          </a:p>
        </p:txBody>
      </p:sp>
      <p:sp>
        <p:nvSpPr>
          <p:cNvPr id="13" name="AutoShape 3"/>
          <p:cNvSpPr>
            <a:spLocks noChangeArrowheads="1"/>
          </p:cNvSpPr>
          <p:nvPr/>
        </p:nvSpPr>
        <p:spPr bwMode="auto">
          <a:xfrm rot="2771610">
            <a:off x="341086" y="6023733"/>
            <a:ext cx="431800" cy="431800"/>
          </a:xfrm>
          <a:prstGeom prst="rtTriangle">
            <a:avLst/>
          </a:prstGeom>
          <a:solidFill>
            <a:schemeClr val="bg1"/>
          </a:solidFill>
          <a:ln w="9525" algn="ctr">
            <a:solidFill>
              <a:schemeClr val="bg1"/>
            </a:solidFill>
            <a:miter lim="800000"/>
            <a:headEnd/>
            <a:tailEnd/>
          </a:ln>
        </p:spPr>
        <p:txBody>
          <a:bodyPr wrap="none" anchor="ctr"/>
          <a:lstStyle/>
          <a:p>
            <a:endParaRPr lang="es-ES"/>
          </a:p>
        </p:txBody>
      </p:sp>
      <p:sp>
        <p:nvSpPr>
          <p:cNvPr id="3" name="AutoShape 2" descr="Image result for BIOCUBAFARM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2" descr="Image result for citma"/>
          <p:cNvSpPr>
            <a:spLocks noChangeAspect="1" noChangeArrowheads="1"/>
          </p:cNvSpPr>
          <p:nvPr/>
        </p:nvSpPr>
        <p:spPr bwMode="auto">
          <a:xfrm>
            <a:off x="302986" y="2615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0" name="3 Rectángulo"/>
          <p:cNvSpPr/>
          <p:nvPr/>
        </p:nvSpPr>
        <p:spPr>
          <a:xfrm>
            <a:off x="1755778" y="85396"/>
            <a:ext cx="6112741"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MX" altLang="es-ES" sz="3200" b="1" dirty="0">
                <a:ln/>
                <a:solidFill>
                  <a:schemeClr val="dk1"/>
                </a:solidFill>
                <a:latin typeface="Arial" pitchFamily="34" charset="0"/>
                <a:cs typeface="Arial" pitchFamily="34" charset="0"/>
              </a:rPr>
              <a:t>MAIN LINES OF RESEARCH</a:t>
            </a:r>
          </a:p>
        </p:txBody>
      </p:sp>
      <p:sp>
        <p:nvSpPr>
          <p:cNvPr id="21" name="1 Rectángulo"/>
          <p:cNvSpPr>
            <a:spLocks noChangeArrowheads="1"/>
          </p:cNvSpPr>
          <p:nvPr/>
        </p:nvSpPr>
        <p:spPr bwMode="auto">
          <a:xfrm>
            <a:off x="6351720" y="1924449"/>
            <a:ext cx="5330559" cy="584775"/>
          </a:xfrm>
          <a:prstGeom prst="rect">
            <a:avLst/>
          </a:prstGeom>
          <a:solidFill>
            <a:schemeClr val="bg2">
              <a:lumMod val="25000"/>
            </a:schemeClr>
          </a:solidFill>
          <a:ln w="9525">
            <a:solidFill>
              <a:schemeClr val="accent1"/>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s-ES" sz="1600" b="1" dirty="0">
                <a:solidFill>
                  <a:schemeClr val="bg1"/>
                </a:solidFill>
              </a:rPr>
              <a:t>DEVELOPED THROUGH RESEARCH PROJECTS ACCORDING TO MAJOR HEALTH PROBLEMS</a:t>
            </a:r>
            <a:endParaRPr lang="es-CO" altLang="es-ES" sz="1600" b="1" dirty="0">
              <a:solidFill>
                <a:schemeClr val="bg1"/>
              </a:solidFill>
            </a:endParaRPr>
          </a:p>
        </p:txBody>
      </p:sp>
      <p:pic>
        <p:nvPicPr>
          <p:cNvPr id="28" name="Imagen 1">
            <a:extLst>
              <a:ext uri="{FF2B5EF4-FFF2-40B4-BE49-F238E27FC236}">
                <a16:creationId xmlns:a16="http://schemas.microsoft.com/office/drawing/2014/main" id="{59D2D393-9B8D-0AEF-640E-C7D30A9E413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85412" y="26158"/>
            <a:ext cx="754193" cy="6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0 Rectángulo">
            <a:extLst>
              <a:ext uri="{FF2B5EF4-FFF2-40B4-BE49-F238E27FC236}">
                <a16:creationId xmlns:a16="http://schemas.microsoft.com/office/drawing/2014/main" id="{BC84C971-F143-11CF-D0D1-19CFF9634E49}"/>
              </a:ext>
            </a:extLst>
          </p:cNvPr>
          <p:cNvSpPr/>
          <p:nvPr/>
        </p:nvSpPr>
        <p:spPr>
          <a:xfrm>
            <a:off x="7472962" y="5212327"/>
            <a:ext cx="1253187" cy="584775"/>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a:solidFill>
                  <a:schemeClr val="tx1"/>
                </a:solidFill>
                <a:latin typeface="Arial" panose="020B0604020202020204" pitchFamily="34" charset="0"/>
                <a:cs typeface="Arial" panose="020B0604020202020204" pitchFamily="34" charset="0"/>
              </a:rPr>
              <a:t>13</a:t>
            </a:r>
          </a:p>
        </p:txBody>
      </p:sp>
      <p:sp>
        <p:nvSpPr>
          <p:cNvPr id="4" name="2 Rectángulo">
            <a:extLst>
              <a:ext uri="{FF2B5EF4-FFF2-40B4-BE49-F238E27FC236}">
                <a16:creationId xmlns:a16="http://schemas.microsoft.com/office/drawing/2014/main" id="{C9AF7502-EC23-F810-F22A-AD064DA1F556}"/>
              </a:ext>
            </a:extLst>
          </p:cNvPr>
          <p:cNvSpPr>
            <a:spLocks noChangeArrowheads="1"/>
          </p:cNvSpPr>
          <p:nvPr/>
        </p:nvSpPr>
        <p:spPr bwMode="auto">
          <a:xfrm>
            <a:off x="683198" y="2721935"/>
            <a:ext cx="2681044" cy="513551"/>
          </a:xfrm>
          <a:prstGeom prst="rect">
            <a:avLst/>
          </a:prstGeom>
          <a:solidFill>
            <a:schemeClr val="bg2">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800" dirty="0">
                <a:solidFill>
                  <a:schemeClr val="bg1"/>
                </a:solidFill>
              </a:rPr>
              <a:t>NATIONALS</a:t>
            </a:r>
          </a:p>
        </p:txBody>
      </p:sp>
      <p:sp>
        <p:nvSpPr>
          <p:cNvPr id="6" name="3 Rectángulo">
            <a:extLst>
              <a:ext uri="{FF2B5EF4-FFF2-40B4-BE49-F238E27FC236}">
                <a16:creationId xmlns:a16="http://schemas.microsoft.com/office/drawing/2014/main" id="{440D0694-CD6D-E8ED-E4C1-3B3D3029471E}"/>
              </a:ext>
            </a:extLst>
          </p:cNvPr>
          <p:cNvSpPr>
            <a:spLocks noChangeArrowheads="1"/>
          </p:cNvSpPr>
          <p:nvPr/>
        </p:nvSpPr>
        <p:spPr bwMode="auto">
          <a:xfrm>
            <a:off x="6621949" y="4599484"/>
            <a:ext cx="4129702" cy="523220"/>
          </a:xfrm>
          <a:prstGeom prst="rect">
            <a:avLst/>
          </a:prstGeom>
          <a:solidFill>
            <a:schemeClr val="bg2">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800" dirty="0">
                <a:solidFill>
                  <a:schemeClr val="bg1"/>
                </a:solidFill>
              </a:rPr>
              <a:t>INTERNATIONALS</a:t>
            </a:r>
          </a:p>
        </p:txBody>
      </p:sp>
      <p:sp>
        <p:nvSpPr>
          <p:cNvPr id="7" name="10 Rectángulo">
            <a:extLst>
              <a:ext uri="{FF2B5EF4-FFF2-40B4-BE49-F238E27FC236}">
                <a16:creationId xmlns:a16="http://schemas.microsoft.com/office/drawing/2014/main" id="{777AB1E4-305D-2123-29DF-4C7FA9FD4707}"/>
              </a:ext>
            </a:extLst>
          </p:cNvPr>
          <p:cNvSpPr/>
          <p:nvPr/>
        </p:nvSpPr>
        <p:spPr>
          <a:xfrm>
            <a:off x="1129184" y="3429000"/>
            <a:ext cx="1253187" cy="584775"/>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a:solidFill>
                  <a:schemeClr val="tx1"/>
                </a:solidFill>
                <a:latin typeface="Arial" panose="020B0604020202020204" pitchFamily="34" charset="0"/>
                <a:cs typeface="Arial" panose="020B0604020202020204" pitchFamily="34" charset="0"/>
              </a:rPr>
              <a:t>72</a:t>
            </a:r>
          </a:p>
        </p:txBody>
      </p:sp>
      <p:pic>
        <p:nvPicPr>
          <p:cNvPr id="19" name="Picture 2">
            <a:extLst>
              <a:ext uri="{FF2B5EF4-FFF2-40B4-BE49-F238E27FC236}">
                <a16:creationId xmlns:a16="http://schemas.microsoft.com/office/drawing/2014/main" id="{8B55C493-1541-29EE-80A9-9F82DD36F72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37"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 descr="Une image contenant texte, Police, Graphique, capture d’écran&#10;&#10;Description générée automatiquement">
            <a:extLst>
              <a:ext uri="{FF2B5EF4-FFF2-40B4-BE49-F238E27FC236}">
                <a16:creationId xmlns:a16="http://schemas.microsoft.com/office/drawing/2014/main" id="{A74CD0EA-FD26-9B82-549A-108959E6348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059" t="27589" b="24622"/>
          <a:stretch/>
        </p:blipFill>
        <p:spPr>
          <a:xfrm>
            <a:off x="260502" y="6131169"/>
            <a:ext cx="11931498" cy="727179"/>
          </a:xfrm>
          <a:prstGeom prst="rect">
            <a:avLst/>
          </a:prstGeom>
        </p:spPr>
      </p:pic>
      <p:sp>
        <p:nvSpPr>
          <p:cNvPr id="8" name="CuadroTexto 7"/>
          <p:cNvSpPr txBox="1"/>
          <p:nvPr/>
        </p:nvSpPr>
        <p:spPr>
          <a:xfrm>
            <a:off x="8867437" y="5212327"/>
            <a:ext cx="2617169" cy="646331"/>
          </a:xfrm>
          <a:prstGeom prst="rect">
            <a:avLst/>
          </a:prstGeom>
          <a:noFill/>
        </p:spPr>
        <p:txBody>
          <a:bodyPr wrap="square" rtlCol="0">
            <a:spAutoFit/>
          </a:bodyPr>
          <a:lstStyle/>
          <a:p>
            <a:pPr algn="ctr"/>
            <a:r>
              <a:rPr lang="es-ES" dirty="0"/>
              <a:t>WHO, </a:t>
            </a:r>
            <a:r>
              <a:rPr lang="es-ES" dirty="0" err="1"/>
              <a:t>Universities</a:t>
            </a:r>
            <a:r>
              <a:rPr lang="es-ES" dirty="0"/>
              <a:t>, EU,  NIH, AFD, </a:t>
            </a:r>
            <a:r>
              <a:rPr lang="es-ES" dirty="0" err="1"/>
              <a:t>other</a:t>
            </a:r>
            <a:r>
              <a:rPr lang="es-ES" dirty="0"/>
              <a:t> agencies</a:t>
            </a:r>
          </a:p>
        </p:txBody>
      </p:sp>
    </p:spTree>
    <p:extLst>
      <p:ext uri="{BB962C8B-B14F-4D97-AF65-F5344CB8AC3E}">
        <p14:creationId xmlns:p14="http://schemas.microsoft.com/office/powerpoint/2010/main" val="3932117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7900536" y="-23392"/>
            <a:ext cx="1632825" cy="1496755"/>
          </a:xfrm>
          <a:prstGeom prst="rect">
            <a:avLst/>
          </a:prstGeom>
          <a:effectLst>
            <a:softEdge rad="317500"/>
          </a:effectLst>
        </p:spPr>
      </p:pic>
      <p:pic>
        <p:nvPicPr>
          <p:cNvPr id="15" name="Imagen 14"/>
          <p:cNvPicPr>
            <a:picLocks noChangeAspect="1"/>
          </p:cNvPicPr>
          <p:nvPr/>
        </p:nvPicPr>
        <p:blipFill>
          <a:blip r:embed="rId3"/>
          <a:stretch>
            <a:fillRect/>
          </a:stretch>
        </p:blipFill>
        <p:spPr>
          <a:xfrm>
            <a:off x="2350185" y="357926"/>
            <a:ext cx="1849569" cy="1071639"/>
          </a:xfrm>
          <a:prstGeom prst="rect">
            <a:avLst/>
          </a:prstGeom>
          <a:effectLst>
            <a:softEdge rad="317500"/>
          </a:effectLst>
        </p:spPr>
      </p:pic>
      <p:pic>
        <p:nvPicPr>
          <p:cNvPr id="16" name="Imagen 15"/>
          <p:cNvPicPr>
            <a:picLocks noChangeAspect="1"/>
          </p:cNvPicPr>
          <p:nvPr/>
        </p:nvPicPr>
        <p:blipFill>
          <a:blip r:embed="rId4"/>
          <a:stretch>
            <a:fillRect/>
          </a:stretch>
        </p:blipFill>
        <p:spPr>
          <a:xfrm>
            <a:off x="5438253" y="-56099"/>
            <a:ext cx="3002387" cy="1562168"/>
          </a:xfrm>
          <a:prstGeom prst="rect">
            <a:avLst/>
          </a:prstGeom>
          <a:effectLst>
            <a:softEdge rad="317500"/>
          </a:effectLst>
        </p:spPr>
      </p:pic>
      <p:pic>
        <p:nvPicPr>
          <p:cNvPr id="17" name="Imagen 16"/>
          <p:cNvPicPr>
            <a:picLocks noChangeAspect="1"/>
          </p:cNvPicPr>
          <p:nvPr/>
        </p:nvPicPr>
        <p:blipFill>
          <a:blip r:embed="rId5"/>
          <a:stretch>
            <a:fillRect/>
          </a:stretch>
        </p:blipFill>
        <p:spPr>
          <a:xfrm>
            <a:off x="3364589" y="-3749"/>
            <a:ext cx="2553708" cy="1586393"/>
          </a:xfrm>
          <a:prstGeom prst="rect">
            <a:avLst/>
          </a:prstGeom>
          <a:effectLst>
            <a:softEdge rad="317500"/>
          </a:effectLst>
        </p:spPr>
      </p:pic>
      <p:pic>
        <p:nvPicPr>
          <p:cNvPr id="19" name="Imagen 18"/>
          <p:cNvPicPr>
            <a:picLocks noChangeAspect="1"/>
          </p:cNvPicPr>
          <p:nvPr/>
        </p:nvPicPr>
        <p:blipFill>
          <a:blip r:embed="rId6"/>
          <a:stretch>
            <a:fillRect/>
          </a:stretch>
        </p:blipFill>
        <p:spPr>
          <a:xfrm>
            <a:off x="1227170" y="143327"/>
            <a:ext cx="2352663" cy="1097815"/>
          </a:xfrm>
          <a:prstGeom prst="rect">
            <a:avLst/>
          </a:prstGeom>
          <a:effectLst>
            <a:softEdge rad="317500"/>
          </a:effectLst>
        </p:spPr>
      </p:pic>
      <p:pic>
        <p:nvPicPr>
          <p:cNvPr id="20" name="Imagen 19"/>
          <p:cNvPicPr>
            <a:picLocks noChangeAspect="1"/>
          </p:cNvPicPr>
          <p:nvPr/>
        </p:nvPicPr>
        <p:blipFill>
          <a:blip r:embed="rId7"/>
          <a:stretch>
            <a:fillRect/>
          </a:stretch>
        </p:blipFill>
        <p:spPr>
          <a:xfrm>
            <a:off x="2700591" y="-45095"/>
            <a:ext cx="1644943" cy="766540"/>
          </a:xfrm>
          <a:prstGeom prst="rect">
            <a:avLst/>
          </a:prstGeom>
          <a:effectLst>
            <a:softEdge rad="317500"/>
          </a:effectLst>
        </p:spPr>
      </p:pic>
      <p:pic>
        <p:nvPicPr>
          <p:cNvPr id="21" name="Imagen 20"/>
          <p:cNvPicPr>
            <a:picLocks noChangeAspect="1"/>
          </p:cNvPicPr>
          <p:nvPr/>
        </p:nvPicPr>
        <p:blipFill>
          <a:blip r:embed="rId8"/>
          <a:stretch>
            <a:fillRect/>
          </a:stretch>
        </p:blipFill>
        <p:spPr>
          <a:xfrm>
            <a:off x="8957986" y="189330"/>
            <a:ext cx="1329985" cy="1254388"/>
          </a:xfrm>
          <a:prstGeom prst="rect">
            <a:avLst/>
          </a:prstGeom>
          <a:effectLst>
            <a:softEdge rad="317500"/>
          </a:effectLst>
        </p:spPr>
      </p:pic>
      <p:pic>
        <p:nvPicPr>
          <p:cNvPr id="22" name="Imagen 21"/>
          <p:cNvPicPr>
            <a:picLocks noChangeAspect="1"/>
          </p:cNvPicPr>
          <p:nvPr/>
        </p:nvPicPr>
        <p:blipFill>
          <a:blip r:embed="rId9"/>
          <a:stretch>
            <a:fillRect/>
          </a:stretch>
        </p:blipFill>
        <p:spPr>
          <a:xfrm>
            <a:off x="1343671" y="189329"/>
            <a:ext cx="1495680" cy="1263619"/>
          </a:xfrm>
          <a:prstGeom prst="rect">
            <a:avLst/>
          </a:prstGeom>
          <a:effectLst>
            <a:softEdge rad="317500"/>
          </a:effectLst>
        </p:spPr>
      </p:pic>
      <p:pic>
        <p:nvPicPr>
          <p:cNvPr id="23" name="Imagen 22"/>
          <p:cNvPicPr>
            <a:picLocks noChangeAspect="1"/>
          </p:cNvPicPr>
          <p:nvPr/>
        </p:nvPicPr>
        <p:blipFill>
          <a:blip r:embed="rId10"/>
          <a:stretch>
            <a:fillRect/>
          </a:stretch>
        </p:blipFill>
        <p:spPr>
          <a:xfrm>
            <a:off x="9622980" y="-2973"/>
            <a:ext cx="1793081" cy="1455921"/>
          </a:xfrm>
          <a:prstGeom prst="rect">
            <a:avLst/>
          </a:prstGeom>
          <a:effectLst>
            <a:softEdge rad="317500"/>
          </a:effectLst>
        </p:spPr>
      </p:pic>
      <p:pic>
        <p:nvPicPr>
          <p:cNvPr id="24" name="Imagen 23"/>
          <p:cNvPicPr>
            <a:picLocks noChangeAspect="1"/>
          </p:cNvPicPr>
          <p:nvPr/>
        </p:nvPicPr>
        <p:blipFill>
          <a:blip r:embed="rId2"/>
          <a:stretch>
            <a:fillRect/>
          </a:stretch>
        </p:blipFill>
        <p:spPr>
          <a:xfrm>
            <a:off x="10744324" y="73787"/>
            <a:ext cx="1632825" cy="1254388"/>
          </a:xfrm>
          <a:prstGeom prst="rect">
            <a:avLst/>
          </a:prstGeom>
          <a:effectLst>
            <a:softEdge rad="317500"/>
          </a:effectLst>
        </p:spPr>
      </p:pic>
      <p:pic>
        <p:nvPicPr>
          <p:cNvPr id="33" name="Imagen 32"/>
          <p:cNvPicPr>
            <a:picLocks noChangeAspect="1"/>
          </p:cNvPicPr>
          <p:nvPr/>
        </p:nvPicPr>
        <p:blipFill>
          <a:blip r:embed="rId11">
            <a:duotone>
              <a:prstClr val="black"/>
              <a:schemeClr val="accent3">
                <a:tint val="45000"/>
                <a:satMod val="400000"/>
              </a:schemeClr>
            </a:duotone>
          </a:blip>
          <a:stretch>
            <a:fillRect/>
          </a:stretch>
        </p:blipFill>
        <p:spPr>
          <a:xfrm>
            <a:off x="1246989" y="-38296"/>
            <a:ext cx="1865391" cy="1231515"/>
          </a:xfrm>
          <a:prstGeom prst="rect">
            <a:avLst/>
          </a:prstGeom>
          <a:effectLst>
            <a:softEdge rad="317500"/>
          </a:effectLst>
        </p:spPr>
      </p:pic>
      <p:pic>
        <p:nvPicPr>
          <p:cNvPr id="35" name="Imagen 34"/>
          <p:cNvPicPr>
            <a:picLocks noChangeAspect="1"/>
          </p:cNvPicPr>
          <p:nvPr/>
        </p:nvPicPr>
        <p:blipFill>
          <a:blip r:embed="rId3">
            <a:duotone>
              <a:prstClr val="black"/>
              <a:schemeClr val="accent3">
                <a:tint val="45000"/>
                <a:satMod val="400000"/>
              </a:schemeClr>
            </a:duotone>
          </a:blip>
          <a:stretch>
            <a:fillRect/>
          </a:stretch>
        </p:blipFill>
        <p:spPr>
          <a:xfrm>
            <a:off x="5535309" y="-103590"/>
            <a:ext cx="1964923" cy="1138475"/>
          </a:xfrm>
          <a:prstGeom prst="rect">
            <a:avLst/>
          </a:prstGeom>
          <a:effectLst>
            <a:softEdge rad="317500"/>
          </a:effectLst>
        </p:spPr>
      </p:pic>
      <p:pic>
        <p:nvPicPr>
          <p:cNvPr id="27" name="Picture 2">
            <a:extLst>
              <a:ext uri="{FF2B5EF4-FFF2-40B4-BE49-F238E27FC236}">
                <a16:creationId xmlns:a16="http://schemas.microsoft.com/office/drawing/2014/main" id="{8B55C493-1541-29EE-80A9-9F82DD36F72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223"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 descr="Une image contenant texte, Police, Graphique, capture d’écran&#10;&#10;Description générée automatiquement">
            <a:extLst>
              <a:ext uri="{FF2B5EF4-FFF2-40B4-BE49-F238E27FC236}">
                <a16:creationId xmlns:a16="http://schemas.microsoft.com/office/drawing/2014/main" id="{A74CD0EA-FD26-9B82-549A-108959E6348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059" t="27589" b="24622"/>
          <a:stretch/>
        </p:blipFill>
        <p:spPr>
          <a:xfrm>
            <a:off x="207956" y="6037470"/>
            <a:ext cx="11885604" cy="727179"/>
          </a:xfrm>
          <a:prstGeom prst="rect">
            <a:avLst/>
          </a:prstGeom>
        </p:spPr>
      </p:pic>
      <p:sp>
        <p:nvSpPr>
          <p:cNvPr id="31" name="Rectángulo 30"/>
          <p:cNvSpPr/>
          <p:nvPr/>
        </p:nvSpPr>
        <p:spPr>
          <a:xfrm>
            <a:off x="6081122" y="1661915"/>
            <a:ext cx="5047151" cy="584775"/>
          </a:xfrm>
          <a:prstGeom prst="rect">
            <a:avLst/>
          </a:prstGeom>
        </p:spPr>
        <p:txBody>
          <a:bodyPr wrap="none">
            <a:spAutoFit/>
          </a:bodyPr>
          <a:lstStyle/>
          <a:p>
            <a:r>
              <a:rPr lang="es-ES" sz="3200" b="1" dirty="0">
                <a:latin typeface="Arial" panose="020B0604020202020204" pitchFamily="34" charset="0"/>
                <a:ea typeface="Calibri" panose="020F0502020204030204" pitchFamily="34" charset="0"/>
              </a:rPr>
              <a:t>GLOBAL COOPERATION</a:t>
            </a:r>
            <a:endParaRPr lang="es-ES" sz="3200" b="1" dirty="0"/>
          </a:p>
        </p:txBody>
      </p:sp>
      <p:pic>
        <p:nvPicPr>
          <p:cNvPr id="43" name="6 Marcador de contenido">
            <a:extLst>
              <a:ext uri="{FF2B5EF4-FFF2-40B4-BE49-F238E27FC236}">
                <a16:creationId xmlns:a16="http://schemas.microsoft.com/office/drawing/2014/main" id="{E108D939-585F-750E-70B7-C2B7FAAB8638}"/>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a:off x="236551" y="-3749"/>
            <a:ext cx="1826210" cy="1389356"/>
          </a:xfrm>
          <a:prstGeom prst="rect">
            <a:avLst/>
          </a:prstGeom>
          <a:ln>
            <a:noFill/>
          </a:ln>
          <a:effectLst>
            <a:softEdge rad="112500"/>
          </a:effectLst>
        </p:spPr>
      </p:pic>
      <p:sp>
        <p:nvSpPr>
          <p:cNvPr id="4" name="Rectángulo 3"/>
          <p:cNvSpPr/>
          <p:nvPr/>
        </p:nvSpPr>
        <p:spPr>
          <a:xfrm>
            <a:off x="6285556" y="4275464"/>
            <a:ext cx="5659281" cy="1569660"/>
          </a:xfrm>
          <a:prstGeom prst="rect">
            <a:avLst/>
          </a:prstGeom>
        </p:spPr>
        <p:txBody>
          <a:bodyPr wrap="square">
            <a:spAutoFit/>
          </a:bodyPr>
          <a:lstStyle/>
          <a:p>
            <a:pPr marL="342900" indent="-342900" algn="just">
              <a:spcBef>
                <a:spcPts val="600"/>
              </a:spcBef>
              <a:spcAft>
                <a:spcPts val="600"/>
              </a:spcAft>
              <a:buFont typeface="Arial" panose="020B0604020202020204" pitchFamily="34" charset="0"/>
              <a:buChar char="•"/>
            </a:pPr>
            <a:r>
              <a:rPr lang="en-US" sz="2400" dirty="0">
                <a:latin typeface="Arial" pitchFamily="34" charset="0"/>
                <a:cs typeface="Arial" pitchFamily="34" charset="0"/>
              </a:rPr>
              <a:t>IPK personnel provided collaboration in medical care, diagnosis and epidemiological surveillance during the COVID-19 epidemic</a:t>
            </a:r>
            <a:endParaRPr lang="es-US" sz="2400" dirty="0">
              <a:latin typeface="Arial" pitchFamily="34" charset="0"/>
              <a:cs typeface="Arial" pitchFamily="34" charset="0"/>
            </a:endParaRPr>
          </a:p>
        </p:txBody>
      </p:sp>
      <p:pic>
        <p:nvPicPr>
          <p:cNvPr id="8" name="Picture 7">
            <a:extLst>
              <a:ext uri="{FF2B5EF4-FFF2-40B4-BE49-F238E27FC236}">
                <a16:creationId xmlns:a16="http://schemas.microsoft.com/office/drawing/2014/main" id="{10362F83-D49D-97A0-D91D-CA019DE61411}"/>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063727" y="1811318"/>
            <a:ext cx="5119796" cy="4131428"/>
          </a:xfrm>
          <a:prstGeom prst="rect">
            <a:avLst/>
          </a:prstGeom>
        </p:spPr>
      </p:pic>
      <p:sp>
        <p:nvSpPr>
          <p:cNvPr id="2" name="CuadroTexto 1"/>
          <p:cNvSpPr txBox="1"/>
          <p:nvPr/>
        </p:nvSpPr>
        <p:spPr>
          <a:xfrm>
            <a:off x="6206470" y="2359569"/>
            <a:ext cx="5817454" cy="1723549"/>
          </a:xfrm>
          <a:prstGeom prst="rect">
            <a:avLst/>
          </a:prstGeom>
        </p:spPr>
        <p:txBody>
          <a:bodyPr wrap="square">
            <a:spAutoFit/>
          </a:bodyPr>
          <a:lstStyle>
            <a:defPPr>
              <a:defRPr lang="en-US"/>
            </a:defPPr>
            <a:lvl1pPr algn="just">
              <a:spcBef>
                <a:spcPts val="600"/>
              </a:spcBef>
              <a:spcAft>
                <a:spcPts val="600"/>
              </a:spcAft>
              <a:defRPr sz="2400">
                <a:latin typeface="Arial" pitchFamily="34" charset="0"/>
                <a:cs typeface="Arial" pitchFamily="34" charset="0"/>
              </a:defRPr>
            </a:lvl1pPr>
          </a:lstStyle>
          <a:p>
            <a:pPr marL="342900" indent="-342900">
              <a:buFont typeface="Arial" panose="020B0604020202020204" pitchFamily="34" charset="0"/>
              <a:buChar char="•"/>
            </a:pPr>
            <a:r>
              <a:rPr lang="es-ES" dirty="0"/>
              <a:t>IPK </a:t>
            </a:r>
            <a:r>
              <a:rPr lang="es-ES" dirty="0" err="1"/>
              <a:t>professionals</a:t>
            </a:r>
            <a:r>
              <a:rPr lang="es-ES" dirty="0"/>
              <a:t> in Expert </a:t>
            </a:r>
            <a:r>
              <a:rPr lang="es-ES" dirty="0" err="1"/>
              <a:t>Groups</a:t>
            </a:r>
            <a:r>
              <a:rPr lang="es-ES" dirty="0"/>
              <a:t>: </a:t>
            </a:r>
            <a:r>
              <a:rPr lang="es-ES" b="1" dirty="0"/>
              <a:t>WHO, PAHO, TDR, IANPHI</a:t>
            </a:r>
          </a:p>
          <a:p>
            <a:pPr marL="342900" indent="-342900">
              <a:buFont typeface="Arial" panose="020B0604020202020204" pitchFamily="34" charset="0"/>
              <a:buChar char="•"/>
            </a:pPr>
            <a:r>
              <a:rPr lang="en-US"/>
              <a:t>Training of</a:t>
            </a:r>
            <a:r>
              <a:rPr lang="en-US" b="1"/>
              <a:t> </a:t>
            </a:r>
            <a:r>
              <a:rPr lang="en-US" dirty="0"/>
              <a:t>Cuban doctors who served during the Ebola outbreaks </a:t>
            </a:r>
            <a:endParaRPr lang="es-ES" dirty="0"/>
          </a:p>
        </p:txBody>
      </p:sp>
    </p:spTree>
    <p:extLst>
      <p:ext uri="{BB962C8B-B14F-4D97-AF65-F5344CB8AC3E}">
        <p14:creationId xmlns:p14="http://schemas.microsoft.com/office/powerpoint/2010/main" val="2002787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7EED68A-75DC-C271-DD75-B62972907471}"/>
              </a:ext>
            </a:extLst>
          </p:cNvPr>
          <p:cNvPicPr>
            <a:picLocks noChangeAspect="1"/>
          </p:cNvPicPr>
          <p:nvPr/>
        </p:nvPicPr>
        <p:blipFill>
          <a:blip r:embed="rId2"/>
          <a:stretch>
            <a:fillRect/>
          </a:stretch>
        </p:blipFill>
        <p:spPr>
          <a:xfrm>
            <a:off x="10587319" y="99701"/>
            <a:ext cx="1604682" cy="5945500"/>
          </a:xfrm>
          <a:prstGeom prst="rect">
            <a:avLst/>
          </a:prstGeom>
        </p:spPr>
      </p:pic>
      <p:sp>
        <p:nvSpPr>
          <p:cNvPr id="33" name="TextBox 32">
            <a:extLst>
              <a:ext uri="{FF2B5EF4-FFF2-40B4-BE49-F238E27FC236}">
                <a16:creationId xmlns:a16="http://schemas.microsoft.com/office/drawing/2014/main" id="{D69386E5-E5BE-3A33-F136-5E8602B6AB88}"/>
              </a:ext>
            </a:extLst>
          </p:cNvPr>
          <p:cNvSpPr txBox="1"/>
          <p:nvPr/>
        </p:nvSpPr>
        <p:spPr>
          <a:xfrm>
            <a:off x="699002" y="-12059"/>
            <a:ext cx="94631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3600" b="1">
                <a:latin typeface="Arial" panose="020B0604020202020204" pitchFamily="34" charset="0"/>
                <a:cs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dirty="0"/>
              <a:t>IPK IN THE FIGHT AGAINST COVID-19</a:t>
            </a:r>
          </a:p>
        </p:txBody>
      </p:sp>
      <p:pic>
        <p:nvPicPr>
          <p:cNvPr id="6" name="Picture 2">
            <a:extLst>
              <a:ext uri="{FF2B5EF4-FFF2-40B4-BE49-F238E27FC236}">
                <a16:creationId xmlns:a16="http://schemas.microsoft.com/office/drawing/2014/main" id="{8B55C493-1541-29EE-80A9-9F82DD36F72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37"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8A592FE-968C-7837-1CC8-FC3913DD5D53}"/>
              </a:ext>
            </a:extLst>
          </p:cNvPr>
          <p:cNvPicPr>
            <a:picLocks noChangeAspect="1"/>
          </p:cNvPicPr>
          <p:nvPr/>
        </p:nvPicPr>
        <p:blipFill>
          <a:blip r:embed="rId4"/>
          <a:stretch>
            <a:fillRect/>
          </a:stretch>
        </p:blipFill>
        <p:spPr>
          <a:xfrm>
            <a:off x="2029855" y="746030"/>
            <a:ext cx="7800231" cy="5299171"/>
          </a:xfrm>
          <a:prstGeom prst="rect">
            <a:avLst/>
          </a:prstGeom>
        </p:spPr>
      </p:pic>
      <p:pic>
        <p:nvPicPr>
          <p:cNvPr id="8" name="Image 2" descr="Une image contenant texte, Police, Graphique, capture d’écran&#10;&#10;Description générée automatiquement">
            <a:extLst>
              <a:ext uri="{FF2B5EF4-FFF2-40B4-BE49-F238E27FC236}">
                <a16:creationId xmlns:a16="http://schemas.microsoft.com/office/drawing/2014/main" id="{B8EC5039-CF8F-129B-E06D-27C4E44BE66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059" t="27589" b="24622"/>
          <a:stretch/>
        </p:blipFill>
        <p:spPr>
          <a:xfrm>
            <a:off x="386080" y="6130821"/>
            <a:ext cx="11763192" cy="727179"/>
          </a:xfrm>
          <a:prstGeom prst="rect">
            <a:avLst/>
          </a:prstGeom>
        </p:spPr>
      </p:pic>
      <p:pic>
        <p:nvPicPr>
          <p:cNvPr id="2" name="Imagen 1">
            <a:extLst>
              <a:ext uri="{FF2B5EF4-FFF2-40B4-BE49-F238E27FC236}">
                <a16:creationId xmlns:a16="http://schemas.microsoft.com/office/drawing/2014/main" id="{ACA9221A-B6E9-DBD2-79B6-1ED984592EDF}"/>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3668" y="3368"/>
            <a:ext cx="754193" cy="6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023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87906-C5DB-DD58-2BFB-347AFE03DB4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5443" t="2529" r="12578" b="3693"/>
          <a:stretch/>
        </p:blipFill>
        <p:spPr>
          <a:xfrm>
            <a:off x="2332561" y="618208"/>
            <a:ext cx="5674913" cy="4927600"/>
          </a:xfrm>
          <a:prstGeom prst="rect">
            <a:avLst/>
          </a:prstGeom>
        </p:spPr>
      </p:pic>
      <p:pic>
        <p:nvPicPr>
          <p:cNvPr id="6" name="Picture 5">
            <a:extLst>
              <a:ext uri="{FF2B5EF4-FFF2-40B4-BE49-F238E27FC236}">
                <a16:creationId xmlns:a16="http://schemas.microsoft.com/office/drawing/2014/main" id="{74B80ED2-2D3D-D123-2A71-85A06AA5F8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30560" y="0"/>
            <a:ext cx="1318712" cy="5943599"/>
          </a:xfrm>
          <a:prstGeom prst="rect">
            <a:avLst/>
          </a:prstGeom>
          <a:ln>
            <a:noFill/>
          </a:ln>
          <a:effectLst>
            <a:softEdge rad="112500"/>
          </a:effectLst>
        </p:spPr>
      </p:pic>
      <p:sp>
        <p:nvSpPr>
          <p:cNvPr id="8" name="Rectángulo 3">
            <a:extLst>
              <a:ext uri="{FF2B5EF4-FFF2-40B4-BE49-F238E27FC236}">
                <a16:creationId xmlns:a16="http://schemas.microsoft.com/office/drawing/2014/main" id="{22361B94-9F6B-25A2-F58A-6B00050C0D08}"/>
              </a:ext>
            </a:extLst>
          </p:cNvPr>
          <p:cNvSpPr/>
          <p:nvPr/>
        </p:nvSpPr>
        <p:spPr>
          <a:xfrm>
            <a:off x="312275" y="0"/>
            <a:ext cx="11887810" cy="69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s-ES" sz="3600" b="1" dirty="0">
                <a:solidFill>
                  <a:schemeClr val="tx1"/>
                </a:solidFill>
                <a:latin typeface="Arial" pitchFamily="34" charset="0"/>
                <a:ea typeface="Arial Unicode MS" pitchFamily="34" charset="-128"/>
                <a:cs typeface="Arial" pitchFamily="34" charset="0"/>
              </a:rPr>
              <a:t>IPK HOSPITAL DURING COVID-19</a:t>
            </a:r>
          </a:p>
        </p:txBody>
      </p:sp>
      <p:pic>
        <p:nvPicPr>
          <p:cNvPr id="10" name="Picture 2">
            <a:extLst>
              <a:ext uri="{FF2B5EF4-FFF2-40B4-BE49-F238E27FC236}">
                <a16:creationId xmlns:a16="http://schemas.microsoft.com/office/drawing/2014/main" id="{E75C5A8C-23FB-559A-4B96-4C3B5997C61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23" y="0"/>
            <a:ext cx="267891" cy="6858000"/>
          </a:xfrm>
          <a:prstGeom prst="rect">
            <a:avLst/>
          </a:prstGeom>
          <a:noFill/>
          <a:ln>
            <a:noFill/>
          </a:ln>
        </p:spPr>
      </p:pic>
      <p:pic>
        <p:nvPicPr>
          <p:cNvPr id="11" name="Image 2" descr="Une image contenant texte, Police, Graphique, capture d’écran&#10;&#10;Description générée automatiquement">
            <a:extLst>
              <a:ext uri="{FF2B5EF4-FFF2-40B4-BE49-F238E27FC236}">
                <a16:creationId xmlns:a16="http://schemas.microsoft.com/office/drawing/2014/main" id="{F746BC7B-4517-9BCB-D7E6-2E61D653FF7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059" t="27589" b="24622"/>
          <a:stretch/>
        </p:blipFill>
        <p:spPr>
          <a:xfrm>
            <a:off x="386080" y="6130821"/>
            <a:ext cx="11763192" cy="727179"/>
          </a:xfrm>
          <a:prstGeom prst="rect">
            <a:avLst/>
          </a:prstGeom>
        </p:spPr>
      </p:pic>
      <p:pic>
        <p:nvPicPr>
          <p:cNvPr id="12" name="Imagen 11">
            <a:extLst>
              <a:ext uri="{FF2B5EF4-FFF2-40B4-BE49-F238E27FC236}">
                <a16:creationId xmlns:a16="http://schemas.microsoft.com/office/drawing/2014/main" id="{50C13686-D32D-5B6D-75B8-B84BDB7FC13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3668" y="3368"/>
            <a:ext cx="754193" cy="6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953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3"/>
          <p:cNvSpPr/>
          <p:nvPr/>
        </p:nvSpPr>
        <p:spPr>
          <a:xfrm>
            <a:off x="539750" y="0"/>
            <a:ext cx="1165225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s-ES" sz="3200" b="1" dirty="0">
                <a:solidFill>
                  <a:schemeClr val="tx1"/>
                </a:solidFill>
                <a:latin typeface="Arial" pitchFamily="34" charset="0"/>
                <a:ea typeface="Arial Unicode MS" pitchFamily="34" charset="-128"/>
                <a:cs typeface="Arial" pitchFamily="34" charset="0"/>
              </a:rPr>
              <a:t>NATIONAL REFERENCE LABORATORY. IPK </a:t>
            </a:r>
          </a:p>
        </p:txBody>
      </p:sp>
      <p:sp>
        <p:nvSpPr>
          <p:cNvPr id="11" name="AutoShape 3"/>
          <p:cNvSpPr>
            <a:spLocks noChangeArrowheads="1"/>
          </p:cNvSpPr>
          <p:nvPr/>
        </p:nvSpPr>
        <p:spPr bwMode="auto">
          <a:xfrm rot="2771610">
            <a:off x="346075" y="6005513"/>
            <a:ext cx="431800" cy="431800"/>
          </a:xfrm>
          <a:prstGeom prst="rtTriangle">
            <a:avLst/>
          </a:prstGeom>
          <a:solidFill>
            <a:schemeClr val="bg1"/>
          </a:solidFill>
          <a:ln w="9525" algn="ctr">
            <a:solidFill>
              <a:schemeClr val="bg1"/>
            </a:solidFill>
            <a:miter lim="800000"/>
            <a:headEnd/>
            <a:tailEnd/>
          </a:ln>
        </p:spPr>
        <p:txBody>
          <a:bodyPr wrap="none" anchor="ctr"/>
          <a:lstStyle/>
          <a:p>
            <a:endParaRPr lang="es-ES" altLang="es-ES"/>
          </a:p>
        </p:txBody>
      </p:sp>
      <p:pic>
        <p:nvPicPr>
          <p:cNvPr id="5" name="Picture 4">
            <a:extLst>
              <a:ext uri="{FF2B5EF4-FFF2-40B4-BE49-F238E27FC236}">
                <a16:creationId xmlns:a16="http://schemas.microsoft.com/office/drawing/2014/main" id="{8DEC52E1-5015-CE0F-5350-7A0A8014AE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11315" y="614107"/>
            <a:ext cx="5009953" cy="2912590"/>
          </a:xfrm>
          <a:prstGeom prst="rect">
            <a:avLst/>
          </a:prstGeom>
        </p:spPr>
      </p:pic>
      <p:pic>
        <p:nvPicPr>
          <p:cNvPr id="13" name="Picture 12">
            <a:extLst>
              <a:ext uri="{FF2B5EF4-FFF2-40B4-BE49-F238E27FC236}">
                <a16:creationId xmlns:a16="http://schemas.microsoft.com/office/drawing/2014/main" id="{D6416905-D1BE-5922-2D8B-25D78E22DB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3516" y="3816091"/>
            <a:ext cx="5179154" cy="2241945"/>
          </a:xfrm>
          <a:prstGeom prst="rect">
            <a:avLst/>
          </a:prstGeom>
        </p:spPr>
      </p:pic>
      <p:pic>
        <p:nvPicPr>
          <p:cNvPr id="18" name="Picture 17">
            <a:extLst>
              <a:ext uri="{FF2B5EF4-FFF2-40B4-BE49-F238E27FC236}">
                <a16:creationId xmlns:a16="http://schemas.microsoft.com/office/drawing/2014/main" id="{8261A458-BA54-82AB-A8DD-8C7DF973EE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15688" y="3421870"/>
            <a:ext cx="4419600" cy="2494280"/>
          </a:xfrm>
          <a:prstGeom prst="rect">
            <a:avLst/>
          </a:prstGeom>
        </p:spPr>
      </p:pic>
      <p:pic>
        <p:nvPicPr>
          <p:cNvPr id="2" name="Picture 1">
            <a:extLst>
              <a:ext uri="{FF2B5EF4-FFF2-40B4-BE49-F238E27FC236}">
                <a16:creationId xmlns:a16="http://schemas.microsoft.com/office/drawing/2014/main" id="{D4A3C98B-84A4-379C-593C-B971C0825C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9946" y="962281"/>
            <a:ext cx="4789650" cy="2894694"/>
          </a:xfrm>
          <a:prstGeom prst="rect">
            <a:avLst/>
          </a:prstGeom>
        </p:spPr>
      </p:pic>
      <p:sp>
        <p:nvSpPr>
          <p:cNvPr id="3" name="3 Rectángulo">
            <a:extLst>
              <a:ext uri="{FF2B5EF4-FFF2-40B4-BE49-F238E27FC236}">
                <a16:creationId xmlns:a16="http://schemas.microsoft.com/office/drawing/2014/main" id="{3851E8E6-C173-A2F1-02E9-577A6963B062}"/>
              </a:ext>
            </a:extLst>
          </p:cNvPr>
          <p:cNvSpPr/>
          <p:nvPr/>
        </p:nvSpPr>
        <p:spPr>
          <a:xfrm>
            <a:off x="617539" y="799964"/>
            <a:ext cx="5009953" cy="646331"/>
          </a:xfrm>
          <a:prstGeom prst="rect">
            <a:avLst/>
          </a:prstGeom>
        </p:spPr>
        <p:txBody>
          <a:bodyPr wrap="square">
            <a:spAutoFit/>
          </a:bodyPr>
          <a:lstStyle/>
          <a:p>
            <a:pPr>
              <a:defRPr/>
            </a:pPr>
            <a:r>
              <a:rPr lang="en-US" b="1" dirty="0">
                <a:latin typeface="Arial" pitchFamily="34" charset="0"/>
                <a:cs typeface="Arial" pitchFamily="34" charset="0"/>
              </a:rPr>
              <a:t>DIAGNOSIS, SURVEILLANCE AND REFERENCE</a:t>
            </a:r>
            <a:endParaRPr lang="es-US" b="1" dirty="0">
              <a:latin typeface="Arial" pitchFamily="34" charset="0"/>
              <a:cs typeface="Arial" pitchFamily="34" charset="0"/>
            </a:endParaRPr>
          </a:p>
        </p:txBody>
      </p:sp>
      <p:pic>
        <p:nvPicPr>
          <p:cNvPr id="4" name="Picture 2">
            <a:extLst>
              <a:ext uri="{FF2B5EF4-FFF2-40B4-BE49-F238E27FC236}">
                <a16:creationId xmlns:a16="http://schemas.microsoft.com/office/drawing/2014/main" id="{2322E321-7433-B244-3D5C-5E83239F097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23"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2" descr="Une image contenant texte, Police, Graphique, capture d’écran&#10;&#10;Description générée automatiquement">
            <a:extLst>
              <a:ext uri="{FF2B5EF4-FFF2-40B4-BE49-F238E27FC236}">
                <a16:creationId xmlns:a16="http://schemas.microsoft.com/office/drawing/2014/main" id="{F1FBC31F-F791-AAAA-FD7E-229902498AF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059" t="27589" b="24622"/>
          <a:stretch/>
        </p:blipFill>
        <p:spPr>
          <a:xfrm>
            <a:off x="386080" y="6130821"/>
            <a:ext cx="11763192" cy="727179"/>
          </a:xfrm>
          <a:prstGeom prst="rect">
            <a:avLst/>
          </a:prstGeom>
        </p:spPr>
      </p:pic>
      <p:pic>
        <p:nvPicPr>
          <p:cNvPr id="12" name="Imagen 11">
            <a:extLst>
              <a:ext uri="{FF2B5EF4-FFF2-40B4-BE49-F238E27FC236}">
                <a16:creationId xmlns:a16="http://schemas.microsoft.com/office/drawing/2014/main" id="{50C13686-D32D-5B6D-75B8-B84BDB7FC131}"/>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63668" y="3368"/>
            <a:ext cx="754193" cy="6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275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7672" y="46365"/>
            <a:ext cx="10652328" cy="892552"/>
          </a:xfrm>
          <a:prstGeom prst="rect">
            <a:avLst/>
          </a:prstGeom>
        </p:spPr>
        <p:txBody>
          <a:bodyPr wrap="square">
            <a:spAutoFit/>
          </a:bodyPr>
          <a:lstStyle/>
          <a:p>
            <a:r>
              <a:rPr lang="en-US" sz="2600" b="1" dirty="0">
                <a:latin typeface="Arial" panose="020B0604020202020204" pitchFamily="34" charset="0"/>
                <a:cs typeface="Arial" panose="020B0604020202020204" pitchFamily="34" charset="0"/>
              </a:rPr>
              <a:t>EPIDEMIOLOGICAL STUDIES AND CLINICAL TRIALS WITH CUBAN VACCINE CANDIDATES AGAINST COVID-19</a:t>
            </a:r>
            <a:endParaRPr lang="es-ES_tradnl" sz="2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E31A780-DE71-4F85-3AF2-5AC36EB0CF1E}"/>
              </a:ext>
            </a:extLst>
          </p:cNvPr>
          <p:cNvPicPr>
            <a:picLocks noChangeAspect="1"/>
          </p:cNvPicPr>
          <p:nvPr/>
        </p:nvPicPr>
        <p:blipFill>
          <a:blip r:embed="rId2"/>
          <a:stretch>
            <a:fillRect/>
          </a:stretch>
        </p:blipFill>
        <p:spPr>
          <a:xfrm>
            <a:off x="501080" y="1234351"/>
            <a:ext cx="3693234" cy="4389298"/>
          </a:xfrm>
          <a:prstGeom prst="rect">
            <a:avLst/>
          </a:prstGeom>
        </p:spPr>
      </p:pic>
      <p:pic>
        <p:nvPicPr>
          <p:cNvPr id="11" name="Picture 2">
            <a:extLst>
              <a:ext uri="{FF2B5EF4-FFF2-40B4-BE49-F238E27FC236}">
                <a16:creationId xmlns:a16="http://schemas.microsoft.com/office/drawing/2014/main" id="{D5EDB182-2E23-B6AE-ACF3-CC97EA228EF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23"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2" descr="Une image contenant texte, Police, Graphique, capture d’écran&#10;&#10;Description générée automatiquement">
            <a:extLst>
              <a:ext uri="{FF2B5EF4-FFF2-40B4-BE49-F238E27FC236}">
                <a16:creationId xmlns:a16="http://schemas.microsoft.com/office/drawing/2014/main" id="{4151698A-214D-CBE2-359F-5F74B9D34EC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59" t="27589" b="24622"/>
          <a:stretch/>
        </p:blipFill>
        <p:spPr>
          <a:xfrm>
            <a:off x="386080" y="6130821"/>
            <a:ext cx="11763192" cy="727179"/>
          </a:xfrm>
          <a:prstGeom prst="rect">
            <a:avLst/>
          </a:prstGeom>
        </p:spPr>
      </p:pic>
      <p:pic>
        <p:nvPicPr>
          <p:cNvPr id="19" name="Picture 18">
            <a:extLst>
              <a:ext uri="{FF2B5EF4-FFF2-40B4-BE49-F238E27FC236}">
                <a16:creationId xmlns:a16="http://schemas.microsoft.com/office/drawing/2014/main" id="{8598B48C-9C5E-8D3A-4277-88B2A71375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726" y="1192263"/>
            <a:ext cx="3440832" cy="4518505"/>
          </a:xfrm>
          <a:prstGeom prst="rect">
            <a:avLst/>
          </a:prstGeom>
        </p:spPr>
      </p:pic>
      <p:pic>
        <p:nvPicPr>
          <p:cNvPr id="24" name="Picture 23">
            <a:extLst>
              <a:ext uri="{FF2B5EF4-FFF2-40B4-BE49-F238E27FC236}">
                <a16:creationId xmlns:a16="http://schemas.microsoft.com/office/drawing/2014/main" id="{99B40044-72B8-351A-145F-46BF61E3D149}"/>
              </a:ext>
            </a:extLst>
          </p:cNvPr>
          <p:cNvPicPr>
            <a:picLocks noChangeAspect="1"/>
          </p:cNvPicPr>
          <p:nvPr/>
        </p:nvPicPr>
        <p:blipFill>
          <a:blip r:embed="rId6"/>
          <a:stretch>
            <a:fillRect/>
          </a:stretch>
        </p:blipFill>
        <p:spPr>
          <a:xfrm>
            <a:off x="8362372" y="1234351"/>
            <a:ext cx="3604533" cy="4518506"/>
          </a:xfrm>
          <a:prstGeom prst="rect">
            <a:avLst/>
          </a:prstGeom>
        </p:spPr>
      </p:pic>
      <p:pic>
        <p:nvPicPr>
          <p:cNvPr id="13" name="Imagen 12">
            <a:extLst>
              <a:ext uri="{FF2B5EF4-FFF2-40B4-BE49-F238E27FC236}">
                <a16:creationId xmlns:a16="http://schemas.microsoft.com/office/drawing/2014/main" id="{50C13686-D32D-5B6D-75B8-B84BDB7FC131}"/>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63668" y="3368"/>
            <a:ext cx="754193" cy="6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275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90699" y="7226"/>
            <a:ext cx="12001301" cy="584775"/>
          </a:xfrm>
          <a:prstGeom prst="rect">
            <a:avLst/>
          </a:prstGeom>
          <a:solidFill>
            <a:schemeClr val="bg1"/>
          </a:solidFill>
        </p:spPr>
        <p:txBody>
          <a:bodyPr wrap="square">
            <a:spAutoFit/>
          </a:bodyPr>
          <a:lstStyle/>
          <a:p>
            <a:pPr algn="ctr" fontAlgn="auto">
              <a:spcBef>
                <a:spcPts val="0"/>
              </a:spcBef>
              <a:spcAft>
                <a:spcPts val="0"/>
              </a:spcAft>
              <a:defRPr/>
            </a:pPr>
            <a:r>
              <a:rPr lang="en-C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SCIENTIFIC PRODUCTION  </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5202"/>
          <a:stretch/>
        </p:blipFill>
        <p:spPr bwMode="auto">
          <a:xfrm>
            <a:off x="304820" y="2122686"/>
            <a:ext cx="3170635" cy="162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8963"/>
          <a:stretch/>
        </p:blipFill>
        <p:spPr bwMode="auto">
          <a:xfrm>
            <a:off x="4986752" y="4491086"/>
            <a:ext cx="2284414" cy="233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23330934-A165-4983-ACD2-398DBFA7267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8590" y="493050"/>
            <a:ext cx="3021090" cy="15379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5B705EDA-D102-48B4-BE62-1A019416B90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78240" y="493050"/>
            <a:ext cx="3413760" cy="1762469"/>
          </a:xfrm>
          <a:prstGeom prst="rect">
            <a:avLst/>
          </a:prstGeom>
        </p:spPr>
      </p:pic>
      <p:pic>
        <p:nvPicPr>
          <p:cNvPr id="11" name="Picture 10">
            <a:extLst>
              <a:ext uri="{FF2B5EF4-FFF2-40B4-BE49-F238E27FC236}">
                <a16:creationId xmlns:a16="http://schemas.microsoft.com/office/drawing/2014/main" id="{3C5C90A7-7C2F-4A94-922B-D6F145C33B6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731" b="2909"/>
          <a:stretch/>
        </p:blipFill>
        <p:spPr>
          <a:xfrm>
            <a:off x="8778238" y="2207152"/>
            <a:ext cx="3413761" cy="1762469"/>
          </a:xfrm>
          <a:prstGeom prst="rect">
            <a:avLst/>
          </a:prstGeom>
        </p:spPr>
      </p:pic>
      <p:pic>
        <p:nvPicPr>
          <p:cNvPr id="12" name="Picture 11">
            <a:extLst>
              <a:ext uri="{FF2B5EF4-FFF2-40B4-BE49-F238E27FC236}">
                <a16:creationId xmlns:a16="http://schemas.microsoft.com/office/drawing/2014/main" id="{2E04E2D9-0D64-4B25-B8CC-9C4099C31C2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78238" y="3888327"/>
            <a:ext cx="3413762" cy="1762470"/>
          </a:xfrm>
          <a:prstGeom prst="rect">
            <a:avLst/>
          </a:prstGeom>
        </p:spPr>
      </p:pic>
      <p:pic>
        <p:nvPicPr>
          <p:cNvPr id="13" name="Picture 12">
            <a:extLst>
              <a:ext uri="{FF2B5EF4-FFF2-40B4-BE49-F238E27FC236}">
                <a16:creationId xmlns:a16="http://schemas.microsoft.com/office/drawing/2014/main" id="{5DF8D866-0C90-439D-A92F-C94D755E44E4}"/>
              </a:ext>
            </a:extLst>
          </p:cNvPr>
          <p:cNvPicPr>
            <a:picLocks noChangeAspect="1"/>
          </p:cNvPicPr>
          <p:nvPr/>
        </p:nvPicPr>
        <p:blipFill>
          <a:blip r:embed="rId9"/>
          <a:stretch>
            <a:fillRect/>
          </a:stretch>
        </p:blipFill>
        <p:spPr>
          <a:xfrm>
            <a:off x="3811333" y="514021"/>
            <a:ext cx="4425965" cy="2266297"/>
          </a:xfrm>
          <a:prstGeom prst="rect">
            <a:avLst/>
          </a:prstGeom>
        </p:spPr>
      </p:pic>
      <p:pic>
        <p:nvPicPr>
          <p:cNvPr id="14" name="Picture 13">
            <a:extLst>
              <a:ext uri="{FF2B5EF4-FFF2-40B4-BE49-F238E27FC236}">
                <a16:creationId xmlns:a16="http://schemas.microsoft.com/office/drawing/2014/main" id="{A8585C12-93F3-485F-991B-C6839E9BF7B0}"/>
              </a:ext>
            </a:extLst>
          </p:cNvPr>
          <p:cNvPicPr>
            <a:picLocks noChangeAspect="1"/>
          </p:cNvPicPr>
          <p:nvPr/>
        </p:nvPicPr>
        <p:blipFill>
          <a:blip r:embed="rId10"/>
          <a:stretch>
            <a:fillRect/>
          </a:stretch>
        </p:blipFill>
        <p:spPr>
          <a:xfrm>
            <a:off x="289124" y="5258115"/>
            <a:ext cx="3190555" cy="1588347"/>
          </a:xfrm>
          <a:prstGeom prst="rect">
            <a:avLst/>
          </a:prstGeom>
        </p:spPr>
      </p:pic>
      <p:pic>
        <p:nvPicPr>
          <p:cNvPr id="17" name="Picture 16">
            <a:extLst>
              <a:ext uri="{FF2B5EF4-FFF2-40B4-BE49-F238E27FC236}">
                <a16:creationId xmlns:a16="http://schemas.microsoft.com/office/drawing/2014/main" id="{595FA5B4-5F13-4B1C-A7CD-C006D3B276C8}"/>
              </a:ext>
            </a:extLst>
          </p:cNvPr>
          <p:cNvPicPr>
            <a:picLocks noChangeAspect="1"/>
          </p:cNvPicPr>
          <p:nvPr/>
        </p:nvPicPr>
        <p:blipFill>
          <a:blip r:embed="rId11"/>
          <a:stretch>
            <a:fillRect/>
          </a:stretch>
        </p:blipFill>
        <p:spPr>
          <a:xfrm>
            <a:off x="304820" y="3684325"/>
            <a:ext cx="3174860" cy="1628576"/>
          </a:xfrm>
          <a:prstGeom prst="rect">
            <a:avLst/>
          </a:prstGeom>
        </p:spPr>
      </p:pic>
      <p:pic>
        <p:nvPicPr>
          <p:cNvPr id="20" name="Picture 19">
            <a:extLst>
              <a:ext uri="{FF2B5EF4-FFF2-40B4-BE49-F238E27FC236}">
                <a16:creationId xmlns:a16="http://schemas.microsoft.com/office/drawing/2014/main" id="{9CFD2748-8418-4912-B7E8-7EDA369636D6}"/>
              </a:ext>
            </a:extLst>
          </p:cNvPr>
          <p:cNvPicPr>
            <a:picLocks noChangeAspect="1"/>
          </p:cNvPicPr>
          <p:nvPr/>
        </p:nvPicPr>
        <p:blipFill>
          <a:blip r:embed="rId12"/>
          <a:stretch>
            <a:fillRect/>
          </a:stretch>
        </p:blipFill>
        <p:spPr>
          <a:xfrm>
            <a:off x="4026949" y="2728617"/>
            <a:ext cx="4254542" cy="1762469"/>
          </a:xfrm>
          <a:prstGeom prst="rect">
            <a:avLst/>
          </a:prstGeom>
        </p:spPr>
      </p:pic>
      <p:pic>
        <p:nvPicPr>
          <p:cNvPr id="3" name="Picture 2">
            <a:extLst>
              <a:ext uri="{FF2B5EF4-FFF2-40B4-BE49-F238E27FC236}">
                <a16:creationId xmlns:a16="http://schemas.microsoft.com/office/drawing/2014/main" id="{C7D681BA-420D-78E3-A7D4-EA3FFF885D2A}"/>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223"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8DA999-B37F-B25F-112C-B01585EF1833}"/>
              </a:ext>
            </a:extLst>
          </p:cNvPr>
          <p:cNvPicPr>
            <a:picLocks noChangeAspect="1"/>
          </p:cNvPicPr>
          <p:nvPr/>
        </p:nvPicPr>
        <p:blipFill>
          <a:blip r:embed="rId14"/>
          <a:stretch>
            <a:fillRect/>
          </a:stretch>
        </p:blipFill>
        <p:spPr>
          <a:xfrm>
            <a:off x="8412481" y="5320007"/>
            <a:ext cx="3779519" cy="1537993"/>
          </a:xfrm>
          <a:prstGeom prst="rect">
            <a:avLst/>
          </a:prstGeom>
        </p:spPr>
      </p:pic>
      <p:pic>
        <p:nvPicPr>
          <p:cNvPr id="16" name="Imagen 15">
            <a:extLst>
              <a:ext uri="{FF2B5EF4-FFF2-40B4-BE49-F238E27FC236}">
                <a16:creationId xmlns:a16="http://schemas.microsoft.com/office/drawing/2014/main" id="{50C13686-D32D-5B6D-75B8-B84BDB7FC131}"/>
              </a:ext>
            </a:extLst>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263668" y="3368"/>
            <a:ext cx="754193" cy="6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418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076FEB-2DEE-5467-2A91-927D2C2C1658}"/>
              </a:ext>
            </a:extLst>
          </p:cNvPr>
          <p:cNvSpPr txBox="1"/>
          <p:nvPr/>
        </p:nvSpPr>
        <p:spPr>
          <a:xfrm>
            <a:off x="640764" y="1395822"/>
            <a:ext cx="10827336" cy="4031873"/>
          </a:xfrm>
          <a:prstGeom prst="rect">
            <a:avLst/>
          </a:prstGeom>
          <a:noFill/>
        </p:spPr>
        <p:txBody>
          <a:bodyPr wrap="square">
            <a:spAutoFit/>
          </a:bodyPr>
          <a:lstStyle/>
          <a:p>
            <a:pPr marL="342900" marR="0" lvl="0" indent="-342900" algn="just">
              <a:spcBef>
                <a:spcPts val="1200"/>
              </a:spcBef>
              <a:spcAft>
                <a:spcPts val="1200"/>
              </a:spcAft>
              <a:buFont typeface="Arial" panose="020B0604020202020204" pitchFamily="34" charset="0"/>
              <a:buChar char="•"/>
              <a:tabLst>
                <a:tab pos="457200" algn="l"/>
              </a:tabLst>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NPHI significantly contributes to the health systems in the  surveillance of infectious diseases and confronting epidemics, thus they should be continuously supported to guarantee the strengthening of them</a:t>
            </a:r>
          </a:p>
          <a:p>
            <a:pPr marL="342900" marR="0" lvl="0" indent="-342900" algn="just">
              <a:spcBef>
                <a:spcPts val="1200"/>
              </a:spcBef>
              <a:spcAft>
                <a:spcPts val="1200"/>
              </a:spcAft>
              <a:buFont typeface="Arial" panose="020B0604020202020204" pitchFamily="34" charset="0"/>
              <a:buChar char="•"/>
              <a:tabLst>
                <a:tab pos="457200" algn="l"/>
              </a:tabLst>
            </a:pPr>
            <a:r>
              <a:rPr lang="en-US" sz="2400" dirty="0">
                <a:latin typeface="Arial" panose="020B0604020202020204" pitchFamily="34" charset="0"/>
                <a:cs typeface="Arial" panose="020B0604020202020204" pitchFamily="34" charset="0"/>
              </a:rPr>
              <a:t>The collaboration between nations mobilized during the emergency’s response needs to be continued and enhanced</a:t>
            </a:r>
          </a:p>
          <a:p>
            <a:pPr marL="342900" marR="0" lvl="0" indent="-342900" algn="just">
              <a:spcBef>
                <a:spcPts val="1200"/>
              </a:spcBef>
              <a:spcAft>
                <a:spcPts val="1200"/>
              </a:spcAft>
              <a:buFont typeface="Arial" panose="020B0604020202020204" pitchFamily="34" charset="0"/>
              <a:buChar char="•"/>
              <a:tabLst>
                <a:tab pos="457200" algn="l"/>
              </a:tabLst>
            </a:pPr>
            <a:r>
              <a:rPr lang="en-US" sz="2400" dirty="0">
                <a:latin typeface="Arial" panose="020B0604020202020204" pitchFamily="34" charset="0"/>
                <a:cs typeface="Arial" panose="020B0604020202020204" pitchFamily="34" charset="0"/>
              </a:rPr>
              <a:t>Fostering alliances between countries, with multisectoral approach, will contribute to build a future where early detection, rapid response, and global collaboration are the cornerstones of our defense against emergent diseases </a:t>
            </a:r>
          </a:p>
        </p:txBody>
      </p:sp>
      <p:sp>
        <p:nvSpPr>
          <p:cNvPr id="4" name="TextBox 3">
            <a:extLst>
              <a:ext uri="{FF2B5EF4-FFF2-40B4-BE49-F238E27FC236}">
                <a16:creationId xmlns:a16="http://schemas.microsoft.com/office/drawing/2014/main" id="{6F6E1204-D089-39CF-6C1C-DA73118C63CC}"/>
              </a:ext>
            </a:extLst>
          </p:cNvPr>
          <p:cNvSpPr txBox="1"/>
          <p:nvPr/>
        </p:nvSpPr>
        <p:spPr>
          <a:xfrm>
            <a:off x="1529899" y="491298"/>
            <a:ext cx="45597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cs typeface="Arial" panose="020B0604020202020204" pitchFamily="34" charset="0"/>
              </a:rPr>
              <a:t>FINAL CONSIDERATIONS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015C32D-3FEF-D31C-391C-DF29E24461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5566" t="2111"/>
          <a:stretch/>
        </p:blipFill>
        <p:spPr>
          <a:xfrm>
            <a:off x="-9078" y="0"/>
            <a:ext cx="272746" cy="6858000"/>
          </a:xfrm>
          <a:prstGeom prst="rect">
            <a:avLst/>
          </a:prstGeom>
        </p:spPr>
      </p:pic>
      <p:pic>
        <p:nvPicPr>
          <p:cNvPr id="2" name="Image 2" descr="Une image contenant texte, Police, Graphique, capture d’écran&#10;&#10;Description générée automatiquement">
            <a:extLst>
              <a:ext uri="{FF2B5EF4-FFF2-40B4-BE49-F238E27FC236}">
                <a16:creationId xmlns:a16="http://schemas.microsoft.com/office/drawing/2014/main" id="{A4903EE0-78C6-1EDC-8AB2-A5ADDE45F1B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59" t="27589" b="24622"/>
          <a:stretch/>
        </p:blipFill>
        <p:spPr>
          <a:xfrm>
            <a:off x="386080" y="6130821"/>
            <a:ext cx="11763192" cy="727179"/>
          </a:xfrm>
          <a:prstGeom prst="rect">
            <a:avLst/>
          </a:prstGeom>
        </p:spPr>
      </p:pic>
      <p:pic>
        <p:nvPicPr>
          <p:cNvPr id="8" name="Imagen 7">
            <a:extLst>
              <a:ext uri="{FF2B5EF4-FFF2-40B4-BE49-F238E27FC236}">
                <a16:creationId xmlns:a16="http://schemas.microsoft.com/office/drawing/2014/main" id="{50C13686-D32D-5B6D-75B8-B84BDB7FC13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63668" y="3368"/>
            <a:ext cx="754193" cy="6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380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82169" y="2237079"/>
            <a:ext cx="3222677" cy="707886"/>
          </a:xfrm>
          <a:prstGeom prst="rect">
            <a:avLst/>
          </a:prstGeom>
          <a:noFill/>
        </p:spPr>
        <p:txBody>
          <a:bodyPr wrap="none" rtlCol="0">
            <a:spAutoFit/>
          </a:bodyPr>
          <a:lstStyle/>
          <a:p>
            <a:r>
              <a:rPr lang="es-ES" sz="4000" b="1" dirty="0">
                <a:latin typeface="Arial" panose="020B0604020202020204" pitchFamily="34" charset="0"/>
                <a:cs typeface="Arial" panose="020B0604020202020204" pitchFamily="34" charset="0"/>
              </a:rPr>
              <a:t>THANK YOU</a:t>
            </a: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740400" y="26420"/>
            <a:ext cx="6317849" cy="571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254B1DED-D06A-A1D3-79CB-3B4762EFFC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5566" t="2111"/>
          <a:stretch/>
        </p:blipFill>
        <p:spPr>
          <a:xfrm>
            <a:off x="-9078" y="0"/>
            <a:ext cx="324528" cy="6858000"/>
          </a:xfrm>
          <a:prstGeom prst="rect">
            <a:avLst/>
          </a:prstGeom>
        </p:spPr>
      </p:pic>
      <p:pic>
        <p:nvPicPr>
          <p:cNvPr id="5" name="Picture 2" descr="MINSAP presenta nueva versión del Protocolo de Actuación Nacional para ...">
            <a:extLst>
              <a:ext uri="{FF2B5EF4-FFF2-40B4-BE49-F238E27FC236}">
                <a16:creationId xmlns:a16="http://schemas.microsoft.com/office/drawing/2014/main" id="{56B5CB0B-27BE-7C30-354E-3F9C7D5FBD1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66519" y="3024533"/>
            <a:ext cx="997218" cy="80893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17">
            <a:extLst>
              <a:ext uri="{FF2B5EF4-FFF2-40B4-BE49-F238E27FC236}">
                <a16:creationId xmlns:a16="http://schemas.microsoft.com/office/drawing/2014/main" id="{8D717D00-4AF8-98EF-3263-6A947E12BD2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49859" y="3024533"/>
            <a:ext cx="1092646" cy="751853"/>
          </a:xfrm>
          <a:prstGeom prst="rect">
            <a:avLst/>
          </a:prstGeom>
        </p:spPr>
      </p:pic>
      <p:pic>
        <p:nvPicPr>
          <p:cNvPr id="7" name="Image 2" descr="Une image contenant texte, Police, Graphique, capture d’écran&#10;&#10;Description générée automatiquement">
            <a:extLst>
              <a:ext uri="{FF2B5EF4-FFF2-40B4-BE49-F238E27FC236}">
                <a16:creationId xmlns:a16="http://schemas.microsoft.com/office/drawing/2014/main" id="{A4903EE0-78C6-1EDC-8AB2-A5ADDE45F1B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059" t="27589" b="24622"/>
          <a:stretch/>
        </p:blipFill>
        <p:spPr>
          <a:xfrm>
            <a:off x="386080" y="6130821"/>
            <a:ext cx="11763192" cy="727179"/>
          </a:xfrm>
          <a:prstGeom prst="rect">
            <a:avLst/>
          </a:prstGeom>
        </p:spPr>
      </p:pic>
    </p:spTree>
    <p:extLst>
      <p:ext uri="{BB962C8B-B14F-4D97-AF65-F5344CB8AC3E}">
        <p14:creationId xmlns:p14="http://schemas.microsoft.com/office/powerpoint/2010/main" val="3174849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1E02BCA9-16DE-474C-80CF-CFC1FEF14274}"/>
              </a:ext>
            </a:extLst>
          </p:cNvPr>
          <p:cNvSpPr/>
          <p:nvPr/>
        </p:nvSpPr>
        <p:spPr>
          <a:xfrm>
            <a:off x="-471897" y="883188"/>
            <a:ext cx="4854330" cy="1384995"/>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EPIDEMICS AND PANDEMICS.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s-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XXI CENTURY  </a:t>
            </a:r>
          </a:p>
        </p:txBody>
      </p:sp>
      <p:pic>
        <p:nvPicPr>
          <p:cNvPr id="4" name="Picture 3">
            <a:extLst>
              <a:ext uri="{FF2B5EF4-FFF2-40B4-BE49-F238E27FC236}">
                <a16:creationId xmlns:a16="http://schemas.microsoft.com/office/drawing/2014/main" id="{60B70DEC-4AE3-176B-0E9A-81A2B6039C52}"/>
              </a:ext>
            </a:extLst>
          </p:cNvPr>
          <p:cNvPicPr>
            <a:picLocks noChangeAspect="1"/>
          </p:cNvPicPr>
          <p:nvPr/>
        </p:nvPicPr>
        <p:blipFill>
          <a:blip r:embed="rId3">
            <a:clrChange>
              <a:clrFrom>
                <a:srgbClr val="737B6C"/>
              </a:clrFrom>
              <a:clrTo>
                <a:srgbClr val="737B6C">
                  <a:alpha val="0"/>
                </a:srgbClr>
              </a:clrTo>
            </a:clrChange>
          </a:blip>
          <a:stretch>
            <a:fillRect/>
          </a:stretch>
        </p:blipFill>
        <p:spPr>
          <a:xfrm>
            <a:off x="753094" y="2283540"/>
            <a:ext cx="2051410" cy="3589722"/>
          </a:xfrm>
          <a:prstGeom prst="rect">
            <a:avLst/>
          </a:prstGeom>
        </p:spPr>
      </p:pic>
      <p:pic>
        <p:nvPicPr>
          <p:cNvPr id="5" name="Picture 2">
            <a:extLst>
              <a:ext uri="{FF2B5EF4-FFF2-40B4-BE49-F238E27FC236}">
                <a16:creationId xmlns:a16="http://schemas.microsoft.com/office/drawing/2014/main" id="{22A94C83-5E17-4B23-BE1B-D90C7FB6C0A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9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17">
            <a:extLst>
              <a:ext uri="{FF2B5EF4-FFF2-40B4-BE49-F238E27FC236}">
                <a16:creationId xmlns:a16="http://schemas.microsoft.com/office/drawing/2014/main" id="{6735DC66-1369-D28F-8E52-6E91B877F1B5}"/>
              </a:ext>
            </a:extLst>
          </p:cNvPr>
          <p:cNvSpPr txBox="1"/>
          <p:nvPr/>
        </p:nvSpPr>
        <p:spPr>
          <a:xfrm>
            <a:off x="3028156" y="5244258"/>
            <a:ext cx="55519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NEW PANDEMIC PATHOGEN??</a:t>
            </a:r>
          </a:p>
        </p:txBody>
      </p:sp>
      <p:sp>
        <p:nvSpPr>
          <p:cNvPr id="7" name="CuadroTexto 19">
            <a:extLst>
              <a:ext uri="{FF2B5EF4-FFF2-40B4-BE49-F238E27FC236}">
                <a16:creationId xmlns:a16="http://schemas.microsoft.com/office/drawing/2014/main" id="{5035597B-D129-697E-82DD-82067EE8F914}"/>
              </a:ext>
            </a:extLst>
          </p:cNvPr>
          <p:cNvSpPr txBox="1"/>
          <p:nvPr/>
        </p:nvSpPr>
        <p:spPr>
          <a:xfrm>
            <a:off x="8766260" y="5231241"/>
            <a:ext cx="1826141" cy="461665"/>
          </a:xfrm>
          <a:prstGeom prst="rect">
            <a:avLst/>
          </a:prstGeom>
          <a:solidFill>
            <a:srgbClr val="CCE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DISEASE X</a:t>
            </a:r>
          </a:p>
        </p:txBody>
      </p:sp>
      <p:pic>
        <p:nvPicPr>
          <p:cNvPr id="16" name="Image 2" descr="Une image contenant texte, Police, Graphique, capture d’écran&#10;&#10;Description générée automatiquement">
            <a:extLst>
              <a:ext uri="{FF2B5EF4-FFF2-40B4-BE49-F238E27FC236}">
                <a16:creationId xmlns:a16="http://schemas.microsoft.com/office/drawing/2014/main" id="{7CFE259E-4BBC-A2F8-339D-E73BFB12700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059" t="27589" b="24622"/>
          <a:stretch/>
        </p:blipFill>
        <p:spPr>
          <a:xfrm>
            <a:off x="260502" y="6107723"/>
            <a:ext cx="11931498" cy="727179"/>
          </a:xfrm>
          <a:prstGeom prst="rect">
            <a:avLst/>
          </a:prstGeom>
        </p:spPr>
      </p:pic>
      <p:pic>
        <p:nvPicPr>
          <p:cNvPr id="48" name="Picture 47">
            <a:extLst>
              <a:ext uri="{FF2B5EF4-FFF2-40B4-BE49-F238E27FC236}">
                <a16:creationId xmlns:a16="http://schemas.microsoft.com/office/drawing/2014/main" id="{37BDF336-09CA-5328-1EA4-B55B853DF40D}"/>
              </a:ext>
            </a:extLst>
          </p:cNvPr>
          <p:cNvPicPr>
            <a:picLocks noChangeAspect="1"/>
          </p:cNvPicPr>
          <p:nvPr/>
        </p:nvPicPr>
        <p:blipFill>
          <a:blip r:embed="rId6"/>
          <a:stretch>
            <a:fillRect/>
          </a:stretch>
        </p:blipFill>
        <p:spPr>
          <a:xfrm>
            <a:off x="4630614" y="633045"/>
            <a:ext cx="5334001" cy="4032739"/>
          </a:xfrm>
          <a:prstGeom prst="rect">
            <a:avLst/>
          </a:prstGeom>
        </p:spPr>
      </p:pic>
    </p:spTree>
    <p:extLst>
      <p:ext uri="{BB962C8B-B14F-4D97-AF65-F5344CB8AC3E}">
        <p14:creationId xmlns:p14="http://schemas.microsoft.com/office/powerpoint/2010/main" val="541093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44B91E33-7657-4AF3-A060-04C5D48DB597}" type="slidenum">
              <a:rPr lang="es-ES" smtClean="0"/>
              <a:t>3</a:t>
            </a:fld>
            <a:endParaRPr lang="es-ES"/>
          </a:p>
        </p:txBody>
      </p:sp>
      <p:sp>
        <p:nvSpPr>
          <p:cNvPr id="4" name="1 Rectángulo">
            <a:extLst>
              <a:ext uri="{FF2B5EF4-FFF2-40B4-BE49-F238E27FC236}">
                <a16:creationId xmlns:a16="http://schemas.microsoft.com/office/drawing/2014/main" id="{7D8C082E-824D-9385-3C19-F98F44A0210C}"/>
              </a:ext>
            </a:extLst>
          </p:cNvPr>
          <p:cNvSpPr/>
          <p:nvPr/>
        </p:nvSpPr>
        <p:spPr>
          <a:xfrm>
            <a:off x="214496" y="1896035"/>
            <a:ext cx="2676622" cy="2062103"/>
          </a:xfrm>
          <a:prstGeom prst="rect">
            <a:avLst/>
          </a:prstGeom>
        </p:spPr>
        <p:txBody>
          <a:bodyPr wrap="square">
            <a:spAutoFit/>
          </a:bodyPr>
          <a:lstStyle/>
          <a:p>
            <a:pPr algn="ctr">
              <a:spcBef>
                <a:spcPts val="1200"/>
              </a:spcBef>
              <a:spcAft>
                <a:spcPts val="1200"/>
              </a:spcAft>
            </a:pPr>
            <a:r>
              <a:rPr lang="es-US" sz="3200" b="1" dirty="0">
                <a:latin typeface="Arial" pitchFamily="34" charset="0"/>
                <a:cs typeface="Arial" pitchFamily="34" charset="0"/>
              </a:rPr>
              <a:t>NATIONAL HEALTH SYSTEM IN CUBA </a:t>
            </a:r>
          </a:p>
        </p:txBody>
      </p:sp>
      <p:pic>
        <p:nvPicPr>
          <p:cNvPr id="7" name="Gráfico 27">
            <a:extLst>
              <a:ext uri="{FF2B5EF4-FFF2-40B4-BE49-F238E27FC236}">
                <a16:creationId xmlns:a16="http://schemas.microsoft.com/office/drawing/2014/main" id="{DAD75168-737A-70D1-A2DC-6A78A4D75033}"/>
              </a:ext>
            </a:extLst>
          </p:cNvPr>
          <p:cNvPicPr/>
          <p:nvPr/>
        </p:nvPicPr>
        <p:blipFill rotWithShape="1">
          <a:blip r:embed="rId2">
            <a:extLst>
              <a:ext uri="{96DAC541-7B7A-43D3-8B79-37D633B846F1}">
                <asvg:svgBlip xmlns:asvg="http://schemas.microsoft.com/office/drawing/2016/SVG/main" r:embed="rId3"/>
              </a:ext>
            </a:extLst>
          </a:blip>
          <a:srcRect t="12549"/>
          <a:stretch/>
        </p:blipFill>
        <p:spPr>
          <a:xfrm>
            <a:off x="7182766" y="448251"/>
            <a:ext cx="4794738" cy="5085042"/>
          </a:xfrm>
          <a:prstGeom prst="rect">
            <a:avLst/>
          </a:prstGeom>
        </p:spPr>
      </p:pic>
      <p:pic>
        <p:nvPicPr>
          <p:cNvPr id="16" name="Picture 15">
            <a:extLst>
              <a:ext uri="{FF2B5EF4-FFF2-40B4-BE49-F238E27FC236}">
                <a16:creationId xmlns:a16="http://schemas.microsoft.com/office/drawing/2014/main" id="{9B3FF213-2DC7-727D-8DFB-CF158338263F}"/>
              </a:ext>
            </a:extLst>
          </p:cNvPr>
          <p:cNvPicPr>
            <a:picLocks noChangeAspect="1"/>
          </p:cNvPicPr>
          <p:nvPr/>
        </p:nvPicPr>
        <p:blipFill>
          <a:blip r:embed="rId4"/>
          <a:stretch>
            <a:fillRect/>
          </a:stretch>
        </p:blipFill>
        <p:spPr>
          <a:xfrm>
            <a:off x="1371599" y="448250"/>
            <a:ext cx="6991881" cy="4745073"/>
          </a:xfrm>
          <a:prstGeom prst="rect">
            <a:avLst/>
          </a:prstGeom>
        </p:spPr>
      </p:pic>
      <p:pic>
        <p:nvPicPr>
          <p:cNvPr id="17" name="Picture 2">
            <a:extLst>
              <a:ext uri="{FF2B5EF4-FFF2-40B4-BE49-F238E27FC236}">
                <a16:creationId xmlns:a16="http://schemas.microsoft.com/office/drawing/2014/main" id="{6DDCB560-F6FD-DDFB-D9D4-789C31201E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9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2" descr="Une image contenant texte, Police, Graphique, capture d’écran&#10;&#10;Description générée automatiquement">
            <a:extLst>
              <a:ext uri="{FF2B5EF4-FFF2-40B4-BE49-F238E27FC236}">
                <a16:creationId xmlns:a16="http://schemas.microsoft.com/office/drawing/2014/main" id="{96774E65-149B-649D-B0B5-A5413FE231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059" t="27589" b="24622"/>
          <a:stretch/>
        </p:blipFill>
        <p:spPr>
          <a:xfrm>
            <a:off x="260502" y="6131169"/>
            <a:ext cx="11931498" cy="727179"/>
          </a:xfrm>
          <a:prstGeom prst="rect">
            <a:avLst/>
          </a:prstGeom>
        </p:spPr>
      </p:pic>
    </p:spTree>
    <p:extLst>
      <p:ext uri="{BB962C8B-B14F-4D97-AF65-F5344CB8AC3E}">
        <p14:creationId xmlns:p14="http://schemas.microsoft.com/office/powerpoint/2010/main" val="4071765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A9680-E7ED-4AE6-A226-AF3717036902}"/>
              </a:ext>
            </a:extLst>
          </p:cNvPr>
          <p:cNvSpPr txBox="1"/>
          <p:nvPr/>
        </p:nvSpPr>
        <p:spPr>
          <a:xfrm>
            <a:off x="446198" y="1050908"/>
            <a:ext cx="3711791"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MYCROBIOLOGY LABORATORIES IN CUBA</a:t>
            </a:r>
          </a:p>
        </p:txBody>
      </p:sp>
      <p:pic>
        <p:nvPicPr>
          <p:cNvPr id="9" name="Picture 2">
            <a:extLst>
              <a:ext uri="{FF2B5EF4-FFF2-40B4-BE49-F238E27FC236}">
                <a16:creationId xmlns:a16="http://schemas.microsoft.com/office/drawing/2014/main" id="{D12E040F-E220-076B-B5AB-32F1106BA88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37"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3"/>
          <p:cNvSpPr txBox="1"/>
          <p:nvPr/>
        </p:nvSpPr>
        <p:spPr>
          <a:xfrm>
            <a:off x="4138246" y="466281"/>
            <a:ext cx="6680573" cy="1200329"/>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MYCROBIOLOGY NETWORK</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MOLECULAR BIOLOGY NETWORK</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ENTOMOLGY NETWORK</a:t>
            </a:r>
            <a:endPar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Image 2" descr="Une image contenant texte, Police, Graphique, capture d’écran&#10;&#10;Description générée automatiquement">
            <a:extLst>
              <a:ext uri="{FF2B5EF4-FFF2-40B4-BE49-F238E27FC236}">
                <a16:creationId xmlns:a16="http://schemas.microsoft.com/office/drawing/2014/main" id="{C2A766F7-0833-E6FA-E171-614AAAB812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59" t="27589" b="24622"/>
          <a:stretch/>
        </p:blipFill>
        <p:spPr>
          <a:xfrm>
            <a:off x="260502" y="6131169"/>
            <a:ext cx="11931498" cy="727179"/>
          </a:xfrm>
          <a:prstGeom prst="rect">
            <a:avLst/>
          </a:prstGeom>
        </p:spPr>
      </p:pic>
      <p:pic>
        <p:nvPicPr>
          <p:cNvPr id="4" name="Picture 3">
            <a:extLst>
              <a:ext uri="{FF2B5EF4-FFF2-40B4-BE49-F238E27FC236}">
                <a16:creationId xmlns:a16="http://schemas.microsoft.com/office/drawing/2014/main" id="{2A862D11-5721-32E2-7FD1-8C376C5AE2D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818818" y="0"/>
            <a:ext cx="1398749" cy="613116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9CFBA43-0323-0AB8-D182-61A8B56E82F3}"/>
              </a:ext>
            </a:extLst>
          </p:cNvPr>
          <p:cNvPicPr>
            <a:picLocks noChangeAspect="1"/>
          </p:cNvPicPr>
          <p:nvPr/>
        </p:nvPicPr>
        <p:blipFill>
          <a:blip r:embed="rId6"/>
          <a:stretch>
            <a:fillRect/>
          </a:stretch>
        </p:blipFill>
        <p:spPr>
          <a:xfrm>
            <a:off x="2510923" y="1666610"/>
            <a:ext cx="7441969" cy="4226258"/>
          </a:xfrm>
          <a:prstGeom prst="rect">
            <a:avLst/>
          </a:prstGeom>
        </p:spPr>
      </p:pic>
      <p:pic>
        <p:nvPicPr>
          <p:cNvPr id="7" name="Picture 2" descr="MINSAP presenta nueva versión del Protocolo de Actuación Nacional para ...">
            <a:extLst>
              <a:ext uri="{FF2B5EF4-FFF2-40B4-BE49-F238E27FC236}">
                <a16:creationId xmlns:a16="http://schemas.microsoft.com/office/drawing/2014/main" id="{0C84644C-E344-2E10-7D68-022B18E8B9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517584" y="4643544"/>
            <a:ext cx="1434797" cy="1163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999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texte, Police, Graphique, capture d’écran&#10;&#10;Description générée automatiquement">
            <a:extLst>
              <a:ext uri="{FF2B5EF4-FFF2-40B4-BE49-F238E27FC236}">
                <a16:creationId xmlns:a16="http://schemas.microsoft.com/office/drawing/2014/main" id="{36718872-45C8-6D5A-7084-B86A625430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59" t="27589" b="24622"/>
          <a:stretch/>
        </p:blipFill>
        <p:spPr>
          <a:xfrm>
            <a:off x="260502" y="6131169"/>
            <a:ext cx="11931498" cy="727179"/>
          </a:xfrm>
          <a:prstGeom prst="rect">
            <a:avLst/>
          </a:prstGeom>
        </p:spPr>
      </p:pic>
      <p:pic>
        <p:nvPicPr>
          <p:cNvPr id="3" name="Picture 7">
            <a:extLst>
              <a:ext uri="{FF2B5EF4-FFF2-40B4-BE49-F238E27FC236}">
                <a16:creationId xmlns:a16="http://schemas.microsoft.com/office/drawing/2014/main" id="{58ADC1E2-FCA5-19CE-D2E1-0C024569693F}"/>
              </a:ext>
            </a:extLst>
          </p:cNvPr>
          <p:cNvPicPr>
            <a:picLocks noChangeAspect="1"/>
          </p:cNvPicPr>
          <p:nvPr/>
        </p:nvPicPr>
        <p:blipFill>
          <a:blip r:embed="rId3"/>
          <a:stretch>
            <a:fillRect/>
          </a:stretch>
        </p:blipFill>
        <p:spPr>
          <a:xfrm>
            <a:off x="0" y="0"/>
            <a:ext cx="3616960" cy="5372100"/>
          </a:xfrm>
          <a:prstGeom prst="rect">
            <a:avLst/>
          </a:prstGeom>
        </p:spPr>
      </p:pic>
      <p:pic>
        <p:nvPicPr>
          <p:cNvPr id="4" name="Content Placeholder 3">
            <a:extLst>
              <a:ext uri="{FF2B5EF4-FFF2-40B4-BE49-F238E27FC236}">
                <a16:creationId xmlns:a16="http://schemas.microsoft.com/office/drawing/2014/main" id="{7A6229C2-331C-6D04-4AA1-F5FC45FEEE7F}"/>
              </a:ext>
            </a:extLst>
          </p:cNvPr>
          <p:cNvPicPr>
            <a:picLocks noChangeAspect="1"/>
          </p:cNvPicPr>
          <p:nvPr/>
        </p:nvPicPr>
        <p:blipFill>
          <a:blip r:embed="rId4"/>
          <a:stretch>
            <a:fillRect/>
          </a:stretch>
        </p:blipFill>
        <p:spPr>
          <a:xfrm>
            <a:off x="3921760" y="626351"/>
            <a:ext cx="7802880" cy="2604641"/>
          </a:xfrm>
          <a:prstGeom prst="rect">
            <a:avLst/>
          </a:prstGeom>
        </p:spPr>
      </p:pic>
      <p:pic>
        <p:nvPicPr>
          <p:cNvPr id="5" name="Picture 24">
            <a:extLst>
              <a:ext uri="{FF2B5EF4-FFF2-40B4-BE49-F238E27FC236}">
                <a16:creationId xmlns:a16="http://schemas.microsoft.com/office/drawing/2014/main" id="{D7EED68A-75DC-C271-DD75-B6297290747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83890" y="3238527"/>
            <a:ext cx="1247060" cy="2276545"/>
          </a:xfrm>
          <a:prstGeom prst="rect">
            <a:avLst/>
          </a:prstGeom>
        </p:spPr>
      </p:pic>
      <p:pic>
        <p:nvPicPr>
          <p:cNvPr id="15" name="Imagen 14"/>
          <p:cNvPicPr>
            <a:picLocks noChangeAspect="1"/>
          </p:cNvPicPr>
          <p:nvPr/>
        </p:nvPicPr>
        <p:blipFill>
          <a:blip r:embed="rId6"/>
          <a:stretch>
            <a:fillRect/>
          </a:stretch>
        </p:blipFill>
        <p:spPr>
          <a:xfrm>
            <a:off x="4088647" y="3213271"/>
            <a:ext cx="1377815" cy="2219136"/>
          </a:xfrm>
          <a:prstGeom prst="rect">
            <a:avLst/>
          </a:prstGeom>
        </p:spPr>
      </p:pic>
      <p:pic>
        <p:nvPicPr>
          <p:cNvPr id="20" name="Imagen 19"/>
          <p:cNvPicPr>
            <a:picLocks noChangeAspect="1"/>
          </p:cNvPicPr>
          <p:nvPr/>
        </p:nvPicPr>
        <p:blipFill>
          <a:blip r:embed="rId7"/>
          <a:stretch>
            <a:fillRect/>
          </a:stretch>
        </p:blipFill>
        <p:spPr>
          <a:xfrm>
            <a:off x="7148379" y="3230992"/>
            <a:ext cx="1298721" cy="2333954"/>
          </a:xfrm>
          <a:prstGeom prst="rect">
            <a:avLst/>
          </a:prstGeom>
        </p:spPr>
      </p:pic>
      <p:pic>
        <p:nvPicPr>
          <p:cNvPr id="22" name="Picture 2" descr="MINSAP presenta nueva versión del Protocolo de Actuación Nacional para ...">
            <a:extLst>
              <a:ext uri="{FF2B5EF4-FFF2-40B4-BE49-F238E27FC236}">
                <a16:creationId xmlns:a16="http://schemas.microsoft.com/office/drawing/2014/main" id="{0C84644C-E344-2E10-7D68-022B18E8B94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671874" y="3900787"/>
            <a:ext cx="1434797" cy="11638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98DEED-ED9F-5CE2-D91B-03AD9256D944}"/>
              </a:ext>
            </a:extLst>
          </p:cNvPr>
          <p:cNvSpPr txBox="1"/>
          <p:nvPr/>
        </p:nvSpPr>
        <p:spPr>
          <a:xfrm>
            <a:off x="5115875" y="5629298"/>
            <a:ext cx="1912703" cy="461665"/>
          </a:xfrm>
          <a:prstGeom prst="rect">
            <a:avLst/>
          </a:prstGeom>
          <a:solidFill>
            <a:schemeClr val="accent6">
              <a:lumMod val="40000"/>
              <a:lumOff val="60000"/>
            </a:schemeClr>
          </a:solidFill>
        </p:spPr>
        <p:txBody>
          <a:bodyPr wrap="none" rtlCol="0">
            <a:spAutoFit/>
          </a:bodyPr>
          <a:lstStyle/>
          <a:p>
            <a:r>
              <a:rPr lang="en-US" sz="2400" b="1" dirty="0">
                <a:latin typeface="Arial" panose="020B0604020202020204" pitchFamily="34" charset="0"/>
                <a:cs typeface="Arial" panose="020B0604020202020204" pitchFamily="34" charset="0"/>
              </a:rPr>
              <a:t>3 CENTERS</a:t>
            </a:r>
          </a:p>
        </p:txBody>
      </p:sp>
    </p:spTree>
    <p:extLst>
      <p:ext uri="{BB962C8B-B14F-4D97-AF65-F5344CB8AC3E}">
        <p14:creationId xmlns:p14="http://schemas.microsoft.com/office/powerpoint/2010/main" val="800039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6F0234-A489-642E-4ED3-0EB0E05ECDE8}"/>
              </a:ext>
            </a:extLst>
          </p:cNvPr>
          <p:cNvSpPr txBox="1"/>
          <p:nvPr/>
        </p:nvSpPr>
        <p:spPr>
          <a:xfrm>
            <a:off x="715109" y="498847"/>
            <a:ext cx="2555631" cy="1569660"/>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MAIN ACTIVITIES OF IPK</a:t>
            </a:r>
          </a:p>
        </p:txBody>
      </p:sp>
      <p:pic>
        <p:nvPicPr>
          <p:cNvPr id="6" name="Picture 2">
            <a:extLst>
              <a:ext uri="{FF2B5EF4-FFF2-40B4-BE49-F238E27FC236}">
                <a16:creationId xmlns:a16="http://schemas.microsoft.com/office/drawing/2014/main" id="{B45FFD31-27DD-18D5-E1D2-DD9A3C34748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37"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2" descr="Une image contenant texte, Police, Graphique, capture d’écran&#10;&#10;Description générée automatiquement">
            <a:extLst>
              <a:ext uri="{FF2B5EF4-FFF2-40B4-BE49-F238E27FC236}">
                <a16:creationId xmlns:a16="http://schemas.microsoft.com/office/drawing/2014/main" id="{36718872-45C8-6D5A-7084-B86A625430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59" t="27589" b="24622"/>
          <a:stretch/>
        </p:blipFill>
        <p:spPr>
          <a:xfrm>
            <a:off x="260502" y="6131169"/>
            <a:ext cx="11931498" cy="727179"/>
          </a:xfrm>
          <a:prstGeom prst="rect">
            <a:avLst/>
          </a:prstGeom>
        </p:spPr>
      </p:pic>
      <p:pic>
        <p:nvPicPr>
          <p:cNvPr id="8" name="Picture 7">
            <a:extLst>
              <a:ext uri="{FF2B5EF4-FFF2-40B4-BE49-F238E27FC236}">
                <a16:creationId xmlns:a16="http://schemas.microsoft.com/office/drawing/2014/main" id="{58ADC1E2-FCA5-19CE-D2E1-0C024569693F}"/>
              </a:ext>
            </a:extLst>
          </p:cNvPr>
          <p:cNvPicPr>
            <a:picLocks noChangeAspect="1"/>
          </p:cNvPicPr>
          <p:nvPr/>
        </p:nvPicPr>
        <p:blipFill>
          <a:blip r:embed="rId5"/>
          <a:stretch>
            <a:fillRect/>
          </a:stretch>
        </p:blipFill>
        <p:spPr>
          <a:xfrm>
            <a:off x="9418321" y="0"/>
            <a:ext cx="2767742" cy="4154433"/>
          </a:xfrm>
          <a:prstGeom prst="rect">
            <a:avLst/>
          </a:prstGeom>
        </p:spPr>
      </p:pic>
      <p:pic>
        <p:nvPicPr>
          <p:cNvPr id="38" name="Picture 37">
            <a:extLst>
              <a:ext uri="{FF2B5EF4-FFF2-40B4-BE49-F238E27FC236}">
                <a16:creationId xmlns:a16="http://schemas.microsoft.com/office/drawing/2014/main" id="{B4D0A250-1C83-9943-BBD0-DDB4DE589B3A}"/>
              </a:ext>
            </a:extLst>
          </p:cNvPr>
          <p:cNvPicPr>
            <a:picLocks noChangeAspect="1"/>
          </p:cNvPicPr>
          <p:nvPr/>
        </p:nvPicPr>
        <p:blipFill>
          <a:blip r:embed="rId6"/>
          <a:stretch>
            <a:fillRect/>
          </a:stretch>
        </p:blipFill>
        <p:spPr>
          <a:xfrm>
            <a:off x="1318925" y="498847"/>
            <a:ext cx="7385538" cy="5736833"/>
          </a:xfrm>
          <a:prstGeom prst="rect">
            <a:avLst/>
          </a:prstGeom>
        </p:spPr>
      </p:pic>
    </p:spTree>
    <p:extLst>
      <p:ext uri="{BB962C8B-B14F-4D97-AF65-F5344CB8AC3E}">
        <p14:creationId xmlns:p14="http://schemas.microsoft.com/office/powerpoint/2010/main" val="3385868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texte, Police, Graphique, capture d’écran&#10;&#10;Description générée automatiquement">
            <a:extLst>
              <a:ext uri="{FF2B5EF4-FFF2-40B4-BE49-F238E27FC236}">
                <a16:creationId xmlns:a16="http://schemas.microsoft.com/office/drawing/2014/main" id="{0426732D-30C6-2090-6E21-9CE33F095F8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59" t="27589" b="24622"/>
          <a:stretch/>
        </p:blipFill>
        <p:spPr>
          <a:xfrm>
            <a:off x="260502" y="6314014"/>
            <a:ext cx="11931498" cy="544334"/>
          </a:xfrm>
          <a:prstGeom prst="rect">
            <a:avLst/>
          </a:prstGeom>
        </p:spPr>
      </p:pic>
      <p:pic>
        <p:nvPicPr>
          <p:cNvPr id="3" name="Picture 2">
            <a:extLst>
              <a:ext uri="{FF2B5EF4-FFF2-40B4-BE49-F238E27FC236}">
                <a16:creationId xmlns:a16="http://schemas.microsoft.com/office/drawing/2014/main" id="{D749B766-6C16-3BCA-8422-E9B02DADEE2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37"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41B003A-1EBD-8EA9-B054-E8F78E55BBCC}"/>
              </a:ext>
            </a:extLst>
          </p:cNvPr>
          <p:cNvSpPr/>
          <p:nvPr/>
        </p:nvSpPr>
        <p:spPr>
          <a:xfrm>
            <a:off x="1856179" y="-15456"/>
            <a:ext cx="9614683" cy="584775"/>
          </a:xfrm>
          <a:prstGeom prst="rect">
            <a:avLst/>
          </a:prstGeom>
        </p:spPr>
        <p:txBody>
          <a:bodyPr wrap="none">
            <a:spAutoFit/>
          </a:bodyPr>
          <a:lstStyle/>
          <a:p>
            <a:r>
              <a:rPr lang="en-GB" sz="3200" b="1" dirty="0">
                <a:latin typeface="Arial" panose="020B0604020202020204" pitchFamily="34" charset="0"/>
                <a:cs typeface="Arial" panose="020B0604020202020204" pitchFamily="34" charset="0"/>
              </a:rPr>
              <a:t>NATIONAL REFERENCE LABORATORIES (NRL) </a:t>
            </a:r>
            <a:endParaRPr lang="en-US" sz="32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050CD19-0E3F-9B41-3D07-66D795A2D9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87153" y="543986"/>
            <a:ext cx="7247705" cy="2389151"/>
          </a:xfrm>
          <a:prstGeom prst="rect">
            <a:avLst/>
          </a:prstGeom>
        </p:spPr>
      </p:pic>
      <p:sp>
        <p:nvSpPr>
          <p:cNvPr id="14" name="TextBox 13">
            <a:extLst>
              <a:ext uri="{FF2B5EF4-FFF2-40B4-BE49-F238E27FC236}">
                <a16:creationId xmlns:a16="http://schemas.microsoft.com/office/drawing/2014/main" id="{5D3CADE2-7C69-89D3-C9A4-184CC145BA7F}"/>
              </a:ext>
            </a:extLst>
          </p:cNvPr>
          <p:cNvSpPr txBox="1"/>
          <p:nvPr/>
        </p:nvSpPr>
        <p:spPr>
          <a:xfrm>
            <a:off x="9503977" y="966159"/>
            <a:ext cx="1966885" cy="400110"/>
          </a:xfrm>
          <a:prstGeom prst="rect">
            <a:avLst/>
          </a:prstGeom>
          <a:solidFill>
            <a:schemeClr val="accent4">
              <a:lumMod val="60000"/>
              <a:lumOff val="40000"/>
            </a:schemeClr>
          </a:solidFill>
        </p:spPr>
        <p:txBody>
          <a:bodyPr wrap="none" rtlCol="0">
            <a:spAutoFit/>
          </a:bodyPr>
          <a:lstStyle/>
          <a:p>
            <a:r>
              <a:rPr lang="en-US" sz="2000" b="1" dirty="0"/>
              <a:t>7 DEPARTMENTS</a:t>
            </a:r>
          </a:p>
        </p:txBody>
      </p:sp>
      <p:pic>
        <p:nvPicPr>
          <p:cNvPr id="15" name="Picture 14">
            <a:extLst>
              <a:ext uri="{FF2B5EF4-FFF2-40B4-BE49-F238E27FC236}">
                <a16:creationId xmlns:a16="http://schemas.microsoft.com/office/drawing/2014/main" id="{09AA8764-CE40-414D-6158-60A7343F19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30181" y="2980023"/>
            <a:ext cx="3900529" cy="2063465"/>
          </a:xfrm>
          <a:prstGeom prst="rect">
            <a:avLst/>
          </a:prstGeom>
        </p:spPr>
      </p:pic>
      <p:sp>
        <p:nvSpPr>
          <p:cNvPr id="17" name="TextBox 16">
            <a:extLst>
              <a:ext uri="{FF2B5EF4-FFF2-40B4-BE49-F238E27FC236}">
                <a16:creationId xmlns:a16="http://schemas.microsoft.com/office/drawing/2014/main" id="{8606D59D-572D-71FF-460B-FABFAC43139B}"/>
              </a:ext>
            </a:extLst>
          </p:cNvPr>
          <p:cNvSpPr txBox="1"/>
          <p:nvPr/>
        </p:nvSpPr>
        <p:spPr>
          <a:xfrm>
            <a:off x="461290" y="4502481"/>
            <a:ext cx="4614447" cy="707886"/>
          </a:xfrm>
          <a:prstGeom prst="rect">
            <a:avLst/>
          </a:prstGeom>
          <a:noFill/>
        </p:spPr>
        <p:txBody>
          <a:bodyPr wrap="square">
            <a:spAutoFit/>
          </a:bodyPr>
          <a:lstStyle/>
          <a:p>
            <a:r>
              <a:rPr lang="es-ES" sz="2000" b="1" dirty="0">
                <a:latin typeface="Arial" panose="020B0604020202020204" pitchFamily="34" charset="0"/>
                <a:cs typeface="Arial" panose="020B0604020202020204" pitchFamily="34" charset="0"/>
              </a:rPr>
              <a:t>23 NRL: </a:t>
            </a:r>
            <a:r>
              <a:rPr lang="es-ES" sz="2000" b="1" dirty="0" err="1">
                <a:latin typeface="Arial" panose="020B0604020202020204" pitchFamily="34" charset="0"/>
                <a:cs typeface="Arial" panose="020B0604020202020204" pitchFamily="34" charset="0"/>
              </a:rPr>
              <a:t>Surveillance</a:t>
            </a:r>
            <a:r>
              <a:rPr lang="es-ES" sz="2000" b="1" dirty="0">
                <a:latin typeface="Arial" panose="020B0604020202020204" pitchFamily="34" charset="0"/>
                <a:cs typeface="Arial" panose="020B0604020202020204" pitchFamily="34" charset="0"/>
              </a:rPr>
              <a:t>, Reference and </a:t>
            </a:r>
            <a:r>
              <a:rPr lang="es-ES" sz="2000" b="1" dirty="0" err="1">
                <a:latin typeface="Arial" panose="020B0604020202020204" pitchFamily="34" charset="0"/>
                <a:cs typeface="Arial" panose="020B0604020202020204" pitchFamily="34" charset="0"/>
              </a:rPr>
              <a:t>Specialized</a:t>
            </a:r>
            <a:r>
              <a:rPr lang="es-ES" sz="2000" b="1" dirty="0">
                <a:latin typeface="Arial" panose="020B0604020202020204" pitchFamily="34" charset="0"/>
                <a:cs typeface="Arial" panose="020B0604020202020204" pitchFamily="34" charset="0"/>
              </a:rPr>
              <a:t> Diagnosis </a:t>
            </a:r>
            <a:r>
              <a:rPr lang="es-ES" sz="2000" b="1" dirty="0" err="1">
                <a:latin typeface="Arial" panose="020B0604020202020204" pitchFamily="34" charset="0"/>
                <a:cs typeface="Arial" panose="020B0604020202020204" pitchFamily="34" charset="0"/>
              </a:rPr>
              <a:t>of</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Pathogens</a:t>
            </a:r>
            <a:endParaRPr lang="en-US" sz="2000" b="1" dirty="0"/>
          </a:p>
        </p:txBody>
      </p:sp>
      <p:sp>
        <p:nvSpPr>
          <p:cNvPr id="19" name="TextBox 18">
            <a:extLst>
              <a:ext uri="{FF2B5EF4-FFF2-40B4-BE49-F238E27FC236}">
                <a16:creationId xmlns:a16="http://schemas.microsoft.com/office/drawing/2014/main" id="{9591290D-5DF9-845D-2409-6EBA7E52186A}"/>
              </a:ext>
            </a:extLst>
          </p:cNvPr>
          <p:cNvSpPr txBox="1"/>
          <p:nvPr/>
        </p:nvSpPr>
        <p:spPr>
          <a:xfrm>
            <a:off x="3554909" y="5345026"/>
            <a:ext cx="7794407" cy="646331"/>
          </a:xfrm>
          <a:prstGeom prst="rect">
            <a:avLst/>
          </a:prstGeom>
          <a:solidFill>
            <a:schemeClr val="accent4">
              <a:lumMod val="20000"/>
              <a:lumOff val="80000"/>
            </a:schemeClr>
          </a:solidFill>
        </p:spPr>
        <p:txBody>
          <a:bodyPr wrap="square">
            <a:spAutoFit/>
          </a:bodyPr>
          <a:lstStyle/>
          <a:p>
            <a:pPr marL="285750" indent="-285750">
              <a:buFont typeface="Wingdings" panose="05000000000000000000" pitchFamily="2" charset="2"/>
              <a:buChar char="§"/>
            </a:pPr>
            <a:r>
              <a:rPr lang="en-US" b="1" dirty="0">
                <a:latin typeface="Arial" panose="020B0604020202020204" pitchFamily="34" charset="0"/>
                <a:cs typeface="Arial" panose="020B0604020202020204" pitchFamily="34" charset="0"/>
              </a:rPr>
              <a:t>ACCREDITED BY WHO-PAHO</a:t>
            </a:r>
          </a:p>
          <a:p>
            <a:pPr marL="285750" indent="-285750">
              <a:buFont typeface="Wingdings" panose="05000000000000000000" pitchFamily="2" charset="2"/>
              <a:buChar char="§"/>
            </a:pPr>
            <a:r>
              <a:rPr lang="en-US" b="1" dirty="0">
                <a:latin typeface="Arial" panose="020B0604020202020204" pitchFamily="34" charset="0"/>
                <a:cs typeface="Arial" panose="020B0604020202020204" pitchFamily="34" charset="0"/>
              </a:rPr>
              <a:t>TWO WHO COLLABORATOR CENTER: FOR DENGUE AND FOR TB</a:t>
            </a:r>
            <a:endParaRPr lang="en-US" dirty="0"/>
          </a:p>
        </p:txBody>
      </p:sp>
      <p:pic>
        <p:nvPicPr>
          <p:cNvPr id="4" name="Picture 3">
            <a:extLst>
              <a:ext uri="{FF2B5EF4-FFF2-40B4-BE49-F238E27FC236}">
                <a16:creationId xmlns:a16="http://schemas.microsoft.com/office/drawing/2014/main" id="{14201FE6-502C-EC7F-4620-8DC6835FEF6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2947"/>
          <a:stretch/>
        </p:blipFill>
        <p:spPr>
          <a:xfrm>
            <a:off x="260502" y="1136898"/>
            <a:ext cx="7393522" cy="4073643"/>
          </a:xfrm>
          <a:prstGeom prst="rect">
            <a:avLst/>
          </a:prstGeom>
        </p:spPr>
      </p:pic>
      <p:pic>
        <p:nvPicPr>
          <p:cNvPr id="6" name="Imagen 1">
            <a:extLst>
              <a:ext uri="{FF2B5EF4-FFF2-40B4-BE49-F238E27FC236}">
                <a16:creationId xmlns:a16="http://schemas.microsoft.com/office/drawing/2014/main" id="{16C46912-1664-02D5-FD9B-7C0696AD4D14}"/>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63668" y="3368"/>
            <a:ext cx="754193" cy="6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299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782235" y="105509"/>
            <a:ext cx="6131859" cy="5769511"/>
          </a:xfrm>
          <a:prstGeom prst="rect">
            <a:avLst/>
          </a:prstGeom>
        </p:spPr>
      </p:pic>
      <p:pic>
        <p:nvPicPr>
          <p:cNvPr id="7" name="Image 2" descr="Une image contenant texte, Police, Graphique, capture d’écran&#10;&#10;Description générée automatiquement">
            <a:extLst>
              <a:ext uri="{FF2B5EF4-FFF2-40B4-BE49-F238E27FC236}">
                <a16:creationId xmlns:a16="http://schemas.microsoft.com/office/drawing/2014/main" id="{0426732D-30C6-2090-6E21-9CE33F095F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59" t="27589" b="24622"/>
          <a:stretch/>
        </p:blipFill>
        <p:spPr>
          <a:xfrm>
            <a:off x="260502" y="6131169"/>
            <a:ext cx="11931498" cy="727179"/>
          </a:xfrm>
          <a:prstGeom prst="rect">
            <a:avLst/>
          </a:prstGeom>
        </p:spPr>
      </p:pic>
      <p:pic>
        <p:nvPicPr>
          <p:cNvPr id="4" name="Imagen 3"/>
          <p:cNvPicPr>
            <a:picLocks noChangeAspect="1"/>
          </p:cNvPicPr>
          <p:nvPr/>
        </p:nvPicPr>
        <p:blipFill>
          <a:blip r:embed="rId5"/>
          <a:stretch>
            <a:fillRect/>
          </a:stretch>
        </p:blipFill>
        <p:spPr>
          <a:xfrm>
            <a:off x="829437" y="73075"/>
            <a:ext cx="4743199" cy="5834378"/>
          </a:xfrm>
          <a:prstGeom prst="rect">
            <a:avLst/>
          </a:prstGeom>
        </p:spPr>
      </p:pic>
      <p:pic>
        <p:nvPicPr>
          <p:cNvPr id="11" name="Picture 2">
            <a:extLst>
              <a:ext uri="{FF2B5EF4-FFF2-40B4-BE49-F238E27FC236}">
                <a16:creationId xmlns:a16="http://schemas.microsoft.com/office/drawing/2014/main" id="{D749B766-6C16-3BCA-8422-E9B02DADEE2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37"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50C13686-D32D-5B6D-75B8-B84BDB7FC131}"/>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63668" y="3368"/>
            <a:ext cx="754193" cy="6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0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a:spLocks noChangeArrowheads="1"/>
          </p:cNvSpPr>
          <p:nvPr/>
        </p:nvSpPr>
        <p:spPr bwMode="auto">
          <a:xfrm>
            <a:off x="4514296" y="6414824"/>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s-ES" altLang="es-ES">
              <a:latin typeface="Arial" pitchFamily="34" charset="0"/>
              <a:cs typeface="Arial" pitchFamily="34" charset="0"/>
            </a:endParaRPr>
          </a:p>
        </p:txBody>
      </p:sp>
      <p:sp>
        <p:nvSpPr>
          <p:cNvPr id="18" name="Rectangle 3"/>
          <p:cNvSpPr>
            <a:spLocks noChangeArrowheads="1"/>
          </p:cNvSpPr>
          <p:nvPr/>
        </p:nvSpPr>
        <p:spPr bwMode="auto">
          <a:xfrm>
            <a:off x="4514296" y="5894767"/>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s-ES" altLang="es-ES">
              <a:latin typeface="Arial" pitchFamily="34" charset="0"/>
              <a:cs typeface="Arial" pitchFamily="34" charset="0"/>
            </a:endParaRPr>
          </a:p>
        </p:txBody>
      </p:sp>
      <p:sp>
        <p:nvSpPr>
          <p:cNvPr id="19" name="AutoShape 9"/>
          <p:cNvSpPr>
            <a:spLocks noChangeArrowheads="1"/>
          </p:cNvSpPr>
          <p:nvPr/>
        </p:nvSpPr>
        <p:spPr bwMode="auto">
          <a:xfrm>
            <a:off x="4147825" y="4703003"/>
            <a:ext cx="3110226" cy="416474"/>
          </a:xfrm>
          <a:prstGeom prst="roundRect">
            <a:avLst>
              <a:gd name="adj" fmla="val 16667"/>
            </a:avLst>
          </a:prstGeom>
          <a:solidFill>
            <a:schemeClr val="accent4">
              <a:lumMod val="20000"/>
              <a:lumOff val="80000"/>
            </a:schemeClr>
          </a:solidFill>
          <a:ln w="38100">
            <a:solidFill>
              <a:schemeClr val="tx2"/>
            </a:solidFill>
            <a:round/>
            <a:headEnd/>
            <a:tailEnd/>
          </a:ln>
        </p:spPr>
        <p:txBody>
          <a:bodyPr wrap="none" anchor="ctr"/>
          <a:lstStyle/>
          <a:p>
            <a:pPr algn="ctr"/>
            <a:r>
              <a:rPr lang="es-ES_tradnl" altLang="es-ES" sz="2400" b="1" dirty="0" err="1">
                <a:solidFill>
                  <a:sysClr val="windowText" lastClr="000000"/>
                </a:solidFill>
                <a:latin typeface="Arial" pitchFamily="34" charset="0"/>
                <a:cs typeface="Arial" pitchFamily="34" charset="0"/>
              </a:rPr>
              <a:t>Since</a:t>
            </a:r>
            <a:r>
              <a:rPr lang="es-ES_tradnl" altLang="es-ES" sz="2400" b="1" dirty="0">
                <a:solidFill>
                  <a:sysClr val="windowText" lastClr="000000"/>
                </a:solidFill>
                <a:latin typeface="Arial" pitchFamily="34" charset="0"/>
                <a:cs typeface="Arial" pitchFamily="34" charset="0"/>
              </a:rPr>
              <a:t> 1979 - 2024</a:t>
            </a:r>
          </a:p>
        </p:txBody>
      </p:sp>
      <p:sp>
        <p:nvSpPr>
          <p:cNvPr id="23" name="Text Box 14"/>
          <p:cNvSpPr txBox="1">
            <a:spLocks noChangeArrowheads="1"/>
          </p:cNvSpPr>
          <p:nvPr/>
        </p:nvSpPr>
        <p:spPr bwMode="auto">
          <a:xfrm>
            <a:off x="2032374" y="5188866"/>
            <a:ext cx="7630839" cy="40011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s-ES_tradnl" altLang="es-ES" sz="2000" b="1" dirty="0">
                <a:cs typeface="Arial" pitchFamily="34" charset="0"/>
              </a:rPr>
              <a:t>93 514 TRAINED PROFESSIONALS  FROM 115 COUNTRIES</a:t>
            </a:r>
            <a:endParaRPr lang="es-ES" altLang="es-ES" sz="2000" b="1" dirty="0">
              <a:cs typeface="Arial" pitchFamily="34" charset="0"/>
            </a:endParaRPr>
          </a:p>
        </p:txBody>
      </p:sp>
      <p:sp>
        <p:nvSpPr>
          <p:cNvPr id="39" name="AutoShape 3"/>
          <p:cNvSpPr>
            <a:spLocks noChangeArrowheads="1"/>
          </p:cNvSpPr>
          <p:nvPr/>
        </p:nvSpPr>
        <p:spPr bwMode="auto">
          <a:xfrm rot="2771610">
            <a:off x="341025" y="6000633"/>
            <a:ext cx="431800" cy="431800"/>
          </a:xfrm>
          <a:prstGeom prst="rtTriangle">
            <a:avLst/>
          </a:prstGeom>
          <a:solidFill>
            <a:schemeClr val="bg1"/>
          </a:solidFill>
          <a:ln w="9525" algn="ctr">
            <a:solidFill>
              <a:schemeClr val="bg1"/>
            </a:solidFill>
            <a:miter lim="800000"/>
            <a:headEnd/>
            <a:tailEnd/>
          </a:ln>
        </p:spPr>
        <p:txBody>
          <a:bodyPr wrap="none" anchor="ctr"/>
          <a:lstStyle/>
          <a:p>
            <a:endParaRPr lang="es-ES"/>
          </a:p>
        </p:txBody>
      </p:sp>
      <p:pic>
        <p:nvPicPr>
          <p:cNvPr id="11" name="Picture 10">
            <a:extLst>
              <a:ext uri="{FF2B5EF4-FFF2-40B4-BE49-F238E27FC236}">
                <a16:creationId xmlns:a16="http://schemas.microsoft.com/office/drawing/2014/main" id="{43A875B9-3519-4783-988F-506CB8238923}"/>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917750" y="682936"/>
            <a:ext cx="10943268" cy="3806353"/>
          </a:xfrm>
          <a:prstGeom prst="rect">
            <a:avLst/>
          </a:prstGeom>
        </p:spPr>
      </p:pic>
      <p:sp>
        <p:nvSpPr>
          <p:cNvPr id="2" name="10 CuadroTexto">
            <a:extLst>
              <a:ext uri="{FF2B5EF4-FFF2-40B4-BE49-F238E27FC236}">
                <a16:creationId xmlns:a16="http://schemas.microsoft.com/office/drawing/2014/main" id="{C0F91A18-ACFE-8BFD-0FD9-200D5C557A6C}"/>
              </a:ext>
            </a:extLst>
          </p:cNvPr>
          <p:cNvSpPr txBox="1">
            <a:spLocks noChangeArrowheads="1"/>
          </p:cNvSpPr>
          <p:nvPr/>
        </p:nvSpPr>
        <p:spPr bwMode="auto">
          <a:xfrm>
            <a:off x="1172853" y="36605"/>
            <a:ext cx="10433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sz="3600" b="1" dirty="0">
                <a:cs typeface="Arial" panose="020B0604020202020204" pitchFamily="34" charset="0"/>
              </a:rPr>
              <a:t>TEACHING ACTIVITIES</a:t>
            </a:r>
          </a:p>
        </p:txBody>
      </p:sp>
      <p:pic>
        <p:nvPicPr>
          <p:cNvPr id="20" name="Picture 2">
            <a:extLst>
              <a:ext uri="{FF2B5EF4-FFF2-40B4-BE49-F238E27FC236}">
                <a16:creationId xmlns:a16="http://schemas.microsoft.com/office/drawing/2014/main" id="{8B55C493-1541-29EE-80A9-9F82DD36F72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37"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2" descr="Une image contenant texte, Police, Graphique, capture d’écran&#10;&#10;Description générée automatiquement">
            <a:extLst>
              <a:ext uri="{FF2B5EF4-FFF2-40B4-BE49-F238E27FC236}">
                <a16:creationId xmlns:a16="http://schemas.microsoft.com/office/drawing/2014/main" id="{A74CD0EA-FD26-9B82-549A-108959E634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059" t="27589" b="24622"/>
          <a:stretch/>
        </p:blipFill>
        <p:spPr>
          <a:xfrm>
            <a:off x="260502" y="6131169"/>
            <a:ext cx="11931498" cy="727179"/>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98380" y="3124841"/>
            <a:ext cx="1962638" cy="2073847"/>
          </a:xfrm>
          <a:prstGeom prst="rect">
            <a:avLst/>
          </a:prstGeom>
        </p:spPr>
      </p:pic>
      <p:pic>
        <p:nvPicPr>
          <p:cNvPr id="4" name="Imagen 1">
            <a:extLst>
              <a:ext uri="{FF2B5EF4-FFF2-40B4-BE49-F238E27FC236}">
                <a16:creationId xmlns:a16="http://schemas.microsoft.com/office/drawing/2014/main" id="{6295EBD4-93C0-122D-E858-3FF4DBF7586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63668" y="3368"/>
            <a:ext cx="754193" cy="6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349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ec0f2c8-51f7-495d-a454-42413d559956" xsi:nil="true"/>
    <lcf76f155ced4ddcb4097134ff3c332f xmlns="edbc6619-208e-4139-904a-e28b829ed0c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A0C26ED75B6F42858795A942B8A417" ma:contentTypeVersion="18" ma:contentTypeDescription="Crée un document." ma:contentTypeScope="" ma:versionID="d182f3109876402847789c0f9bf19ada">
  <xsd:schema xmlns:xsd="http://www.w3.org/2001/XMLSchema" xmlns:xs="http://www.w3.org/2001/XMLSchema" xmlns:p="http://schemas.microsoft.com/office/2006/metadata/properties" xmlns:ns2="edbc6619-208e-4139-904a-e28b829ed0c5" xmlns:ns3="7ec0f2c8-51f7-495d-a454-42413d559956" targetNamespace="http://schemas.microsoft.com/office/2006/metadata/properties" ma:root="true" ma:fieldsID="494e0b62db10ba8905d94693a82a3b61" ns2:_="" ns3:_="">
    <xsd:import namespace="edbc6619-208e-4139-904a-e28b829ed0c5"/>
    <xsd:import namespace="7ec0f2c8-51f7-495d-a454-42413d559956"/>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bc6619-208e-4139-904a-e28b829ed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992fa3da-db31-45ba-92de-38f16e295a42" ma:termSetId="09814cd3-568e-fe90-9814-8d621ff8fb84" ma:anchorId="fba54fb3-c3e1-fe81-a776-ca4b69148c4d" ma:open="true" ma:isKeyword="false">
      <xsd:complexType>
        <xsd:sequence>
          <xsd:element ref="pc:Terms" minOccurs="0" maxOccurs="1"/>
        </xsd:sequence>
      </xsd:complex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c0f2c8-51f7-495d-a454-42413d559956"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7d0e3ae4-a038-4907-b63c-24631858edc7}" ma:internalName="TaxCatchAll" ma:showField="CatchAllData" ma:web="7ec0f2c8-51f7-495d-a454-42413d559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D728F-59A5-4409-BDBD-90A97039D12D}">
  <ds:schemaRefs>
    <ds:schemaRef ds:uri="http://schemas.microsoft.com/office/2006/metadata/properties"/>
    <ds:schemaRef ds:uri="http://schemas.microsoft.com/office/infopath/2007/PartnerControls"/>
    <ds:schemaRef ds:uri="7ec0f2c8-51f7-495d-a454-42413d559956"/>
    <ds:schemaRef ds:uri="edbc6619-208e-4139-904a-e28b829ed0c5"/>
  </ds:schemaRefs>
</ds:datastoreItem>
</file>

<file path=customXml/itemProps2.xml><?xml version="1.0" encoding="utf-8"?>
<ds:datastoreItem xmlns:ds="http://schemas.openxmlformats.org/officeDocument/2006/customXml" ds:itemID="{6C5D4E5D-F823-42B0-B282-80DB0B537984}">
  <ds:schemaRefs>
    <ds:schemaRef ds:uri="http://schemas.microsoft.com/sharepoint/v3/contenttype/forms"/>
  </ds:schemaRefs>
</ds:datastoreItem>
</file>

<file path=customXml/itemProps3.xml><?xml version="1.0" encoding="utf-8"?>
<ds:datastoreItem xmlns:ds="http://schemas.openxmlformats.org/officeDocument/2006/customXml" ds:itemID="{1C621641-6900-451B-A601-C79642F98D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bc6619-208e-4139-904a-e28b829ed0c5"/>
    <ds:schemaRef ds:uri="7ec0f2c8-51f7-495d-a454-42413d5599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2196</TotalTime>
  <Words>939</Words>
  <Application>Microsoft Macintosh PowerPoint</Application>
  <PresentationFormat>Widescreen</PresentationFormat>
  <Paragraphs>74</Paragraphs>
  <Slides>18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Vivian Kouri</dc:creator>
  <cp:lastModifiedBy>Lynnette Lytle</cp:lastModifiedBy>
  <cp:revision>29</cp:revision>
  <dcterms:created xsi:type="dcterms:W3CDTF">2023-03-21T18:20:49Z</dcterms:created>
  <dcterms:modified xsi:type="dcterms:W3CDTF">2024-11-20T14:57:31Z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0x01010033A0C26ED75B6F42858795A942B8A417</vt:lpwstr>
  </property>
</Properties>
</file>