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147471618" r:id="rId5"/>
    <p:sldId id="2147471624" r:id="rId6"/>
    <p:sldId id="2147471623" r:id="rId7"/>
    <p:sldId id="2147471636" r:id="rId8"/>
    <p:sldId id="2147471637" r:id="rId9"/>
    <p:sldId id="2147471614" r:id="rId10"/>
    <p:sldId id="2147471626" r:id="rId11"/>
    <p:sldId id="2147471627" r:id="rId12"/>
    <p:sldId id="2147471639" r:id="rId13"/>
    <p:sldId id="2147471628" r:id="rId14"/>
    <p:sldId id="2147471629" r:id="rId15"/>
    <p:sldId id="2147471630" r:id="rId16"/>
    <p:sldId id="2147471640" r:id="rId17"/>
    <p:sldId id="2147471631" r:id="rId18"/>
    <p:sldId id="2147471633" r:id="rId19"/>
    <p:sldId id="2147471634" r:id="rId20"/>
    <p:sldId id="21474716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858"/>
    <a:srgbClr val="5AAE45"/>
    <a:srgbClr val="2C7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F03C7D-125C-3992-1BD0-CE1D150E0957}" v="2" dt="2024-10-24T14:37:52.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89" autoAdjust="0"/>
    <p:restoredTop sz="94694"/>
  </p:normalViewPr>
  <p:slideViewPr>
    <p:cSldViewPr snapToGrid="0">
      <p:cViewPr varScale="1">
        <p:scale>
          <a:sx n="121" d="100"/>
          <a:sy n="121" d="100"/>
        </p:scale>
        <p:origin x="1192" y="176"/>
      </p:cViewPr>
      <p:guideLst/>
    </p:cSldViewPr>
  </p:slideViewPr>
  <p:notesTextViewPr>
    <p:cViewPr>
      <p:scale>
        <a:sx n="1" d="1"/>
        <a:sy n="1" d="1"/>
      </p:scale>
      <p:origin x="0" y="0"/>
    </p:cViewPr>
  </p:notesTextViewPr>
  <p:notesViewPr>
    <p:cSldViewPr snapToGrid="0">
      <p:cViewPr>
        <p:scale>
          <a:sx n="1" d="2"/>
          <a:sy n="1" d="2"/>
        </p:scale>
        <p:origin x="1856" y="1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90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08BF4-ACE6-9943-AFBC-0E03144A4B56}" type="datetimeFigureOut">
              <a:t>11/19/24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C859A-5609-E44D-A2E5-50FAA3A6E458}" type="slidenum">
              <a:t>‹#›</a:t>
            </a:fld>
            <a:endParaRPr lang="en-US"/>
          </a:p>
        </p:txBody>
      </p:sp>
      <p:sp>
        <p:nvSpPr>
          <p:cNvPr id="8" name="Espace réservé de l'en-tête 7"/>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Tree>
    <p:extLst>
      <p:ext uri="{BB962C8B-B14F-4D97-AF65-F5344CB8AC3E}">
        <p14:creationId xmlns:p14="http://schemas.microsoft.com/office/powerpoint/2010/main" val="158978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err="1">
                <a:solidFill>
                  <a:schemeClr val="tx1"/>
                </a:solidFill>
                <a:effectLst/>
                <a:latin typeface="+mn-lt"/>
                <a:ea typeface="ＭＳ Ｐゴシック" pitchFamily="34" charset="-128"/>
                <a:cs typeface="+mn-cs"/>
                <a:hlinkClick r:id="rId3"/>
              </a:rPr>
              <a:t>Pekka</a:t>
            </a:r>
            <a:r>
              <a:rPr lang="en-US" sz="1200" u="none" strike="noStrike" kern="1200" dirty="0">
                <a:solidFill>
                  <a:schemeClr val="tx1"/>
                </a:solidFill>
                <a:effectLst/>
                <a:latin typeface="+mn-lt"/>
                <a:ea typeface="ＭＳ Ｐゴシック" pitchFamily="34" charset="-128"/>
                <a:cs typeface="+mn-cs"/>
                <a:hlinkClick r:id="rId3"/>
              </a:rPr>
              <a:t> </a:t>
            </a:r>
            <a:r>
              <a:rPr lang="en-US" sz="1200" u="none" strike="noStrike" kern="1200" dirty="0" err="1">
                <a:solidFill>
                  <a:schemeClr val="tx1"/>
                </a:solidFill>
                <a:effectLst/>
                <a:latin typeface="+mn-lt"/>
                <a:ea typeface="ＭＳ Ｐゴシック" pitchFamily="34" charset="-128"/>
                <a:cs typeface="+mn-cs"/>
                <a:hlinkClick r:id="rId3"/>
              </a:rPr>
              <a:t>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3"/>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err="1"/>
              <a:t>IANPHI’s</a:t>
            </a:r>
            <a:r>
              <a:rPr lang="fr-FR" sz="1800" dirty="0"/>
              <a:t> mission </a:t>
            </a:r>
            <a:r>
              <a:rPr lang="fr-FR" sz="1800" dirty="0" err="1"/>
              <a:t>is</a:t>
            </a:r>
            <a:r>
              <a:rPr lang="fr-FR" sz="1800" dirty="0"/>
              <a:t> to </a:t>
            </a:r>
            <a:r>
              <a:rPr lang="fr-FR" sz="1800" dirty="0" err="1"/>
              <a:t>collectively</a:t>
            </a:r>
            <a:r>
              <a:rPr lang="fr-FR" sz="1800" dirty="0"/>
              <a:t> </a:t>
            </a:r>
            <a:r>
              <a:rPr lang="fr-FR" sz="1800" dirty="0" err="1"/>
              <a:t>build</a:t>
            </a:r>
            <a:r>
              <a:rPr lang="fr-FR" sz="1800" dirty="0"/>
              <a:t> public </a:t>
            </a:r>
            <a:r>
              <a:rPr lang="fr-FR" sz="1800" dirty="0" err="1"/>
              <a:t>health</a:t>
            </a:r>
            <a:r>
              <a:rPr lang="fr-FR" sz="1800" dirty="0"/>
              <a:t> </a:t>
            </a:r>
            <a:r>
              <a:rPr lang="fr-FR" sz="1800" dirty="0" err="1"/>
              <a:t>capacity</a:t>
            </a:r>
            <a:r>
              <a:rPr lang="fr-FR" sz="1800" dirty="0"/>
              <a:t> by </a:t>
            </a:r>
            <a:r>
              <a:rPr lang="fr-FR" sz="1800" dirty="0" err="1"/>
              <a:t>connecting</a:t>
            </a:r>
            <a:r>
              <a:rPr lang="fr-FR" sz="1800" dirty="0"/>
              <a:t> and </a:t>
            </a:r>
            <a:r>
              <a:rPr lang="fr-FR" sz="1800" dirty="0" err="1"/>
              <a:t>strengthening</a:t>
            </a:r>
            <a:r>
              <a:rPr lang="fr-FR" sz="1800" dirty="0"/>
              <a:t> </a:t>
            </a:r>
            <a:r>
              <a:rPr lang="fr-FR" sz="1800" dirty="0" err="1"/>
              <a:t>NPHIs</a:t>
            </a:r>
            <a:r>
              <a:rPr lang="fr-FR" sz="1800" dirty="0"/>
              <a:t> </a:t>
            </a:r>
            <a:r>
              <a:rPr lang="fr-FR" sz="1800" dirty="0" err="1"/>
              <a:t>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2228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err="1">
                <a:solidFill>
                  <a:schemeClr val="tx1"/>
                </a:solidFill>
                <a:effectLst/>
                <a:latin typeface="+mn-lt"/>
                <a:ea typeface="ＭＳ Ｐゴシック" pitchFamily="34" charset="-128"/>
                <a:cs typeface="+mn-cs"/>
                <a:hlinkClick r:id="rId3"/>
              </a:rPr>
              <a:t>Pekka</a:t>
            </a:r>
            <a:r>
              <a:rPr lang="en-US" sz="1200" u="none" strike="noStrike" kern="1200" dirty="0">
                <a:solidFill>
                  <a:schemeClr val="tx1"/>
                </a:solidFill>
                <a:effectLst/>
                <a:latin typeface="+mn-lt"/>
                <a:ea typeface="ＭＳ Ｐゴシック" pitchFamily="34" charset="-128"/>
                <a:cs typeface="+mn-cs"/>
                <a:hlinkClick r:id="rId3"/>
              </a:rPr>
              <a:t> </a:t>
            </a:r>
            <a:r>
              <a:rPr lang="en-US" sz="1200" u="none" strike="noStrike" kern="1200" dirty="0" err="1">
                <a:solidFill>
                  <a:schemeClr val="tx1"/>
                </a:solidFill>
                <a:effectLst/>
                <a:latin typeface="+mn-lt"/>
                <a:ea typeface="ＭＳ Ｐゴシック" pitchFamily="34" charset="-128"/>
                <a:cs typeface="+mn-cs"/>
                <a:hlinkClick r:id="rId3"/>
              </a:rPr>
              <a:t>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3"/>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err="1"/>
              <a:t>IANPHI’s</a:t>
            </a:r>
            <a:r>
              <a:rPr lang="fr-FR" sz="1800" dirty="0"/>
              <a:t> mission </a:t>
            </a:r>
            <a:r>
              <a:rPr lang="fr-FR" sz="1800" dirty="0" err="1"/>
              <a:t>is</a:t>
            </a:r>
            <a:r>
              <a:rPr lang="fr-FR" sz="1800" dirty="0"/>
              <a:t> to </a:t>
            </a:r>
            <a:r>
              <a:rPr lang="fr-FR" sz="1800" dirty="0" err="1"/>
              <a:t>collectively</a:t>
            </a:r>
            <a:r>
              <a:rPr lang="fr-FR" sz="1800" dirty="0"/>
              <a:t> </a:t>
            </a:r>
            <a:r>
              <a:rPr lang="fr-FR" sz="1800" dirty="0" err="1"/>
              <a:t>build</a:t>
            </a:r>
            <a:r>
              <a:rPr lang="fr-FR" sz="1800" dirty="0"/>
              <a:t> public </a:t>
            </a:r>
            <a:r>
              <a:rPr lang="fr-FR" sz="1800" dirty="0" err="1"/>
              <a:t>health</a:t>
            </a:r>
            <a:r>
              <a:rPr lang="fr-FR" sz="1800" dirty="0"/>
              <a:t> </a:t>
            </a:r>
            <a:r>
              <a:rPr lang="fr-FR" sz="1800" dirty="0" err="1"/>
              <a:t>capacity</a:t>
            </a:r>
            <a:r>
              <a:rPr lang="fr-FR" sz="1800" dirty="0"/>
              <a:t> by </a:t>
            </a:r>
            <a:r>
              <a:rPr lang="fr-FR" sz="1800" dirty="0" err="1"/>
              <a:t>connecting</a:t>
            </a:r>
            <a:r>
              <a:rPr lang="fr-FR" sz="1800" dirty="0"/>
              <a:t> and </a:t>
            </a:r>
            <a:r>
              <a:rPr lang="fr-FR" sz="1800" dirty="0" err="1"/>
              <a:t>strengthening</a:t>
            </a:r>
            <a:r>
              <a:rPr lang="fr-FR" sz="1800" dirty="0"/>
              <a:t> </a:t>
            </a:r>
            <a:r>
              <a:rPr lang="fr-FR" sz="1800" dirty="0" err="1"/>
              <a:t>NPHIs</a:t>
            </a:r>
            <a:r>
              <a:rPr lang="fr-FR" sz="1800" dirty="0"/>
              <a:t> </a:t>
            </a:r>
            <a:r>
              <a:rPr lang="fr-FR" sz="1800" dirty="0" err="1"/>
              <a:t>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748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err="1">
                <a:solidFill>
                  <a:schemeClr val="tx1"/>
                </a:solidFill>
                <a:effectLst/>
                <a:latin typeface="+mn-lt"/>
                <a:ea typeface="ＭＳ Ｐゴシック" pitchFamily="34" charset="-128"/>
                <a:cs typeface="+mn-cs"/>
                <a:hlinkClick r:id="rId3"/>
              </a:rPr>
              <a:t>Pekka</a:t>
            </a:r>
            <a:r>
              <a:rPr lang="en-US" sz="1200" u="none" strike="noStrike" kern="1200" dirty="0">
                <a:solidFill>
                  <a:schemeClr val="tx1"/>
                </a:solidFill>
                <a:effectLst/>
                <a:latin typeface="+mn-lt"/>
                <a:ea typeface="ＭＳ Ｐゴシック" pitchFamily="34" charset="-128"/>
                <a:cs typeface="+mn-cs"/>
                <a:hlinkClick r:id="rId3"/>
              </a:rPr>
              <a:t> </a:t>
            </a:r>
            <a:r>
              <a:rPr lang="en-US" sz="1200" u="none" strike="noStrike" kern="1200" dirty="0" err="1">
                <a:solidFill>
                  <a:schemeClr val="tx1"/>
                </a:solidFill>
                <a:effectLst/>
                <a:latin typeface="+mn-lt"/>
                <a:ea typeface="ＭＳ Ｐゴシック" pitchFamily="34" charset="-128"/>
                <a:cs typeface="+mn-cs"/>
                <a:hlinkClick r:id="rId3"/>
              </a:rPr>
              <a:t>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3"/>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err="1"/>
              <a:t>IANPHI’s</a:t>
            </a:r>
            <a:r>
              <a:rPr lang="fr-FR" sz="1800" dirty="0"/>
              <a:t> mission </a:t>
            </a:r>
            <a:r>
              <a:rPr lang="fr-FR" sz="1800" dirty="0" err="1"/>
              <a:t>is</a:t>
            </a:r>
            <a:r>
              <a:rPr lang="fr-FR" sz="1800" dirty="0"/>
              <a:t> to </a:t>
            </a:r>
            <a:r>
              <a:rPr lang="fr-FR" sz="1800" dirty="0" err="1"/>
              <a:t>collectively</a:t>
            </a:r>
            <a:r>
              <a:rPr lang="fr-FR" sz="1800" dirty="0"/>
              <a:t> </a:t>
            </a:r>
            <a:r>
              <a:rPr lang="fr-FR" sz="1800" dirty="0" err="1"/>
              <a:t>build</a:t>
            </a:r>
            <a:r>
              <a:rPr lang="fr-FR" sz="1800" dirty="0"/>
              <a:t> public </a:t>
            </a:r>
            <a:r>
              <a:rPr lang="fr-FR" sz="1800" dirty="0" err="1"/>
              <a:t>health</a:t>
            </a:r>
            <a:r>
              <a:rPr lang="fr-FR" sz="1800" dirty="0"/>
              <a:t> </a:t>
            </a:r>
            <a:r>
              <a:rPr lang="fr-FR" sz="1800" dirty="0" err="1"/>
              <a:t>capacity</a:t>
            </a:r>
            <a:r>
              <a:rPr lang="fr-FR" sz="1800" dirty="0"/>
              <a:t> by </a:t>
            </a:r>
            <a:r>
              <a:rPr lang="fr-FR" sz="1800" dirty="0" err="1"/>
              <a:t>connecting</a:t>
            </a:r>
            <a:r>
              <a:rPr lang="fr-FR" sz="1800" dirty="0"/>
              <a:t> and </a:t>
            </a:r>
            <a:r>
              <a:rPr lang="fr-FR" sz="1800" dirty="0" err="1"/>
              <a:t>strengthening</a:t>
            </a:r>
            <a:r>
              <a:rPr lang="fr-FR" sz="1800" dirty="0"/>
              <a:t> </a:t>
            </a:r>
            <a:r>
              <a:rPr lang="fr-FR" sz="1800" dirty="0" err="1"/>
              <a:t>NPHIs</a:t>
            </a:r>
            <a:r>
              <a:rPr lang="fr-FR" sz="1800" dirty="0"/>
              <a:t> </a:t>
            </a:r>
            <a:r>
              <a:rPr lang="fr-FR" sz="1800" dirty="0" err="1"/>
              <a:t>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343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err="1">
                <a:solidFill>
                  <a:schemeClr val="tx1"/>
                </a:solidFill>
                <a:effectLst/>
                <a:latin typeface="+mn-lt"/>
                <a:ea typeface="ＭＳ Ｐゴシック" pitchFamily="34" charset="-128"/>
                <a:cs typeface="+mn-cs"/>
                <a:hlinkClick r:id="rId3"/>
              </a:rPr>
              <a:t>Pekka</a:t>
            </a:r>
            <a:r>
              <a:rPr lang="en-US" sz="1200" u="none" strike="noStrike" kern="1200" dirty="0">
                <a:solidFill>
                  <a:schemeClr val="tx1"/>
                </a:solidFill>
                <a:effectLst/>
                <a:latin typeface="+mn-lt"/>
                <a:ea typeface="ＭＳ Ｐゴシック" pitchFamily="34" charset="-128"/>
                <a:cs typeface="+mn-cs"/>
                <a:hlinkClick r:id="rId3"/>
              </a:rPr>
              <a:t> </a:t>
            </a:r>
            <a:r>
              <a:rPr lang="en-US" sz="1200" u="none" strike="noStrike" kern="1200" dirty="0" err="1">
                <a:solidFill>
                  <a:schemeClr val="tx1"/>
                </a:solidFill>
                <a:effectLst/>
                <a:latin typeface="+mn-lt"/>
                <a:ea typeface="ＭＳ Ｐゴシック" pitchFamily="34" charset="-128"/>
                <a:cs typeface="+mn-cs"/>
                <a:hlinkClick r:id="rId3"/>
              </a:rPr>
              <a:t>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3"/>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err="1"/>
              <a:t>IANPHI’s</a:t>
            </a:r>
            <a:r>
              <a:rPr lang="fr-FR" sz="1800" dirty="0"/>
              <a:t> mission </a:t>
            </a:r>
            <a:r>
              <a:rPr lang="fr-FR" sz="1800" dirty="0" err="1"/>
              <a:t>is</a:t>
            </a:r>
            <a:r>
              <a:rPr lang="fr-FR" sz="1800" dirty="0"/>
              <a:t> to </a:t>
            </a:r>
            <a:r>
              <a:rPr lang="fr-FR" sz="1800" dirty="0" err="1"/>
              <a:t>collectively</a:t>
            </a:r>
            <a:r>
              <a:rPr lang="fr-FR" sz="1800" dirty="0"/>
              <a:t> </a:t>
            </a:r>
            <a:r>
              <a:rPr lang="fr-FR" sz="1800" dirty="0" err="1"/>
              <a:t>build</a:t>
            </a:r>
            <a:r>
              <a:rPr lang="fr-FR" sz="1800" dirty="0"/>
              <a:t> public </a:t>
            </a:r>
            <a:r>
              <a:rPr lang="fr-FR" sz="1800" dirty="0" err="1"/>
              <a:t>health</a:t>
            </a:r>
            <a:r>
              <a:rPr lang="fr-FR" sz="1800" dirty="0"/>
              <a:t> </a:t>
            </a:r>
            <a:r>
              <a:rPr lang="fr-FR" sz="1800" dirty="0" err="1"/>
              <a:t>capacity</a:t>
            </a:r>
            <a:r>
              <a:rPr lang="fr-FR" sz="1800" dirty="0"/>
              <a:t> by </a:t>
            </a:r>
            <a:r>
              <a:rPr lang="fr-FR" sz="1800" dirty="0" err="1"/>
              <a:t>connecting</a:t>
            </a:r>
            <a:r>
              <a:rPr lang="fr-FR" sz="1800" dirty="0"/>
              <a:t> and </a:t>
            </a:r>
            <a:r>
              <a:rPr lang="fr-FR" sz="1800" dirty="0" err="1"/>
              <a:t>strengthening</a:t>
            </a:r>
            <a:r>
              <a:rPr lang="fr-FR" sz="1800" dirty="0"/>
              <a:t> </a:t>
            </a:r>
            <a:r>
              <a:rPr lang="fr-FR" sz="1800" dirty="0" err="1"/>
              <a:t>NPHIs</a:t>
            </a:r>
            <a:r>
              <a:rPr lang="fr-FR" sz="1800" dirty="0"/>
              <a:t> </a:t>
            </a:r>
            <a:r>
              <a:rPr lang="fr-FR" sz="1800" dirty="0" err="1"/>
              <a:t>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525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1CEC859A-5609-E44D-A2E5-50FAA3A6E458}" type="slidenum">
              <a:rPr lang="pt-BR" smtClean="0"/>
              <a:t>6</a:t>
            </a:fld>
            <a:endParaRPr lang="pt-BR"/>
          </a:p>
        </p:txBody>
      </p:sp>
    </p:spTree>
    <p:extLst>
      <p:ext uri="{BB962C8B-B14F-4D97-AF65-F5344CB8AC3E}">
        <p14:creationId xmlns:p14="http://schemas.microsoft.com/office/powerpoint/2010/main" val="611910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8E453-5BE1-D675-EBF7-E2E0C9345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1EE72-7D25-6608-8365-20ED93A33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14CBC-E2EF-1686-ECB8-22896C5EFB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938083B-FCA9-8C02-7BF6-A4BA7C1ED2A2}"/>
              </a:ext>
            </a:extLst>
          </p:cNvPr>
          <p:cNvSpPr>
            <a:spLocks noGrp="1"/>
          </p:cNvSpPr>
          <p:nvPr>
            <p:ph type="sldNum" sz="quarter" idx="5"/>
          </p:nvPr>
        </p:nvSpPr>
        <p:spPr/>
        <p:txBody>
          <a:bodyPr/>
          <a:lstStyle/>
          <a:p>
            <a:fld id="{1CEC859A-5609-E44D-A2E5-50FAA3A6E458}" type="slidenum">
              <a:rPr lang="en-US" smtClean="0"/>
              <a:t>17</a:t>
            </a:fld>
            <a:endParaRPr lang="en-US"/>
          </a:p>
        </p:txBody>
      </p:sp>
    </p:spTree>
    <p:extLst>
      <p:ext uri="{BB962C8B-B14F-4D97-AF65-F5344CB8AC3E}">
        <p14:creationId xmlns:p14="http://schemas.microsoft.com/office/powerpoint/2010/main" val="270791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 Firs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410CAE-DC91-1D4C-9A9F-3710D17A06F9}"/>
              </a:ext>
            </a:extLst>
          </p:cNvPr>
          <p:cNvSpPr/>
          <p:nvPr userDrawn="1"/>
        </p:nvSpPr>
        <p:spPr>
          <a:xfrm>
            <a:off x="4114800" y="1"/>
            <a:ext cx="8077200"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3DBB9B88-E00B-774A-8344-BC68E8E99185}"/>
              </a:ext>
            </a:extLst>
          </p:cNvPr>
          <p:cNvSpPr>
            <a:spLocks noGrp="1"/>
          </p:cNvSpPr>
          <p:nvPr>
            <p:ph type="body" idx="10" hasCustomPrompt="1"/>
          </p:nvPr>
        </p:nvSpPr>
        <p:spPr>
          <a:xfrm>
            <a:off x="5109935" y="1616983"/>
            <a:ext cx="6243865" cy="447266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presentation title</a:t>
            </a:r>
          </a:p>
        </p:txBody>
      </p:sp>
    </p:spTree>
    <p:extLst>
      <p:ext uri="{BB962C8B-B14F-4D97-AF65-F5344CB8AC3E}">
        <p14:creationId xmlns:p14="http://schemas.microsoft.com/office/powerpoint/2010/main" val="7963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EBFF30-7AB3-4E4C-900C-0ABE3022F353}"/>
              </a:ext>
            </a:extLst>
          </p:cNvPr>
          <p:cNvSpPr/>
          <p:nvPr userDrawn="1"/>
        </p:nvSpPr>
        <p:spPr>
          <a:xfrm>
            <a:off x="0" y="0"/>
            <a:ext cx="12192000"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CF638-311B-9843-90B8-51FD216489CA}"/>
              </a:ext>
            </a:extLst>
          </p:cNvPr>
          <p:cNvSpPr>
            <a:spLocks noGrp="1"/>
          </p:cNvSpPr>
          <p:nvPr>
            <p:ph type="ctrTitle" hasCustomPrompt="1"/>
          </p:nvPr>
        </p:nvSpPr>
        <p:spPr>
          <a:xfrm>
            <a:off x="1524000" y="2729932"/>
            <a:ext cx="9144000" cy="1398135"/>
          </a:xfrm>
        </p:spPr>
        <p:txBody>
          <a:bodyPr anchor="b">
            <a:normAutofit/>
          </a:bodyPr>
          <a:lstStyle>
            <a:lvl1pPr algn="ctr">
              <a:defRPr sz="3800">
                <a:solidFill>
                  <a:schemeClr val="bg1"/>
                </a:solidFill>
              </a:defRPr>
            </a:lvl1pPr>
          </a:lstStyle>
          <a:p>
            <a:r>
              <a:rPr lang="en-US"/>
              <a:t>CLICK TO EDIT MASTER TITLE STYLE</a:t>
            </a:r>
          </a:p>
        </p:txBody>
      </p:sp>
    </p:spTree>
    <p:extLst>
      <p:ext uri="{BB962C8B-B14F-4D97-AF65-F5344CB8AC3E}">
        <p14:creationId xmlns:p14="http://schemas.microsoft.com/office/powerpoint/2010/main" val="80045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Slid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9FCA-3234-6B42-A497-A784B5144A06}"/>
              </a:ext>
            </a:extLst>
          </p:cNvPr>
          <p:cNvSpPr>
            <a:spLocks noGrp="1"/>
          </p:cNvSpPr>
          <p:nvPr>
            <p:ph type="title" hasCustomPrompt="1"/>
          </p:nvPr>
        </p:nvSpPr>
        <p:spPr>
          <a:xfrm>
            <a:off x="720046" y="2624137"/>
            <a:ext cx="3932237" cy="1600200"/>
          </a:xfrm>
        </p:spPr>
        <p:txBody>
          <a:bodyPr anchor="b">
            <a:normAutofit/>
          </a:bodyPr>
          <a:lstStyle>
            <a:lvl1pPr>
              <a:defRPr sz="2800">
                <a:solidFill>
                  <a:srgbClr val="2C70B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78AA0CD-1B42-7147-A550-633821F55906}"/>
              </a:ext>
            </a:extLst>
          </p:cNvPr>
          <p:cNvSpPr>
            <a:spLocks noGrp="1"/>
          </p:cNvSpPr>
          <p:nvPr>
            <p:ph idx="1"/>
          </p:nvPr>
        </p:nvSpPr>
        <p:spPr>
          <a:xfrm>
            <a:off x="5302928" y="1404257"/>
            <a:ext cx="6052460" cy="4648200"/>
          </a:xfrm>
        </p:spPr>
        <p:txBody>
          <a:bodyPr/>
          <a:lstStyle>
            <a:lvl1pPr>
              <a:defRPr sz="2400"/>
            </a:lvl1pPr>
            <a:lvl2pPr>
              <a:defRPr sz="2000"/>
            </a:lvl2pPr>
            <a:lvl3pPr>
              <a:defRPr sz="16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844885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bg>
      <p:bgPr>
        <a:blipFill>
          <a:blip r:embed="rId2">
            <a:extLst>
              <a:ext uri="{BEBA8EAE-BF5A-486C-A8C5-ECC9F3942E4B}">
                <a14:imgProps xmlns:a14="http://schemas.microsoft.com/office/drawing/2010/main">
                  <a14:imgLayer r:embed="rId3">
                    <a14:imgEffect>
                      <a14:saturation sat="316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DF540C12-E12A-374E-BA86-1C37257AF204}"/>
              </a:ext>
            </a:extLst>
          </p:cNvPr>
          <p:cNvSpPr>
            <a:spLocks noGrp="1"/>
          </p:cNvSpPr>
          <p:nvPr>
            <p:ph idx="1"/>
          </p:nvPr>
        </p:nvSpPr>
        <p:spPr>
          <a:xfrm>
            <a:off x="838200" y="2942545"/>
            <a:ext cx="10515600" cy="323441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p:txBody>
      </p:sp>
      <p:sp>
        <p:nvSpPr>
          <p:cNvPr id="2" name="Titr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680344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1EA8-D2BB-7E4D-902C-1EB2476B1AD6}"/>
              </a:ext>
            </a:extLst>
          </p:cNvPr>
          <p:cNvSpPr>
            <a:spLocks noGrp="1"/>
          </p:cNvSpPr>
          <p:nvPr>
            <p:ph type="title" hasCustomPrompt="1"/>
          </p:nvPr>
        </p:nvSpPr>
        <p:spPr>
          <a:xfrm>
            <a:off x="831850" y="1709739"/>
            <a:ext cx="4567464" cy="1033462"/>
          </a:xfrm>
        </p:spPr>
        <p:txBody>
          <a:bodyPr anchor="b">
            <a:normAutofit/>
          </a:bodyPr>
          <a:lstStyle>
            <a:lvl1pPr>
              <a:defRPr sz="2800">
                <a:solidFill>
                  <a:srgbClr val="2C70BA"/>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B0E94E-8B83-1C46-B4CE-2C7DAACFD3B3}"/>
              </a:ext>
            </a:extLst>
          </p:cNvPr>
          <p:cNvSpPr>
            <a:spLocks noGrp="1"/>
          </p:cNvSpPr>
          <p:nvPr>
            <p:ph type="body" idx="1"/>
          </p:nvPr>
        </p:nvSpPr>
        <p:spPr>
          <a:xfrm>
            <a:off x="831850" y="3026229"/>
            <a:ext cx="4567464" cy="3063421"/>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1" name="Picture Placeholder 2">
            <a:extLst>
              <a:ext uri="{FF2B5EF4-FFF2-40B4-BE49-F238E27FC236}">
                <a16:creationId xmlns:a16="http://schemas.microsoft.com/office/drawing/2014/main" id="{4C709D3B-340F-344D-BB97-8EEECCA101F8}"/>
              </a:ext>
            </a:extLst>
          </p:cNvPr>
          <p:cNvSpPr>
            <a:spLocks noGrp="1"/>
          </p:cNvSpPr>
          <p:nvPr>
            <p:ph type="pic" idx="10"/>
          </p:nvPr>
        </p:nvSpPr>
        <p:spPr>
          <a:xfrm>
            <a:off x="6694714" y="992187"/>
            <a:ext cx="4876800" cy="49296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Tree>
    <p:extLst>
      <p:ext uri="{BB962C8B-B14F-4D97-AF65-F5344CB8AC3E}">
        <p14:creationId xmlns:p14="http://schemas.microsoft.com/office/powerpoint/2010/main" val="202069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DFF8C7-4E12-1044-97F3-7CA8174020B4}"/>
              </a:ext>
            </a:extLst>
          </p:cNvPr>
          <p:cNvSpPr/>
          <p:nvPr userDrawn="1"/>
        </p:nvSpPr>
        <p:spPr>
          <a:xfrm>
            <a:off x="0" y="0"/>
            <a:ext cx="6095999"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31EA8-D2BB-7E4D-902C-1EB2476B1AD6}"/>
              </a:ext>
            </a:extLst>
          </p:cNvPr>
          <p:cNvSpPr>
            <a:spLocks noGrp="1"/>
          </p:cNvSpPr>
          <p:nvPr>
            <p:ph type="title" hasCustomPrompt="1"/>
          </p:nvPr>
        </p:nvSpPr>
        <p:spPr>
          <a:xfrm>
            <a:off x="6847116" y="1807029"/>
            <a:ext cx="4567464" cy="1033462"/>
          </a:xfrm>
        </p:spPr>
        <p:txBody>
          <a:bodyPr anchor="b">
            <a:normAutofit/>
          </a:bodyPr>
          <a:lstStyle>
            <a:lvl1pPr>
              <a:defRPr sz="2800">
                <a:solidFill>
                  <a:srgbClr val="2C70BA"/>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B0E94E-8B83-1C46-B4CE-2C7DAACFD3B3}"/>
              </a:ext>
            </a:extLst>
          </p:cNvPr>
          <p:cNvSpPr>
            <a:spLocks noGrp="1"/>
          </p:cNvSpPr>
          <p:nvPr>
            <p:ph type="body" idx="1"/>
          </p:nvPr>
        </p:nvSpPr>
        <p:spPr>
          <a:xfrm>
            <a:off x="6847116" y="3102432"/>
            <a:ext cx="4567464" cy="3211283"/>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8" name="Picture Placeholder 2">
            <a:extLst>
              <a:ext uri="{FF2B5EF4-FFF2-40B4-BE49-F238E27FC236}">
                <a16:creationId xmlns:a16="http://schemas.microsoft.com/office/drawing/2014/main" id="{E79650DD-9FE9-6E46-980A-D710954CBB93}"/>
              </a:ext>
            </a:extLst>
          </p:cNvPr>
          <p:cNvSpPr>
            <a:spLocks noGrp="1"/>
          </p:cNvSpPr>
          <p:nvPr>
            <p:ph type="pic" idx="10"/>
          </p:nvPr>
        </p:nvSpPr>
        <p:spPr>
          <a:xfrm>
            <a:off x="642257" y="1807029"/>
            <a:ext cx="4778829" cy="45066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Tree>
    <p:extLst>
      <p:ext uri="{BB962C8B-B14F-4D97-AF65-F5344CB8AC3E}">
        <p14:creationId xmlns:p14="http://schemas.microsoft.com/office/powerpoint/2010/main" val="68523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51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2976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2F292-FBAA-624E-8DF0-65F4B11C8EF4}"/>
              </a:ext>
            </a:extLst>
          </p:cNvPr>
          <p:cNvSpPr>
            <a:spLocks noGrp="1"/>
          </p:cNvSpPr>
          <p:nvPr>
            <p:ph type="title"/>
          </p:nvPr>
        </p:nvSpPr>
        <p:spPr>
          <a:xfrm>
            <a:off x="838200" y="1616983"/>
            <a:ext cx="10515600" cy="984704"/>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a:extLst>
              <a:ext uri="{FF2B5EF4-FFF2-40B4-BE49-F238E27FC236}">
                <a16:creationId xmlns:a16="http://schemas.microsoft.com/office/drawing/2014/main" id="{B8ED5248-E335-5143-ABE3-01277216AB5F}"/>
              </a:ext>
            </a:extLst>
          </p:cNvPr>
          <p:cNvSpPr>
            <a:spLocks noGrp="1"/>
          </p:cNvSpPr>
          <p:nvPr>
            <p:ph type="body" idx="1"/>
          </p:nvPr>
        </p:nvSpPr>
        <p:spPr>
          <a:xfrm>
            <a:off x="838200" y="2942545"/>
            <a:ext cx="10515600" cy="32344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1F254681-13BF-2FE0-A774-96E9E79FDC5B}"/>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282121" y="274866"/>
            <a:ext cx="3682106" cy="1140279"/>
          </a:xfrm>
          <a:prstGeom prst="rect">
            <a:avLst/>
          </a:prstGeom>
        </p:spPr>
      </p:pic>
    </p:spTree>
    <p:extLst>
      <p:ext uri="{BB962C8B-B14F-4D97-AF65-F5344CB8AC3E}">
        <p14:creationId xmlns:p14="http://schemas.microsoft.com/office/powerpoint/2010/main" val="1920427975"/>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6" r:id="rId3"/>
    <p:sldLayoutId id="2147483657" r:id="rId4"/>
    <p:sldLayoutId id="2147483651" r:id="rId5"/>
    <p:sldLayoutId id="2147483660" r:id="rId6"/>
    <p:sldLayoutId id="2147483650" r:id="rId7"/>
    <p:sldLayoutId id="2147483662" r:id="rId8"/>
  </p:sldLayoutIdLst>
  <p:txStyles>
    <p:title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utura Std Light" panose="020B04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Std Light" panose="020B04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utura Std Light" panose="020B04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Std Light" panose="020B04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Std Light" panose="020B04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info.dengue.mat.b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82" y="3295226"/>
            <a:ext cx="12178018" cy="1064577"/>
          </a:xfrm>
        </p:spPr>
        <p:txBody>
          <a:bodyPr>
            <a:normAutofit fontScale="90000"/>
          </a:bodyPr>
          <a:lstStyle/>
          <a:p>
            <a:pPr algn="ctr">
              <a:lnSpc>
                <a:spcPct val="150000"/>
              </a:lnSpc>
              <a:spcBef>
                <a:spcPts val="600"/>
              </a:spcBef>
              <a:spcAft>
                <a:spcPts val="600"/>
              </a:spcAft>
            </a:pPr>
            <a:r>
              <a:rPr lang="en-US" dirty="0">
                <a:solidFill>
                  <a:srgbClr val="0F3858"/>
                </a:solidFill>
              </a:rPr>
              <a:t>Tânia Maria Peixoto Fonseca, M.D, PhD </a:t>
            </a:r>
            <a:br>
              <a:rPr lang="en-US" dirty="0">
                <a:solidFill>
                  <a:srgbClr val="0F3858"/>
                </a:solidFill>
              </a:rPr>
            </a:br>
            <a:r>
              <a:rPr lang="en-US" dirty="0" err="1">
                <a:solidFill>
                  <a:srgbClr val="0F3858"/>
                </a:solidFill>
              </a:rPr>
              <a:t>Coordenadora</a:t>
            </a:r>
            <a:r>
              <a:rPr lang="en-US" dirty="0">
                <a:solidFill>
                  <a:srgbClr val="0F3858"/>
                </a:solidFill>
              </a:rPr>
              <a:t> de </a:t>
            </a:r>
            <a:r>
              <a:rPr lang="en-US" dirty="0" err="1">
                <a:solidFill>
                  <a:srgbClr val="0F3858"/>
                </a:solidFill>
              </a:rPr>
              <a:t>Vigilância</a:t>
            </a:r>
            <a:r>
              <a:rPr lang="en-US" dirty="0">
                <a:solidFill>
                  <a:srgbClr val="0F3858"/>
                </a:solidFill>
              </a:rPr>
              <a:t> </a:t>
            </a:r>
            <a:r>
              <a:rPr lang="en-US" dirty="0" err="1">
                <a:solidFill>
                  <a:srgbClr val="0F3858"/>
                </a:solidFill>
              </a:rPr>
              <a:t>em</a:t>
            </a:r>
            <a:r>
              <a:rPr lang="en-US" dirty="0">
                <a:solidFill>
                  <a:srgbClr val="0F3858"/>
                </a:solidFill>
              </a:rPr>
              <a:t> </a:t>
            </a:r>
            <a:r>
              <a:rPr lang="en-US" dirty="0" err="1">
                <a:solidFill>
                  <a:srgbClr val="0F3858"/>
                </a:solidFill>
              </a:rPr>
              <a:t>Saúde</a:t>
            </a:r>
            <a:r>
              <a:rPr lang="en-US" dirty="0">
                <a:solidFill>
                  <a:srgbClr val="0F3858"/>
                </a:solidFill>
              </a:rPr>
              <a:t> e </a:t>
            </a:r>
            <a:r>
              <a:rPr lang="en-US" dirty="0" err="1">
                <a:solidFill>
                  <a:srgbClr val="0F3858"/>
                </a:solidFill>
              </a:rPr>
              <a:t>Laboratórios</a:t>
            </a:r>
            <a:r>
              <a:rPr lang="en-US" dirty="0">
                <a:solidFill>
                  <a:srgbClr val="0F3858"/>
                </a:solidFill>
              </a:rPr>
              <a:t> de </a:t>
            </a:r>
            <a:r>
              <a:rPr lang="en-US" dirty="0" err="1">
                <a:solidFill>
                  <a:srgbClr val="0F3858"/>
                </a:solidFill>
              </a:rPr>
              <a:t>Referência</a:t>
            </a:r>
            <a:r>
              <a:rPr lang="en-US" dirty="0">
                <a:solidFill>
                  <a:srgbClr val="0F3858"/>
                </a:solidFill>
              </a:rPr>
              <a:t>  </a:t>
            </a:r>
            <a:br>
              <a:rPr lang="en-US" dirty="0">
                <a:solidFill>
                  <a:srgbClr val="0F3858"/>
                </a:solidFill>
              </a:rPr>
            </a:br>
            <a:r>
              <a:rPr lang="en-US" dirty="0">
                <a:solidFill>
                  <a:srgbClr val="0F3858"/>
                </a:solidFill>
              </a:rPr>
              <a:t>Fundação Oswaldo Cruz - </a:t>
            </a:r>
            <a:r>
              <a:rPr lang="en-US" dirty="0" err="1">
                <a:solidFill>
                  <a:srgbClr val="0F3858"/>
                </a:solidFill>
              </a:rPr>
              <a:t>Brasil</a:t>
            </a:r>
            <a:r>
              <a:rPr lang="en-US" dirty="0">
                <a:solidFill>
                  <a:srgbClr val="0F3858"/>
                </a:solidFill>
              </a:rPr>
              <a:t> </a:t>
            </a:r>
            <a:endParaRPr lang="fr-FR" dirty="0">
              <a:solidFill>
                <a:srgbClr val="0F3858"/>
              </a:solidFill>
            </a:endParaRPr>
          </a:p>
        </p:txBody>
      </p:sp>
      <p:sp>
        <p:nvSpPr>
          <p:cNvPr id="3" name="Espace réservé du contenu 2"/>
          <p:cNvSpPr>
            <a:spLocks noGrp="1"/>
          </p:cNvSpPr>
          <p:nvPr>
            <p:ph idx="1"/>
          </p:nvPr>
        </p:nvSpPr>
        <p:spPr>
          <a:xfrm>
            <a:off x="1304567" y="786895"/>
            <a:ext cx="9582865" cy="1447639"/>
          </a:xfrm>
        </p:spPr>
        <p:txBody>
          <a:bodyPr/>
          <a:lstStyle/>
          <a:p>
            <a:pPr marL="0" indent="0" algn="ctr">
              <a:buNone/>
            </a:pPr>
            <a:r>
              <a:rPr lang="en-US" sz="4000" b="1" spc="300" dirty="0" err="1">
                <a:solidFill>
                  <a:srgbClr val="5AAE45"/>
                </a:solidFill>
              </a:rPr>
              <a:t>Preparação</a:t>
            </a:r>
            <a:r>
              <a:rPr lang="en-US" sz="4000" b="1" spc="300" dirty="0">
                <a:solidFill>
                  <a:srgbClr val="5AAE45"/>
                </a:solidFill>
              </a:rPr>
              <a:t> e </a:t>
            </a:r>
            <a:r>
              <a:rPr lang="en-US" sz="4000" b="1" spc="300" dirty="0" err="1">
                <a:solidFill>
                  <a:srgbClr val="5AAE45"/>
                </a:solidFill>
              </a:rPr>
              <a:t>Resposta</a:t>
            </a:r>
            <a:r>
              <a:rPr lang="en-US" sz="4000" b="1" spc="300" dirty="0">
                <a:solidFill>
                  <a:srgbClr val="5AAE45"/>
                </a:solidFill>
              </a:rPr>
              <a:t> a  </a:t>
            </a:r>
            <a:r>
              <a:rPr lang="en-US" sz="4000" b="1" spc="300" dirty="0" err="1">
                <a:solidFill>
                  <a:srgbClr val="5AAE45"/>
                </a:solidFill>
              </a:rPr>
              <a:t>Emergências</a:t>
            </a:r>
            <a:r>
              <a:rPr lang="en-US" sz="4000" b="1" spc="300" dirty="0">
                <a:solidFill>
                  <a:srgbClr val="5AAE45"/>
                </a:solidFill>
              </a:rPr>
              <a:t> </a:t>
            </a:r>
            <a:r>
              <a:rPr lang="en-US" sz="4000" b="1" spc="300" dirty="0" err="1">
                <a:solidFill>
                  <a:srgbClr val="5AAE45"/>
                </a:solidFill>
              </a:rPr>
              <a:t>em</a:t>
            </a:r>
            <a:r>
              <a:rPr lang="en-US" sz="4000" b="1" spc="300" dirty="0">
                <a:solidFill>
                  <a:srgbClr val="5AAE45"/>
                </a:solidFill>
              </a:rPr>
              <a:t> </a:t>
            </a:r>
            <a:r>
              <a:rPr lang="en-US" sz="4000" b="1" spc="300" dirty="0" err="1">
                <a:solidFill>
                  <a:srgbClr val="5AAE45"/>
                </a:solidFill>
              </a:rPr>
              <a:t>Saúde</a:t>
            </a:r>
            <a:endParaRPr lang="en-US" sz="4000" b="1" spc="300" dirty="0">
              <a:solidFill>
                <a:srgbClr val="5AAE45"/>
              </a:solidFill>
            </a:endParaRPr>
          </a:p>
          <a:p>
            <a:pPr algn="ctr"/>
            <a:endParaRPr lang="fr-FR" dirty="0"/>
          </a:p>
        </p:txBody>
      </p:sp>
      <p:pic>
        <p:nvPicPr>
          <p:cNvPr id="6" name="Image 5" descr="Une image contenant texte, Police, Graphique, capture d’écran&#10;&#10;Description générée automatiquement">
            <a:extLst>
              <a:ext uri="{FF2B5EF4-FFF2-40B4-BE49-F238E27FC236}">
                <a16:creationId xmlns:a16="http://schemas.microsoft.com/office/drawing/2014/main" id="{161EF461-F1AF-B96F-B9C7-0FDC97DAEA6B}"/>
              </a:ext>
            </a:extLst>
          </p:cNvPr>
          <p:cNvPicPr>
            <a:picLocks noChangeAspect="1"/>
          </p:cNvPicPr>
          <p:nvPr/>
        </p:nvPicPr>
        <p:blipFill>
          <a:blip r:embed="rId2"/>
          <a:stretch>
            <a:fillRect/>
          </a:stretch>
        </p:blipFill>
        <p:spPr>
          <a:xfrm>
            <a:off x="9645" y="4698347"/>
            <a:ext cx="12182354" cy="2158697"/>
          </a:xfrm>
          <a:prstGeom prst="rect">
            <a:avLst/>
          </a:prstGeom>
        </p:spPr>
      </p:pic>
    </p:spTree>
    <p:extLst>
      <p:ext uri="{BB962C8B-B14F-4D97-AF65-F5344CB8AC3E}">
        <p14:creationId xmlns:p14="http://schemas.microsoft.com/office/powerpoint/2010/main" val="657031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584199" y="965200"/>
            <a:ext cx="11116733" cy="800219"/>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3. Ensino</a:t>
            </a:r>
          </a:p>
          <a:p>
            <a:endParaRPr lang="pt-BR" dirty="0">
              <a:solidFill>
                <a:srgbClr val="0F3858"/>
              </a:solidFill>
              <a:latin typeface="Futura Std Light" panose="020B0402020204020303" pitchFamily="34" charset="0"/>
              <a:ea typeface="ＭＳ Ｐゴシック" panose="020B0600070205080204" pitchFamily="34" charset="-128"/>
            </a:endParaRPr>
          </a:p>
        </p:txBody>
      </p:sp>
      <p:pic>
        <p:nvPicPr>
          <p:cNvPr id="2" name="Imagem 1">
            <a:extLst>
              <a:ext uri="{FF2B5EF4-FFF2-40B4-BE49-F238E27FC236}">
                <a16:creationId xmlns:a16="http://schemas.microsoft.com/office/drawing/2014/main" id="{DC323FC3-7A09-B128-F4CE-C9E8F821AE86}"/>
              </a:ext>
            </a:extLst>
          </p:cNvPr>
          <p:cNvPicPr>
            <a:picLocks noChangeAspect="1"/>
          </p:cNvPicPr>
          <p:nvPr/>
        </p:nvPicPr>
        <p:blipFill>
          <a:blip r:embed="rId3"/>
          <a:stretch>
            <a:fillRect/>
          </a:stretch>
        </p:blipFill>
        <p:spPr>
          <a:xfrm>
            <a:off x="6939384" y="1151769"/>
            <a:ext cx="3953427" cy="1829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m 2">
            <a:extLst>
              <a:ext uri="{FF2B5EF4-FFF2-40B4-BE49-F238E27FC236}">
                <a16:creationId xmlns:a16="http://schemas.microsoft.com/office/drawing/2014/main" id="{CD104AB1-9DA5-1135-292D-1A71931F2F6C}"/>
              </a:ext>
            </a:extLst>
          </p:cNvPr>
          <p:cNvPicPr>
            <a:picLocks noChangeAspect="1"/>
          </p:cNvPicPr>
          <p:nvPr/>
        </p:nvPicPr>
        <p:blipFill>
          <a:blip r:embed="rId4"/>
          <a:stretch>
            <a:fillRect/>
          </a:stretch>
        </p:blipFill>
        <p:spPr>
          <a:xfrm>
            <a:off x="6939384" y="3462652"/>
            <a:ext cx="4372082" cy="1829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m 9">
            <a:extLst>
              <a:ext uri="{FF2B5EF4-FFF2-40B4-BE49-F238E27FC236}">
                <a16:creationId xmlns:a16="http://schemas.microsoft.com/office/drawing/2014/main" id="{7F9B263D-1A02-614B-0232-D20823528851}"/>
              </a:ext>
            </a:extLst>
          </p:cNvPr>
          <p:cNvPicPr>
            <a:picLocks noChangeAspect="1"/>
          </p:cNvPicPr>
          <p:nvPr/>
        </p:nvPicPr>
        <p:blipFill>
          <a:blip r:embed="rId5"/>
          <a:stretch>
            <a:fillRect/>
          </a:stretch>
        </p:blipFill>
        <p:spPr>
          <a:xfrm>
            <a:off x="600623" y="3538683"/>
            <a:ext cx="5416483" cy="1540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aixaDeTexto 10">
            <a:extLst>
              <a:ext uri="{FF2B5EF4-FFF2-40B4-BE49-F238E27FC236}">
                <a16:creationId xmlns:a16="http://schemas.microsoft.com/office/drawing/2014/main" id="{3AA96CB8-F149-DF95-3DFF-1685C855F134}"/>
              </a:ext>
            </a:extLst>
          </p:cNvPr>
          <p:cNvSpPr txBox="1"/>
          <p:nvPr/>
        </p:nvSpPr>
        <p:spPr>
          <a:xfrm>
            <a:off x="600624" y="1760677"/>
            <a:ext cx="5114375" cy="1323439"/>
          </a:xfrm>
          <a:prstGeom prst="rect">
            <a:avLst/>
          </a:prstGeom>
          <a:noFill/>
        </p:spPr>
        <p:txBody>
          <a:bodyPr wrap="square" rtlCol="0">
            <a:spAutoFit/>
          </a:bodyPr>
          <a:lstStyle/>
          <a:p>
            <a:pPr marL="285750" indent="-285750" algn="just">
              <a:buFont typeface="Arial" panose="020B0604020202020204" pitchFamily="34" charset="0"/>
              <a:buChar char="•"/>
            </a:pPr>
            <a:r>
              <a:rPr lang="pt-BR" sz="2000" dirty="0">
                <a:solidFill>
                  <a:srgbClr val="0F3858"/>
                </a:solidFill>
                <a:latin typeface="Futura Std Light" panose="020B0402020204020303" pitchFamily="34" charset="0"/>
                <a:ea typeface="ＭＳ Ｐゴシック" panose="020B0600070205080204" pitchFamily="34" charset="-128"/>
              </a:rPr>
              <a:t>Disciplinas,  cursos de atualização e aperfeiçoamento</a:t>
            </a:r>
          </a:p>
          <a:p>
            <a:pPr marL="285750" indent="-285750" algn="just">
              <a:buFont typeface="Arial" panose="020B0604020202020204" pitchFamily="34" charset="0"/>
              <a:buChar char="•"/>
            </a:pPr>
            <a:endParaRPr lang="pt-BR" sz="2000" dirty="0">
              <a:solidFill>
                <a:srgbClr val="0F3858"/>
              </a:solidFill>
              <a:latin typeface="Futura Std Light" panose="020B0402020204020303" pitchFamily="34" charset="0"/>
              <a:ea typeface="ＭＳ Ｐゴシック" panose="020B0600070205080204" pitchFamily="34" charset="-128"/>
            </a:endParaRPr>
          </a:p>
          <a:p>
            <a:pPr marL="285750" indent="-285750" algn="just">
              <a:buFont typeface="Arial" panose="020B0604020202020204" pitchFamily="34" charset="0"/>
              <a:buChar char="•"/>
            </a:pPr>
            <a:r>
              <a:rPr lang="pt-BR" sz="2000" dirty="0">
                <a:solidFill>
                  <a:srgbClr val="0F3858"/>
                </a:solidFill>
                <a:latin typeface="Futura Std Light" panose="020B0402020204020303" pitchFamily="34" charset="0"/>
                <a:ea typeface="ＭＳ Ｐゴシック" panose="020B0600070205080204" pitchFamily="34" charset="-128"/>
              </a:rPr>
              <a:t>Webinários</a:t>
            </a:r>
          </a:p>
        </p:txBody>
      </p:sp>
    </p:spTree>
    <p:extLst>
      <p:ext uri="{BB962C8B-B14F-4D97-AF65-F5344CB8AC3E}">
        <p14:creationId xmlns:p14="http://schemas.microsoft.com/office/powerpoint/2010/main" val="1289557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584199" y="685802"/>
            <a:ext cx="11116733" cy="800219"/>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4. Manejo Clínico</a:t>
            </a:r>
          </a:p>
          <a:p>
            <a:endParaRPr lang="pt-BR" dirty="0">
              <a:solidFill>
                <a:srgbClr val="0F3858"/>
              </a:solidFill>
              <a:latin typeface="Futura Std Light" panose="020B0402020204020303" pitchFamily="34" charset="0"/>
              <a:ea typeface="ＭＳ Ｐゴシック" panose="020B0600070205080204" pitchFamily="34" charset="-128"/>
            </a:endParaRPr>
          </a:p>
        </p:txBody>
      </p:sp>
      <p:pic>
        <p:nvPicPr>
          <p:cNvPr id="4" name="Imagem 3">
            <a:extLst>
              <a:ext uri="{FF2B5EF4-FFF2-40B4-BE49-F238E27FC236}">
                <a16:creationId xmlns:a16="http://schemas.microsoft.com/office/drawing/2014/main" id="{44767564-7AA2-6C25-AAD3-C11493615A8A}"/>
              </a:ext>
            </a:extLst>
          </p:cNvPr>
          <p:cNvPicPr>
            <a:picLocks noChangeAspect="1"/>
          </p:cNvPicPr>
          <p:nvPr/>
        </p:nvPicPr>
        <p:blipFill>
          <a:blip r:embed="rId3"/>
          <a:stretch>
            <a:fillRect/>
          </a:stretch>
        </p:blipFill>
        <p:spPr>
          <a:xfrm>
            <a:off x="1805038" y="1443037"/>
            <a:ext cx="7948562" cy="4163532"/>
          </a:xfrm>
          <a:prstGeom prst="rect">
            <a:avLst/>
          </a:prstGeom>
        </p:spPr>
      </p:pic>
    </p:spTree>
    <p:extLst>
      <p:ext uri="{BB962C8B-B14F-4D97-AF65-F5344CB8AC3E}">
        <p14:creationId xmlns:p14="http://schemas.microsoft.com/office/powerpoint/2010/main" val="2307053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584199" y="757395"/>
            <a:ext cx="11116733" cy="523220"/>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5. Produção</a:t>
            </a:r>
            <a:endParaRPr lang="pt-BR" dirty="0">
              <a:solidFill>
                <a:srgbClr val="0F3858"/>
              </a:solidFill>
              <a:latin typeface="Futura Std Light" panose="020B0402020204020303" pitchFamily="34" charset="0"/>
              <a:ea typeface="ＭＳ Ｐゴシック" panose="020B0600070205080204" pitchFamily="34" charset="-128"/>
            </a:endParaRPr>
          </a:p>
        </p:txBody>
      </p:sp>
      <p:pic>
        <p:nvPicPr>
          <p:cNvPr id="4" name="Imagem 3">
            <a:extLst>
              <a:ext uri="{FF2B5EF4-FFF2-40B4-BE49-F238E27FC236}">
                <a16:creationId xmlns:a16="http://schemas.microsoft.com/office/drawing/2014/main" id="{38F15A2F-13C4-BEF8-CA90-273DC348F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2528" y="1634067"/>
            <a:ext cx="5996898" cy="2559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m 4">
            <a:extLst>
              <a:ext uri="{FF2B5EF4-FFF2-40B4-BE49-F238E27FC236}">
                <a16:creationId xmlns:a16="http://schemas.microsoft.com/office/drawing/2014/main" id="{F6F1C9B4-3DE8-9941-6D74-E7C311533F1C}"/>
              </a:ext>
            </a:extLst>
          </p:cNvPr>
          <p:cNvPicPr>
            <a:picLocks noChangeAspect="1"/>
          </p:cNvPicPr>
          <p:nvPr/>
        </p:nvPicPr>
        <p:blipFill>
          <a:blip r:embed="rId4"/>
          <a:stretch>
            <a:fillRect/>
          </a:stretch>
        </p:blipFill>
        <p:spPr>
          <a:xfrm>
            <a:off x="2371996" y="4339533"/>
            <a:ext cx="2340065" cy="1458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m 5">
            <a:extLst>
              <a:ext uri="{FF2B5EF4-FFF2-40B4-BE49-F238E27FC236}">
                <a16:creationId xmlns:a16="http://schemas.microsoft.com/office/drawing/2014/main" id="{9F1FCA70-9D8B-40D9-1AA2-4023BBD67DB4}"/>
              </a:ext>
            </a:extLst>
          </p:cNvPr>
          <p:cNvPicPr>
            <a:picLocks noChangeAspect="1"/>
          </p:cNvPicPr>
          <p:nvPr/>
        </p:nvPicPr>
        <p:blipFill>
          <a:blip r:embed="rId5"/>
          <a:stretch>
            <a:fillRect/>
          </a:stretch>
        </p:blipFill>
        <p:spPr>
          <a:xfrm>
            <a:off x="6377793" y="1822388"/>
            <a:ext cx="5688231" cy="2156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m 7">
            <a:extLst>
              <a:ext uri="{FF2B5EF4-FFF2-40B4-BE49-F238E27FC236}">
                <a16:creationId xmlns:a16="http://schemas.microsoft.com/office/drawing/2014/main" id="{B9A351EC-3827-43B7-1BA2-C821E349DC6F}"/>
              </a:ext>
            </a:extLst>
          </p:cNvPr>
          <p:cNvPicPr>
            <a:picLocks noChangeAspect="1"/>
          </p:cNvPicPr>
          <p:nvPr/>
        </p:nvPicPr>
        <p:blipFill>
          <a:blip r:embed="rId6"/>
          <a:stretch>
            <a:fillRect/>
          </a:stretch>
        </p:blipFill>
        <p:spPr>
          <a:xfrm>
            <a:off x="7789334" y="4534827"/>
            <a:ext cx="3149601" cy="1023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3859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584199" y="757395"/>
            <a:ext cx="11116733" cy="523220"/>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5. Produção</a:t>
            </a:r>
            <a:endParaRPr lang="pt-BR" dirty="0">
              <a:solidFill>
                <a:srgbClr val="0F3858"/>
              </a:solidFill>
              <a:latin typeface="Futura Std Light" panose="020B0402020204020303" pitchFamily="34" charset="0"/>
              <a:ea typeface="ＭＳ Ｐゴシック" panose="020B0600070205080204" pitchFamily="34" charset="-128"/>
            </a:endParaRPr>
          </a:p>
        </p:txBody>
      </p:sp>
      <p:pic>
        <p:nvPicPr>
          <p:cNvPr id="15" name="Imagem 14">
            <a:extLst>
              <a:ext uri="{FF2B5EF4-FFF2-40B4-BE49-F238E27FC236}">
                <a16:creationId xmlns:a16="http://schemas.microsoft.com/office/drawing/2014/main" id="{AAD1D73B-AB48-B240-F923-CE98F9C99DE3}"/>
              </a:ext>
            </a:extLst>
          </p:cNvPr>
          <p:cNvPicPr>
            <a:picLocks noChangeAspect="1"/>
          </p:cNvPicPr>
          <p:nvPr/>
        </p:nvPicPr>
        <p:blipFill>
          <a:blip r:embed="rId3"/>
          <a:stretch>
            <a:fillRect/>
          </a:stretch>
        </p:blipFill>
        <p:spPr>
          <a:xfrm>
            <a:off x="152401" y="1524001"/>
            <a:ext cx="7109595" cy="3999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m 15">
            <a:extLst>
              <a:ext uri="{FF2B5EF4-FFF2-40B4-BE49-F238E27FC236}">
                <a16:creationId xmlns:a16="http://schemas.microsoft.com/office/drawing/2014/main" id="{6B963230-C488-A0EA-CAE9-5940D017FA2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908052" y="1460220"/>
            <a:ext cx="3498197" cy="4189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5959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584199" y="965200"/>
            <a:ext cx="11116733" cy="523220"/>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6. Comunicação e informação</a:t>
            </a:r>
            <a:endParaRPr lang="pt-BR" dirty="0">
              <a:solidFill>
                <a:srgbClr val="0F3858"/>
              </a:solidFill>
              <a:latin typeface="Futura Std Light" panose="020B0402020204020303" pitchFamily="34" charset="0"/>
              <a:ea typeface="ＭＳ Ｐゴシック" panose="020B0600070205080204" pitchFamily="34" charset="-128"/>
            </a:endParaRPr>
          </a:p>
        </p:txBody>
      </p:sp>
      <p:pic>
        <p:nvPicPr>
          <p:cNvPr id="2" name="Imagem 1">
            <a:extLst>
              <a:ext uri="{FF2B5EF4-FFF2-40B4-BE49-F238E27FC236}">
                <a16:creationId xmlns:a16="http://schemas.microsoft.com/office/drawing/2014/main" id="{D6274116-6CE2-E16C-2B1A-72CAAC691A88}"/>
              </a:ext>
            </a:extLst>
          </p:cNvPr>
          <p:cNvPicPr>
            <a:picLocks noChangeAspect="1"/>
          </p:cNvPicPr>
          <p:nvPr/>
        </p:nvPicPr>
        <p:blipFill>
          <a:blip r:embed="rId3"/>
          <a:stretch>
            <a:fillRect/>
          </a:stretch>
        </p:blipFill>
        <p:spPr>
          <a:xfrm>
            <a:off x="7777600" y="1013338"/>
            <a:ext cx="3505504" cy="4584589"/>
          </a:xfrm>
          <a:prstGeom prst="rect">
            <a:avLst/>
          </a:prstGeom>
        </p:spPr>
      </p:pic>
      <p:pic>
        <p:nvPicPr>
          <p:cNvPr id="9" name="Imagem 8">
            <a:extLst>
              <a:ext uri="{FF2B5EF4-FFF2-40B4-BE49-F238E27FC236}">
                <a16:creationId xmlns:a16="http://schemas.microsoft.com/office/drawing/2014/main" id="{4CE7092F-2FB6-830D-B822-EBC39BB72584}"/>
              </a:ext>
            </a:extLst>
          </p:cNvPr>
          <p:cNvPicPr>
            <a:picLocks noChangeAspect="1"/>
          </p:cNvPicPr>
          <p:nvPr/>
        </p:nvPicPr>
        <p:blipFill>
          <a:blip r:embed="rId4"/>
          <a:stretch>
            <a:fillRect/>
          </a:stretch>
        </p:blipFill>
        <p:spPr>
          <a:xfrm>
            <a:off x="867171" y="1682502"/>
            <a:ext cx="6180220" cy="1546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m 9">
            <a:extLst>
              <a:ext uri="{FF2B5EF4-FFF2-40B4-BE49-F238E27FC236}">
                <a16:creationId xmlns:a16="http://schemas.microsoft.com/office/drawing/2014/main" id="{037FD0F9-800A-99AF-1E1E-4A8C04F24F90}"/>
              </a:ext>
            </a:extLst>
          </p:cNvPr>
          <p:cNvPicPr>
            <a:picLocks noChangeAspect="1"/>
          </p:cNvPicPr>
          <p:nvPr/>
        </p:nvPicPr>
        <p:blipFill>
          <a:blip r:embed="rId5"/>
          <a:stretch>
            <a:fillRect/>
          </a:stretch>
        </p:blipFill>
        <p:spPr>
          <a:xfrm>
            <a:off x="880980" y="3524702"/>
            <a:ext cx="6067029" cy="1650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75075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584199" y="965200"/>
            <a:ext cx="11116733" cy="523220"/>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7. Pesquisa </a:t>
            </a:r>
            <a:endParaRPr lang="pt-BR" dirty="0">
              <a:solidFill>
                <a:srgbClr val="0F3858"/>
              </a:solidFill>
              <a:latin typeface="Futura Std Light" panose="020B0402020204020303" pitchFamily="34" charset="0"/>
              <a:ea typeface="ＭＳ Ｐゴシック" panose="020B0600070205080204" pitchFamily="34" charset="-128"/>
            </a:endParaRPr>
          </a:p>
        </p:txBody>
      </p:sp>
      <p:pic>
        <p:nvPicPr>
          <p:cNvPr id="3" name="Imagem 2">
            <a:extLst>
              <a:ext uri="{FF2B5EF4-FFF2-40B4-BE49-F238E27FC236}">
                <a16:creationId xmlns:a16="http://schemas.microsoft.com/office/drawing/2014/main" id="{68A468AD-3AAB-DA42-C157-0B98196F1A7E}"/>
              </a:ext>
            </a:extLst>
          </p:cNvPr>
          <p:cNvPicPr>
            <a:picLocks noChangeAspect="1"/>
          </p:cNvPicPr>
          <p:nvPr/>
        </p:nvPicPr>
        <p:blipFill>
          <a:blip r:embed="rId3"/>
          <a:stretch>
            <a:fillRect/>
          </a:stretch>
        </p:blipFill>
        <p:spPr>
          <a:xfrm>
            <a:off x="130599" y="1361639"/>
            <a:ext cx="5274782" cy="2523870"/>
          </a:xfrm>
          <a:prstGeom prst="rect">
            <a:avLst/>
          </a:prstGeom>
        </p:spPr>
      </p:pic>
      <p:pic>
        <p:nvPicPr>
          <p:cNvPr id="4" name="Imagem 3">
            <a:extLst>
              <a:ext uri="{FF2B5EF4-FFF2-40B4-BE49-F238E27FC236}">
                <a16:creationId xmlns:a16="http://schemas.microsoft.com/office/drawing/2014/main" id="{1E9DFF27-C0C9-5A5D-3E60-69A8C65EB81D}"/>
              </a:ext>
            </a:extLst>
          </p:cNvPr>
          <p:cNvPicPr>
            <a:picLocks noChangeAspect="1"/>
          </p:cNvPicPr>
          <p:nvPr/>
        </p:nvPicPr>
        <p:blipFill>
          <a:blip r:embed="rId4"/>
          <a:stretch>
            <a:fillRect/>
          </a:stretch>
        </p:blipFill>
        <p:spPr>
          <a:xfrm>
            <a:off x="3930664" y="3827522"/>
            <a:ext cx="4821182" cy="1880501"/>
          </a:xfrm>
          <a:prstGeom prst="rect">
            <a:avLst/>
          </a:prstGeom>
        </p:spPr>
      </p:pic>
      <p:sp>
        <p:nvSpPr>
          <p:cNvPr id="5" name="CaixaDeTexto 4">
            <a:extLst>
              <a:ext uri="{FF2B5EF4-FFF2-40B4-BE49-F238E27FC236}">
                <a16:creationId xmlns:a16="http://schemas.microsoft.com/office/drawing/2014/main" id="{3871F02B-F8AC-EE06-7E5D-138F2C3BE242}"/>
              </a:ext>
            </a:extLst>
          </p:cNvPr>
          <p:cNvSpPr txBox="1"/>
          <p:nvPr/>
        </p:nvSpPr>
        <p:spPr>
          <a:xfrm>
            <a:off x="5858981" y="965200"/>
            <a:ext cx="6199414" cy="2862322"/>
          </a:xfrm>
          <a:prstGeom prst="rect">
            <a:avLst/>
          </a:prstGeom>
          <a:noFill/>
        </p:spPr>
        <p:txBody>
          <a:bodyPr wrap="square">
            <a:spAutoFit/>
          </a:bodyPr>
          <a:lstStyle/>
          <a:p>
            <a:pPr algn="just"/>
            <a:r>
              <a:rPr lang="pt-BR" b="1" dirty="0" err="1"/>
              <a:t>Exploring</a:t>
            </a:r>
            <a:r>
              <a:rPr lang="pt-BR" b="1" dirty="0"/>
              <a:t> </a:t>
            </a:r>
            <a:r>
              <a:rPr lang="pt-BR" b="1" dirty="0" err="1"/>
              <a:t>the</a:t>
            </a:r>
            <a:r>
              <a:rPr lang="pt-BR" b="1" dirty="0"/>
              <a:t> </a:t>
            </a:r>
            <a:r>
              <a:rPr lang="pt-BR" b="1" dirty="0" err="1"/>
              <a:t>Resurgence</a:t>
            </a:r>
            <a:r>
              <a:rPr lang="pt-BR" b="1" dirty="0"/>
              <a:t> </a:t>
            </a:r>
            <a:r>
              <a:rPr lang="pt-BR" b="1" dirty="0" err="1"/>
              <a:t>of</a:t>
            </a:r>
            <a:r>
              <a:rPr lang="pt-BR" b="1" dirty="0"/>
              <a:t> a </a:t>
            </a:r>
            <a:r>
              <a:rPr lang="pt-BR" b="1" dirty="0" err="1"/>
              <a:t>Neglected</a:t>
            </a:r>
            <a:r>
              <a:rPr lang="pt-BR" b="1" dirty="0"/>
              <a:t> </a:t>
            </a:r>
            <a:r>
              <a:rPr lang="pt-BR" b="1" dirty="0" err="1"/>
              <a:t>Disease</a:t>
            </a:r>
            <a:r>
              <a:rPr lang="pt-BR" b="1" dirty="0"/>
              <a:t>: </a:t>
            </a:r>
            <a:r>
              <a:rPr lang="pt-BR" b="1" dirty="0" err="1"/>
              <a:t>Lessons</a:t>
            </a:r>
            <a:r>
              <a:rPr lang="pt-BR" b="1" dirty="0"/>
              <a:t> </a:t>
            </a:r>
            <a:r>
              <a:rPr lang="pt-BR" b="1" dirty="0" err="1"/>
              <a:t>From</a:t>
            </a:r>
            <a:r>
              <a:rPr lang="pt-BR" b="1" dirty="0"/>
              <a:t> </a:t>
            </a:r>
            <a:r>
              <a:rPr lang="pt-BR" b="1" dirty="0" err="1"/>
              <a:t>the</a:t>
            </a:r>
            <a:r>
              <a:rPr lang="pt-BR" b="1" dirty="0"/>
              <a:t> 2023–2024 </a:t>
            </a:r>
            <a:r>
              <a:rPr lang="pt-BR" b="1" dirty="0" err="1"/>
              <a:t>Mpox</a:t>
            </a:r>
            <a:r>
              <a:rPr lang="pt-BR" b="1" dirty="0"/>
              <a:t> </a:t>
            </a:r>
            <a:r>
              <a:rPr lang="pt-BR" b="1" dirty="0" err="1"/>
              <a:t>Outbreak</a:t>
            </a:r>
            <a:r>
              <a:rPr lang="pt-BR" b="1" dirty="0"/>
              <a:t> in Rio de Janeiro, </a:t>
            </a:r>
            <a:r>
              <a:rPr lang="pt-BR" b="1" dirty="0" err="1"/>
              <a:t>Brazil</a:t>
            </a:r>
            <a:r>
              <a:rPr lang="pt-BR" b="1" dirty="0"/>
              <a:t> </a:t>
            </a:r>
          </a:p>
          <a:p>
            <a:r>
              <a:rPr lang="pt-BR" dirty="0"/>
              <a:t>Mayara Secco Torres Silva, Carolina Coutinho, Thiago Silva Torres, Monica Avelar Magalhães, Carolyn </a:t>
            </a:r>
            <a:r>
              <a:rPr lang="pt-BR" dirty="0" err="1"/>
              <a:t>Yanavich</a:t>
            </a:r>
            <a:r>
              <a:rPr lang="pt-BR" dirty="0"/>
              <a:t>, Amanda Echeverría-Guevara, Matheus Oliveira Bastos, Pedro Silva Martins, Maira Braga Mesquita, Paula Pereira de Souza Reges ... Show </a:t>
            </a:r>
            <a:r>
              <a:rPr lang="pt-BR" dirty="0" err="1"/>
              <a:t>moreAuthor</a:t>
            </a:r>
            <a:r>
              <a:rPr lang="pt-BR" dirty="0"/>
              <a:t> Notes</a:t>
            </a:r>
          </a:p>
          <a:p>
            <a:r>
              <a:rPr lang="pt-BR" dirty="0"/>
              <a:t>Clinical </a:t>
            </a:r>
            <a:r>
              <a:rPr lang="pt-BR" dirty="0" err="1"/>
              <a:t>Infectious</a:t>
            </a:r>
            <a:r>
              <a:rPr lang="pt-BR" dirty="0"/>
              <a:t> </a:t>
            </a:r>
            <a:r>
              <a:rPr lang="pt-BR" dirty="0" err="1"/>
              <a:t>Diseases</a:t>
            </a:r>
            <a:r>
              <a:rPr lang="pt-BR" dirty="0"/>
              <a:t>, ciae290, https://doi.org/10.1093/cid/ciae290</a:t>
            </a:r>
          </a:p>
          <a:p>
            <a:r>
              <a:rPr lang="pt-BR" dirty="0" err="1"/>
              <a:t>Published</a:t>
            </a:r>
            <a:r>
              <a:rPr lang="pt-BR" dirty="0"/>
              <a:t>: 16 July 2024 </a:t>
            </a:r>
            <a:r>
              <a:rPr lang="pt-BR" dirty="0" err="1"/>
              <a:t>Article</a:t>
            </a:r>
            <a:r>
              <a:rPr lang="pt-BR" dirty="0"/>
              <a:t> </a:t>
            </a:r>
            <a:r>
              <a:rPr lang="pt-BR" dirty="0" err="1"/>
              <a:t>history</a:t>
            </a:r>
            <a:endParaRPr lang="pt-BR" dirty="0"/>
          </a:p>
        </p:txBody>
      </p:sp>
    </p:spTree>
    <p:extLst>
      <p:ext uri="{BB962C8B-B14F-4D97-AF65-F5344CB8AC3E}">
        <p14:creationId xmlns:p14="http://schemas.microsoft.com/office/powerpoint/2010/main" val="2841181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701496" y="44121"/>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330198" y="772651"/>
            <a:ext cx="6691087" cy="6647974"/>
          </a:xfrm>
          <a:prstGeom prst="rect">
            <a:avLst/>
          </a:prstGeom>
          <a:noFill/>
        </p:spPr>
        <p:txBody>
          <a:bodyPr wrap="square" rtlCol="0">
            <a:spAutoFit/>
          </a:bodyPr>
          <a:lstStyle/>
          <a:p>
            <a:pPr algn="just"/>
            <a:r>
              <a:rPr lang="pt-BR" sz="2800" b="1" dirty="0">
                <a:solidFill>
                  <a:srgbClr val="0F3858"/>
                </a:solidFill>
                <a:latin typeface="Futura Std Light" panose="020B0402020204020303" pitchFamily="34" charset="0"/>
                <a:ea typeface="ＭＳ Ｐゴシック" panose="020B0600070205080204" pitchFamily="34" charset="-128"/>
              </a:rPr>
              <a:t>Estratégias:</a:t>
            </a:r>
          </a:p>
          <a:p>
            <a:pPr algn="just"/>
            <a:endParaRPr lang="pt-BR" sz="2800" b="1" dirty="0">
              <a:solidFill>
                <a:srgbClr val="0F3858"/>
              </a:solidFill>
              <a:latin typeface="Futura Std Light" panose="020B0402020204020303" pitchFamily="34" charset="0"/>
              <a:ea typeface="ＭＳ Ｐゴシック" panose="020B0600070205080204" pitchFamily="34" charset="-128"/>
            </a:endParaRPr>
          </a:p>
          <a:p>
            <a:pPr marL="457200" indent="-457200" algn="just">
              <a:buFont typeface="Wingdings" panose="05000000000000000000" pitchFamily="2" charset="2"/>
              <a:buChar char="ü"/>
            </a:pPr>
            <a:r>
              <a:rPr lang="pt-BR" sz="2800" b="1" dirty="0">
                <a:solidFill>
                  <a:srgbClr val="0F3858"/>
                </a:solidFill>
                <a:latin typeface="Futura Std Light" panose="020B0402020204020303" pitchFamily="34" charset="0"/>
                <a:ea typeface="ＭＳ Ｐゴシック" panose="020B0600070205080204" pitchFamily="34" charset="-128"/>
              </a:rPr>
              <a:t> </a:t>
            </a:r>
            <a:r>
              <a:rPr lang="pt-BR" sz="2200" i="1" dirty="0">
                <a:solidFill>
                  <a:srgbClr val="0070C0"/>
                </a:solidFill>
                <a:latin typeface="Futura Std Light" panose="020B0402020204020303" pitchFamily="34" charset="0"/>
                <a:ea typeface="ＭＳ Ｐゴシック" panose="020B0600070205080204" pitchFamily="34" charset="-128"/>
              </a:rPr>
              <a:t>Ações Coordenadas (interna)</a:t>
            </a:r>
          </a:p>
          <a:p>
            <a:pPr algn="just"/>
            <a:endParaRPr lang="pt-BR" sz="2200" i="1" dirty="0">
              <a:solidFill>
                <a:srgbClr val="0070C0"/>
              </a:solidFill>
              <a:latin typeface="Futura Std Light" panose="020B0402020204020303" pitchFamily="34" charset="0"/>
              <a:ea typeface="ＭＳ Ｐゴシック" panose="020B0600070205080204" pitchFamily="34" charset="-128"/>
            </a:endParaRPr>
          </a:p>
          <a:p>
            <a:pPr marL="457200" indent="-457200" algn="just">
              <a:buFont typeface="Wingdings" panose="05000000000000000000" pitchFamily="2" charset="2"/>
              <a:buChar char="ü"/>
            </a:pPr>
            <a:r>
              <a:rPr lang="pt-BR" sz="2200" i="1" dirty="0">
                <a:solidFill>
                  <a:srgbClr val="0070C0"/>
                </a:solidFill>
                <a:latin typeface="Futura Std Light" panose="020B0402020204020303" pitchFamily="34" charset="0"/>
                <a:ea typeface="ＭＳ Ｐゴシック" panose="020B0600070205080204" pitchFamily="34" charset="-128"/>
              </a:rPr>
              <a:t>Sala de situação (externa): gestores, sociedades científicas, universidades, pesquisadores e a comunicação.</a:t>
            </a:r>
          </a:p>
          <a:p>
            <a:pPr marL="457200" indent="-457200" algn="just">
              <a:buFont typeface="Wingdings" panose="05000000000000000000" pitchFamily="2" charset="2"/>
              <a:buChar char="ü"/>
            </a:pPr>
            <a:endParaRPr lang="pt-BR" sz="2200" i="1" dirty="0">
              <a:solidFill>
                <a:srgbClr val="0F3858"/>
              </a:solidFill>
              <a:latin typeface="Futura Std Light" panose="020B0402020204020303" pitchFamily="34" charset="0"/>
              <a:ea typeface="ＭＳ Ｐゴシック" panose="020B0600070205080204" pitchFamily="34" charset="-128"/>
            </a:endParaRPr>
          </a:p>
          <a:p>
            <a:pPr marL="457200" indent="-457200" algn="just">
              <a:buFont typeface="Wingdings" panose="05000000000000000000" pitchFamily="2" charset="2"/>
              <a:buChar char="ü"/>
            </a:pPr>
            <a:r>
              <a:rPr lang="pt-BR" sz="2200" i="1" dirty="0">
                <a:solidFill>
                  <a:srgbClr val="92D050"/>
                </a:solidFill>
                <a:latin typeface="Futura Std Light" panose="020B0402020204020303" pitchFamily="34" charset="0"/>
                <a:ea typeface="ＭＳ Ｐゴシック" panose="020B0600070205080204" pitchFamily="34" charset="-128"/>
              </a:rPr>
              <a:t>Participação no Centro de Operações de Emergência e Sala Nacional de Situação (MS).</a:t>
            </a:r>
          </a:p>
          <a:p>
            <a:pPr marL="457200" indent="-457200" algn="just">
              <a:buFont typeface="Wingdings" panose="05000000000000000000" pitchFamily="2" charset="2"/>
              <a:buChar char="ü"/>
            </a:pPr>
            <a:endParaRPr lang="pt-BR" sz="2200" i="1" dirty="0">
              <a:solidFill>
                <a:srgbClr val="0F3858"/>
              </a:solidFill>
              <a:latin typeface="Futura Std Light" panose="020B0402020204020303" pitchFamily="34" charset="0"/>
              <a:ea typeface="ＭＳ Ｐゴシック" panose="020B0600070205080204" pitchFamily="34" charset="-128"/>
            </a:endParaRPr>
          </a:p>
          <a:p>
            <a:pPr marL="457200" indent="-457200" algn="just">
              <a:buFont typeface="Wingdings" panose="05000000000000000000" pitchFamily="2" charset="2"/>
              <a:buChar char="ü"/>
            </a:pPr>
            <a:r>
              <a:rPr lang="pt-BR" sz="2200" i="1" dirty="0">
                <a:solidFill>
                  <a:srgbClr val="0F3858"/>
                </a:solidFill>
                <a:latin typeface="Futura Std Light" panose="020B0402020204020303" pitchFamily="34" charset="0"/>
                <a:ea typeface="ＭＳ Ｐゴシック" panose="020B0600070205080204" pitchFamily="34" charset="-128"/>
              </a:rPr>
              <a:t>GOARN; OPAS/OMS</a:t>
            </a:r>
          </a:p>
          <a:p>
            <a:pPr marL="457200" indent="-457200" algn="just">
              <a:buFont typeface="Wingdings" panose="05000000000000000000" pitchFamily="2" charset="2"/>
              <a:buChar char="ü"/>
            </a:pPr>
            <a:endParaRPr lang="pt-BR" sz="2400" i="1" dirty="0">
              <a:solidFill>
                <a:srgbClr val="0F3858"/>
              </a:solidFill>
              <a:latin typeface="Futura Std Light" panose="020B0402020204020303" pitchFamily="34" charset="0"/>
              <a:ea typeface="ＭＳ Ｐゴシック" panose="020B0600070205080204" pitchFamily="34" charset="-128"/>
            </a:endParaRPr>
          </a:p>
          <a:p>
            <a:pPr marL="457200" indent="-457200" algn="just">
              <a:buFont typeface="Wingdings" panose="05000000000000000000" pitchFamily="2" charset="2"/>
              <a:buChar char="ü"/>
            </a:pPr>
            <a:endParaRPr lang="pt-BR" sz="2400" i="1" dirty="0">
              <a:solidFill>
                <a:srgbClr val="0F3858"/>
              </a:solidFill>
              <a:latin typeface="Futura Std Light" panose="020B0402020204020303" pitchFamily="34" charset="0"/>
              <a:ea typeface="ＭＳ Ｐゴシック" panose="020B0600070205080204" pitchFamily="34" charset="-128"/>
            </a:endParaRPr>
          </a:p>
          <a:p>
            <a:pPr algn="just"/>
            <a:endParaRPr lang="pt-BR" sz="2800" b="1" i="1" dirty="0">
              <a:solidFill>
                <a:srgbClr val="0F3858"/>
              </a:solidFill>
              <a:latin typeface="Futura Std Light" panose="020B0402020204020303" pitchFamily="34" charset="0"/>
              <a:ea typeface="ＭＳ Ｐゴシック" panose="020B0600070205080204" pitchFamily="34" charset="-128"/>
            </a:endParaRPr>
          </a:p>
          <a:p>
            <a:pPr algn="just"/>
            <a:endParaRPr lang="pt-BR" sz="2800" b="1" i="1" dirty="0">
              <a:solidFill>
                <a:srgbClr val="0F3858"/>
              </a:solidFill>
              <a:latin typeface="Futura Std Light" panose="020B0402020204020303" pitchFamily="34" charset="0"/>
              <a:ea typeface="ＭＳ Ｐゴシック" panose="020B0600070205080204" pitchFamily="34" charset="-128"/>
            </a:endParaRPr>
          </a:p>
          <a:p>
            <a:pPr algn="just"/>
            <a:endParaRPr lang="pt-BR" i="1" dirty="0">
              <a:solidFill>
                <a:srgbClr val="0F3858"/>
              </a:solidFill>
              <a:latin typeface="Futura Std Light" panose="020B0402020204020303" pitchFamily="34" charset="0"/>
              <a:ea typeface="ＭＳ Ｐゴシック" panose="020B0600070205080204" pitchFamily="34" charset="-128"/>
            </a:endParaRPr>
          </a:p>
        </p:txBody>
      </p:sp>
      <p:pic>
        <p:nvPicPr>
          <p:cNvPr id="2" name="Imagem 1">
            <a:extLst>
              <a:ext uri="{FF2B5EF4-FFF2-40B4-BE49-F238E27FC236}">
                <a16:creationId xmlns:a16="http://schemas.microsoft.com/office/drawing/2014/main" id="{1B3EF4B4-2972-5E8F-D447-D4219B30BDD8}"/>
              </a:ext>
            </a:extLst>
          </p:cNvPr>
          <p:cNvPicPr>
            <a:picLocks noChangeAspect="1"/>
          </p:cNvPicPr>
          <p:nvPr/>
        </p:nvPicPr>
        <p:blipFill>
          <a:blip r:embed="rId3"/>
          <a:stretch>
            <a:fillRect/>
          </a:stretch>
        </p:blipFill>
        <p:spPr>
          <a:xfrm>
            <a:off x="7720387" y="635202"/>
            <a:ext cx="3151905" cy="1963082"/>
          </a:xfrm>
          <a:prstGeom prst="rect">
            <a:avLst/>
          </a:prstGeom>
        </p:spPr>
      </p:pic>
      <p:pic>
        <p:nvPicPr>
          <p:cNvPr id="5" name="Imagem 4">
            <a:extLst>
              <a:ext uri="{FF2B5EF4-FFF2-40B4-BE49-F238E27FC236}">
                <a16:creationId xmlns:a16="http://schemas.microsoft.com/office/drawing/2014/main" id="{362B1B13-645C-C316-CFD5-BA018C857DB4}"/>
              </a:ext>
            </a:extLst>
          </p:cNvPr>
          <p:cNvPicPr>
            <a:picLocks noChangeAspect="1"/>
          </p:cNvPicPr>
          <p:nvPr/>
        </p:nvPicPr>
        <p:blipFill>
          <a:blip r:embed="rId4"/>
          <a:stretch>
            <a:fillRect/>
          </a:stretch>
        </p:blipFill>
        <p:spPr>
          <a:xfrm>
            <a:off x="7500761" y="2739816"/>
            <a:ext cx="3997088" cy="3039802"/>
          </a:xfrm>
          <a:prstGeom prst="rect">
            <a:avLst/>
          </a:prstGeom>
        </p:spPr>
      </p:pic>
    </p:spTree>
    <p:extLst>
      <p:ext uri="{BB962C8B-B14F-4D97-AF65-F5344CB8AC3E}">
        <p14:creationId xmlns:p14="http://schemas.microsoft.com/office/powerpoint/2010/main" val="3146360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397D9-BB35-DB07-1EE1-743007403CE6}"/>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AD093FD2-DFE1-42D5-837A-E3571194031D}"/>
              </a:ext>
            </a:extLst>
          </p:cNvPr>
          <p:cNvSpPr>
            <a:spLocks noGrp="1"/>
          </p:cNvSpPr>
          <p:nvPr>
            <p:ph type="title"/>
          </p:nvPr>
        </p:nvSpPr>
        <p:spPr>
          <a:xfrm>
            <a:off x="415393" y="1914914"/>
            <a:ext cx="5215770" cy="1033462"/>
          </a:xfrm>
        </p:spPr>
        <p:txBody>
          <a:bodyPr>
            <a:normAutofit/>
          </a:bodyPr>
          <a:lstStyle/>
          <a:p>
            <a:pPr algn="ctr"/>
            <a:r>
              <a:rPr lang="pt-BR" sz="3600" dirty="0"/>
              <a:t>Obrigada</a:t>
            </a:r>
            <a:br>
              <a:rPr lang="pt-BR" sz="3600" dirty="0"/>
            </a:br>
            <a:r>
              <a:rPr lang="pt-BR" sz="3100" dirty="0"/>
              <a:t>tania.Fonseca@fiocruz.br</a:t>
            </a:r>
          </a:p>
        </p:txBody>
      </p:sp>
      <p:pic>
        <p:nvPicPr>
          <p:cNvPr id="6" name="Imagem 5">
            <a:extLst>
              <a:ext uri="{FF2B5EF4-FFF2-40B4-BE49-F238E27FC236}">
                <a16:creationId xmlns:a16="http://schemas.microsoft.com/office/drawing/2014/main" id="{FC9EA3A6-BD77-A70D-7B1B-02241C8BE68B}"/>
              </a:ext>
            </a:extLst>
          </p:cNvPr>
          <p:cNvPicPr>
            <a:picLocks noChangeAspect="1"/>
          </p:cNvPicPr>
          <p:nvPr/>
        </p:nvPicPr>
        <p:blipFill>
          <a:blip r:embed="rId3"/>
          <a:stretch>
            <a:fillRect/>
          </a:stretch>
        </p:blipFill>
        <p:spPr>
          <a:xfrm>
            <a:off x="6032574" y="-48200"/>
            <a:ext cx="6145445" cy="5144067"/>
          </a:xfrm>
          <a:prstGeom prst="rect">
            <a:avLst/>
          </a:prstGeom>
        </p:spPr>
      </p:pic>
      <p:pic>
        <p:nvPicPr>
          <p:cNvPr id="3" name="Image 2" descr="Une image contenant texte, Police, Graphique, capture d’écran&#10;&#10;Description générée automatiquement">
            <a:extLst>
              <a:ext uri="{FF2B5EF4-FFF2-40B4-BE49-F238E27FC236}">
                <a16:creationId xmlns:a16="http://schemas.microsoft.com/office/drawing/2014/main" id="{837BBC6F-A001-8229-6E38-7BB1F93C84BF}"/>
              </a:ext>
            </a:extLst>
          </p:cNvPr>
          <p:cNvPicPr>
            <a:picLocks noChangeAspect="1"/>
          </p:cNvPicPr>
          <p:nvPr/>
        </p:nvPicPr>
        <p:blipFill>
          <a:blip r:embed="rId4"/>
          <a:stretch>
            <a:fillRect/>
          </a:stretch>
        </p:blipFill>
        <p:spPr>
          <a:xfrm>
            <a:off x="51389" y="5046437"/>
            <a:ext cx="12182354" cy="2158697"/>
          </a:xfrm>
          <a:prstGeom prst="rect">
            <a:avLst/>
          </a:prstGeom>
        </p:spPr>
      </p:pic>
    </p:spTree>
    <p:extLst>
      <p:ext uri="{BB962C8B-B14F-4D97-AF65-F5344CB8AC3E}">
        <p14:creationId xmlns:p14="http://schemas.microsoft.com/office/powerpoint/2010/main" val="123444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4698347"/>
            <a:ext cx="12182354" cy="2158697"/>
          </a:xfrm>
          <a:prstGeom prst="rect">
            <a:avLst/>
          </a:prstGeom>
        </p:spPr>
      </p:pic>
      <p:pic>
        <p:nvPicPr>
          <p:cNvPr id="2" name="Imagem 1">
            <a:extLst>
              <a:ext uri="{FF2B5EF4-FFF2-40B4-BE49-F238E27FC236}">
                <a16:creationId xmlns:a16="http://schemas.microsoft.com/office/drawing/2014/main" id="{06C16E60-7AAA-5563-AD34-8775A557B44F}"/>
              </a:ext>
            </a:extLst>
          </p:cNvPr>
          <p:cNvPicPr>
            <a:picLocks noChangeAspect="1"/>
          </p:cNvPicPr>
          <p:nvPr/>
        </p:nvPicPr>
        <p:blipFill>
          <a:blip r:embed="rId4"/>
          <a:stretch>
            <a:fillRect/>
          </a:stretch>
        </p:blipFill>
        <p:spPr>
          <a:xfrm>
            <a:off x="1828799" y="529794"/>
            <a:ext cx="8390467" cy="4711247"/>
          </a:xfrm>
          <a:prstGeom prst="rect">
            <a:avLst/>
          </a:prstGeom>
        </p:spPr>
      </p:pic>
      <p:pic>
        <p:nvPicPr>
          <p:cNvPr id="6" name="Imagem 5">
            <a:extLst>
              <a:ext uri="{FF2B5EF4-FFF2-40B4-BE49-F238E27FC236}">
                <a16:creationId xmlns:a16="http://schemas.microsoft.com/office/drawing/2014/main" id="{D35918BC-BA46-4A9C-F7C2-8C2FA4460BB8}"/>
              </a:ext>
            </a:extLst>
          </p:cNvPr>
          <p:cNvPicPr>
            <a:picLocks noChangeAspect="1"/>
          </p:cNvPicPr>
          <p:nvPr/>
        </p:nvPicPr>
        <p:blipFill>
          <a:blip r:embed="rId5"/>
          <a:stretch>
            <a:fillRect/>
          </a:stretch>
        </p:blipFill>
        <p:spPr>
          <a:xfrm>
            <a:off x="5928194" y="3623733"/>
            <a:ext cx="4833448" cy="1431579"/>
          </a:xfrm>
          <a:prstGeom prst="rect">
            <a:avLst/>
          </a:prstGeom>
        </p:spPr>
      </p:pic>
    </p:spTree>
    <p:extLst>
      <p:ext uri="{BB962C8B-B14F-4D97-AF65-F5344CB8AC3E}">
        <p14:creationId xmlns:p14="http://schemas.microsoft.com/office/powerpoint/2010/main" val="224111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4698347"/>
            <a:ext cx="12182354" cy="2158697"/>
          </a:xfrm>
          <a:prstGeom prst="rect">
            <a:avLst/>
          </a:prstGeom>
        </p:spPr>
      </p:pic>
      <p:sp>
        <p:nvSpPr>
          <p:cNvPr id="2" name="Espace réservé du contenu 2">
            <a:extLst>
              <a:ext uri="{FF2B5EF4-FFF2-40B4-BE49-F238E27FC236}">
                <a16:creationId xmlns:a16="http://schemas.microsoft.com/office/drawing/2014/main" id="{703B97B3-A5C5-791B-618A-80A03210C2F9}"/>
              </a:ext>
            </a:extLst>
          </p:cNvPr>
          <p:cNvSpPr>
            <a:spLocks noGrp="1"/>
          </p:cNvSpPr>
          <p:nvPr>
            <p:ph idx="1"/>
          </p:nvPr>
        </p:nvSpPr>
        <p:spPr>
          <a:xfrm>
            <a:off x="1231983" y="283190"/>
            <a:ext cx="9582865" cy="690477"/>
          </a:xfrm>
        </p:spPr>
        <p:txBody>
          <a:bodyPr>
            <a:normAutofit/>
          </a:bodyPr>
          <a:lstStyle/>
          <a:p>
            <a:pPr marL="0" indent="0" algn="ctr">
              <a:buNone/>
            </a:pPr>
            <a:r>
              <a:rPr lang="en-US" sz="4000" b="1" spc="300" dirty="0">
                <a:solidFill>
                  <a:srgbClr val="5AAE45"/>
                </a:solidFill>
              </a:rPr>
              <a:t>Fundação Oswaldo Cruz</a:t>
            </a:r>
            <a:endParaRPr lang="fr-FR" dirty="0"/>
          </a:p>
        </p:txBody>
      </p:sp>
      <p:pic>
        <p:nvPicPr>
          <p:cNvPr id="6" name="Imagem 5">
            <a:extLst>
              <a:ext uri="{FF2B5EF4-FFF2-40B4-BE49-F238E27FC236}">
                <a16:creationId xmlns:a16="http://schemas.microsoft.com/office/drawing/2014/main" id="{77F19D44-BF41-270D-1892-503E42933C4E}"/>
              </a:ext>
            </a:extLst>
          </p:cNvPr>
          <p:cNvPicPr>
            <a:picLocks noChangeAspect="1"/>
          </p:cNvPicPr>
          <p:nvPr/>
        </p:nvPicPr>
        <p:blipFill>
          <a:blip r:embed="rId4"/>
          <a:stretch>
            <a:fillRect/>
          </a:stretch>
        </p:blipFill>
        <p:spPr>
          <a:xfrm>
            <a:off x="970461" y="973667"/>
            <a:ext cx="2963333" cy="4277936"/>
          </a:xfrm>
          <a:prstGeom prst="rect">
            <a:avLst/>
          </a:prstGeom>
        </p:spPr>
      </p:pic>
      <p:pic>
        <p:nvPicPr>
          <p:cNvPr id="8" name="Imagem 7">
            <a:extLst>
              <a:ext uri="{FF2B5EF4-FFF2-40B4-BE49-F238E27FC236}">
                <a16:creationId xmlns:a16="http://schemas.microsoft.com/office/drawing/2014/main" id="{70E4FF51-611A-FC7B-DDB8-BA00AC4BB3AE}"/>
              </a:ext>
            </a:extLst>
          </p:cNvPr>
          <p:cNvPicPr>
            <a:picLocks noChangeAspect="1"/>
          </p:cNvPicPr>
          <p:nvPr/>
        </p:nvPicPr>
        <p:blipFill>
          <a:blip r:embed="rId5"/>
          <a:stretch>
            <a:fillRect/>
          </a:stretch>
        </p:blipFill>
        <p:spPr>
          <a:xfrm>
            <a:off x="4475659" y="1119492"/>
            <a:ext cx="3999474" cy="3839761"/>
          </a:xfrm>
          <a:prstGeom prst="rect">
            <a:avLst/>
          </a:prstGeom>
        </p:spPr>
      </p:pic>
      <p:sp>
        <p:nvSpPr>
          <p:cNvPr id="9" name="CaixaDeTexto 8">
            <a:extLst>
              <a:ext uri="{FF2B5EF4-FFF2-40B4-BE49-F238E27FC236}">
                <a16:creationId xmlns:a16="http://schemas.microsoft.com/office/drawing/2014/main" id="{38F126A9-B24E-8267-8EBB-849CC49A7E0B}"/>
              </a:ext>
            </a:extLst>
          </p:cNvPr>
          <p:cNvSpPr txBox="1"/>
          <p:nvPr/>
        </p:nvSpPr>
        <p:spPr>
          <a:xfrm>
            <a:off x="9254065" y="1885210"/>
            <a:ext cx="2777067" cy="2308324"/>
          </a:xfrm>
          <a:prstGeom prst="rect">
            <a:avLst/>
          </a:prstGeom>
          <a:noFill/>
        </p:spPr>
        <p:txBody>
          <a:bodyPr wrap="square" rtlCol="0">
            <a:spAutoFit/>
          </a:bodyPr>
          <a:lstStyle/>
          <a:p>
            <a:pPr marL="285750" indent="-285750">
              <a:buFont typeface="Arial" panose="020B0604020202020204" pitchFamily="34" charset="0"/>
              <a:buChar char="•"/>
            </a:pPr>
            <a:r>
              <a:rPr lang="pt-BR" dirty="0">
                <a:latin typeface="Futura Std Light" panose="020B0402020204020303"/>
              </a:rPr>
              <a:t>11 estados </a:t>
            </a:r>
          </a:p>
          <a:p>
            <a:pPr marL="285750" indent="-285750">
              <a:buFont typeface="Arial" panose="020B0604020202020204" pitchFamily="34" charset="0"/>
              <a:buChar char="•"/>
            </a:pPr>
            <a:endParaRPr lang="pt-BR" dirty="0">
              <a:latin typeface="Futura Std Light" panose="020B0402020204020303"/>
            </a:endParaRPr>
          </a:p>
          <a:p>
            <a:pPr marL="285750" indent="-285750">
              <a:buFont typeface="Arial" panose="020B0604020202020204" pitchFamily="34" charset="0"/>
              <a:buChar char="•"/>
            </a:pPr>
            <a:r>
              <a:rPr lang="pt-BR" dirty="0">
                <a:latin typeface="Futura Std Light" panose="020B0402020204020303"/>
              </a:rPr>
              <a:t>16 unidades técnico-científicas</a:t>
            </a:r>
          </a:p>
          <a:p>
            <a:pPr marL="285750" indent="-285750">
              <a:buFont typeface="Arial" panose="020B0604020202020204" pitchFamily="34" charset="0"/>
              <a:buChar char="•"/>
            </a:pPr>
            <a:endParaRPr lang="pt-BR" dirty="0">
              <a:latin typeface="Futura Std Light" panose="020B0402020204020303"/>
            </a:endParaRPr>
          </a:p>
          <a:p>
            <a:pPr marL="285750" indent="-285750">
              <a:buFont typeface="Arial" panose="020B0604020202020204" pitchFamily="34" charset="0"/>
              <a:buChar char="•"/>
            </a:pPr>
            <a:r>
              <a:rPr lang="pt-BR" dirty="0">
                <a:latin typeface="Futura Std Light" panose="020B0402020204020303"/>
              </a:rPr>
              <a:t>5 escritórios </a:t>
            </a:r>
          </a:p>
          <a:p>
            <a:pPr marL="285750" indent="-285750">
              <a:buFont typeface="Arial" panose="020B0604020202020204" pitchFamily="34" charset="0"/>
              <a:buChar char="•"/>
            </a:pPr>
            <a:endParaRPr lang="pt-BR" dirty="0">
              <a:latin typeface="Futura Std Light" panose="020B0402020204020303"/>
            </a:endParaRPr>
          </a:p>
          <a:p>
            <a:pPr marL="285750" indent="-285750">
              <a:buFont typeface="Arial" panose="020B0604020202020204" pitchFamily="34" charset="0"/>
              <a:buChar char="•"/>
            </a:pPr>
            <a:r>
              <a:rPr lang="pt-BR" dirty="0">
                <a:latin typeface="Futura Std Light" panose="020B0402020204020303"/>
              </a:rPr>
              <a:t>13 mil trabalhadores</a:t>
            </a:r>
          </a:p>
        </p:txBody>
      </p:sp>
    </p:spTree>
    <p:extLst>
      <p:ext uri="{BB962C8B-B14F-4D97-AF65-F5344CB8AC3E}">
        <p14:creationId xmlns:p14="http://schemas.microsoft.com/office/powerpoint/2010/main" val="686626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4698347"/>
            <a:ext cx="12182354" cy="2158697"/>
          </a:xfrm>
          <a:prstGeom prst="rect">
            <a:avLst/>
          </a:prstGeom>
        </p:spPr>
      </p:pic>
      <p:sp>
        <p:nvSpPr>
          <p:cNvPr id="2" name="Espace réservé du contenu 2">
            <a:extLst>
              <a:ext uri="{FF2B5EF4-FFF2-40B4-BE49-F238E27FC236}">
                <a16:creationId xmlns:a16="http://schemas.microsoft.com/office/drawing/2014/main" id="{55A6D1D8-2808-CB1E-865C-EE4B40EB9EF1}"/>
              </a:ext>
            </a:extLst>
          </p:cNvPr>
          <p:cNvSpPr>
            <a:spLocks noGrp="1"/>
          </p:cNvSpPr>
          <p:nvPr>
            <p:ph idx="1"/>
          </p:nvPr>
        </p:nvSpPr>
        <p:spPr>
          <a:xfrm>
            <a:off x="1044091" y="67302"/>
            <a:ext cx="9582865" cy="1447639"/>
          </a:xfrm>
        </p:spPr>
        <p:txBody>
          <a:bodyPr>
            <a:normAutofit/>
          </a:bodyPr>
          <a:lstStyle/>
          <a:p>
            <a:pPr marL="0" indent="0" algn="ctr">
              <a:buNone/>
            </a:pPr>
            <a:r>
              <a:rPr lang="en-US" sz="4000" b="1" spc="300" dirty="0">
                <a:solidFill>
                  <a:srgbClr val="5AAE45"/>
                </a:solidFill>
              </a:rPr>
              <a:t>Fundação Oswaldo Cruz</a:t>
            </a:r>
            <a:endParaRPr lang="fr-FR" dirty="0"/>
          </a:p>
        </p:txBody>
      </p:sp>
      <p:pic>
        <p:nvPicPr>
          <p:cNvPr id="9" name="Imagem 8" descr="Diagrama&#10;&#10;Descrição gerada automaticamente com confiança baixa">
            <a:extLst>
              <a:ext uri="{FF2B5EF4-FFF2-40B4-BE49-F238E27FC236}">
                <a16:creationId xmlns:a16="http://schemas.microsoft.com/office/drawing/2014/main" id="{BC7F042D-C56A-2CAF-53F4-26452DFF06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6391" y="-21943"/>
            <a:ext cx="11138264" cy="6181791"/>
          </a:xfrm>
          <a:prstGeom prst="rect">
            <a:avLst/>
          </a:prstGeom>
        </p:spPr>
      </p:pic>
      <p:sp>
        <p:nvSpPr>
          <p:cNvPr id="7" name="CaixaDeTexto 6">
            <a:extLst>
              <a:ext uri="{FF2B5EF4-FFF2-40B4-BE49-F238E27FC236}">
                <a16:creationId xmlns:a16="http://schemas.microsoft.com/office/drawing/2014/main" id="{9D2F7B5C-65F6-7825-6FA7-8C65A57C4C61}"/>
              </a:ext>
            </a:extLst>
          </p:cNvPr>
          <p:cNvSpPr txBox="1"/>
          <p:nvPr/>
        </p:nvSpPr>
        <p:spPr>
          <a:xfrm>
            <a:off x="4578478" y="640156"/>
            <a:ext cx="5070495" cy="461665"/>
          </a:xfrm>
          <a:prstGeom prst="rect">
            <a:avLst/>
          </a:prstGeom>
          <a:noFill/>
        </p:spPr>
        <p:txBody>
          <a:bodyPr wrap="square" rtlCol="0">
            <a:spAutoFit/>
          </a:bodyPr>
          <a:lstStyle/>
          <a:p>
            <a:r>
              <a:rPr lang="pt-BR" sz="2400" b="1" dirty="0">
                <a:solidFill>
                  <a:srgbClr val="0070C0"/>
                </a:solidFill>
                <a:latin typeface="Futura Std Light" panose="020B0402020204020303" pitchFamily="34" charset="0"/>
                <a:ea typeface="ＭＳ Ｐゴシック" panose="020B0600070205080204" pitchFamily="34" charset="-128"/>
              </a:rPr>
              <a:t>Ecossistema de P&amp;D</a:t>
            </a:r>
          </a:p>
        </p:txBody>
      </p:sp>
      <p:sp>
        <p:nvSpPr>
          <p:cNvPr id="10" name="CaixaDeTexto 9">
            <a:extLst>
              <a:ext uri="{FF2B5EF4-FFF2-40B4-BE49-F238E27FC236}">
                <a16:creationId xmlns:a16="http://schemas.microsoft.com/office/drawing/2014/main" id="{2E775D78-73D4-3282-C47A-439ACA61D9B7}"/>
              </a:ext>
            </a:extLst>
          </p:cNvPr>
          <p:cNvSpPr txBox="1"/>
          <p:nvPr/>
        </p:nvSpPr>
        <p:spPr>
          <a:xfrm>
            <a:off x="7113725" y="1118530"/>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70C0"/>
                </a:solidFill>
                <a:effectLst/>
                <a:uLnTx/>
                <a:uFillTx/>
                <a:latin typeface="Futura Std Light" panose="020B0402020204020303"/>
                <a:cs typeface="Arial"/>
              </a:rPr>
              <a:t>Assistência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70C0"/>
                </a:solidFill>
                <a:effectLst/>
                <a:uLnTx/>
                <a:uFillTx/>
                <a:latin typeface="Futura Std Light" panose="020B0402020204020303"/>
                <a:cs typeface="Arial"/>
              </a:rPr>
              <a:t>Hospitais de referência e </a:t>
            </a:r>
            <a:br>
              <a:rPr kumimoji="0" lang="pt-BR" sz="2000" b="0" i="0" u="none" strike="noStrike" kern="1200" cap="none" spc="0" normalizeH="0" baseline="0" noProof="0" dirty="0">
                <a:ln>
                  <a:noFill/>
                </a:ln>
                <a:solidFill>
                  <a:srgbClr val="0070C0"/>
                </a:solidFill>
                <a:effectLst/>
                <a:uLnTx/>
                <a:uFillTx/>
                <a:latin typeface="Futura Std Light" panose="020B0402020204020303"/>
                <a:cs typeface="Arial"/>
              </a:rPr>
            </a:br>
            <a:r>
              <a:rPr kumimoji="0" lang="pt-BR" sz="2000" b="0" i="0" u="none" strike="noStrike" kern="1200" cap="none" spc="0" normalizeH="0" baseline="0" noProof="0" dirty="0">
                <a:ln>
                  <a:noFill/>
                </a:ln>
                <a:solidFill>
                  <a:srgbClr val="0070C0"/>
                </a:solidFill>
                <a:effectLst/>
                <a:uLnTx/>
                <a:uFillTx/>
                <a:latin typeface="Futura Std Light" panose="020B0402020204020303"/>
                <a:cs typeface="Arial"/>
              </a:rPr>
              <a:t>Atendimento ambulatorial comunitário</a:t>
            </a:r>
          </a:p>
        </p:txBody>
      </p:sp>
      <p:sp>
        <p:nvSpPr>
          <p:cNvPr id="11" name="CaixaDeTexto 10">
            <a:extLst>
              <a:ext uri="{FF2B5EF4-FFF2-40B4-BE49-F238E27FC236}">
                <a16:creationId xmlns:a16="http://schemas.microsoft.com/office/drawing/2014/main" id="{4726B33B-0564-CE7D-2365-0872A7B9058A}"/>
              </a:ext>
            </a:extLst>
          </p:cNvPr>
          <p:cNvSpPr txBox="1"/>
          <p:nvPr/>
        </p:nvSpPr>
        <p:spPr>
          <a:xfrm>
            <a:off x="8325465" y="2974624"/>
            <a:ext cx="2930363" cy="707886"/>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70C0"/>
                </a:solidFill>
                <a:effectLst/>
                <a:uLnTx/>
                <a:uFillTx/>
                <a:latin typeface="Futura Std Light" panose="020B0402020204020303"/>
                <a:cs typeface="Arial"/>
              </a:rPr>
              <a:t>Educação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dirty="0">
                <a:ln>
                  <a:noFill/>
                </a:ln>
                <a:solidFill>
                  <a:srgbClr val="0070C0"/>
                </a:solidFill>
                <a:effectLst/>
                <a:uLnTx/>
                <a:uFillTx/>
                <a:latin typeface="Futura Std Light" panose="020B0402020204020303"/>
                <a:cs typeface="Arial"/>
              </a:rPr>
              <a:t>Acadêmica e profissional</a:t>
            </a:r>
          </a:p>
        </p:txBody>
      </p:sp>
      <p:sp>
        <p:nvSpPr>
          <p:cNvPr id="12" name="CaixaDeTexto 11">
            <a:extLst>
              <a:ext uri="{FF2B5EF4-FFF2-40B4-BE49-F238E27FC236}">
                <a16:creationId xmlns:a16="http://schemas.microsoft.com/office/drawing/2014/main" id="{465F770B-00E5-63AB-52BC-BB3A01A7BD4F}"/>
              </a:ext>
            </a:extLst>
          </p:cNvPr>
          <p:cNvSpPr txBox="1"/>
          <p:nvPr/>
        </p:nvSpPr>
        <p:spPr>
          <a:xfrm>
            <a:off x="7468860" y="4494338"/>
            <a:ext cx="4093806" cy="1846659"/>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70C0"/>
                </a:solidFill>
                <a:effectLst/>
                <a:uLnTx/>
                <a:uFillTx/>
                <a:latin typeface="Futura Std Light" panose="020B0402020204020303"/>
                <a:cs typeface="Arial"/>
              </a:rPr>
              <a:t>Informações 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70C0"/>
                </a:solidFill>
                <a:effectLst/>
                <a:uLnTx/>
                <a:uFillTx/>
                <a:latin typeface="Futura Std Light" panose="020B0402020204020303"/>
                <a:cs typeface="Arial"/>
              </a:rPr>
              <a:t>tecnologias de comunicação</a:t>
            </a:r>
          </a:p>
        </p:txBody>
      </p:sp>
      <p:sp>
        <p:nvSpPr>
          <p:cNvPr id="13" name="CaixaDeTexto 4">
            <a:extLst>
              <a:ext uri="{FF2B5EF4-FFF2-40B4-BE49-F238E27FC236}">
                <a16:creationId xmlns:a16="http://schemas.microsoft.com/office/drawing/2014/main" id="{7C279C1D-69B7-E367-EED2-0677D43C454C}"/>
              </a:ext>
            </a:extLst>
          </p:cNvPr>
          <p:cNvSpPr txBox="1"/>
          <p:nvPr/>
        </p:nvSpPr>
        <p:spPr>
          <a:xfrm>
            <a:off x="307104" y="4256424"/>
            <a:ext cx="4093805" cy="1323439"/>
          </a:xfrm>
          <a:prstGeom prst="rect">
            <a:avLst/>
          </a:prstGeom>
          <a:noFill/>
        </p:spPr>
        <p:txBody>
          <a:bodyPr wrap="square">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0"/>
            <a:r>
              <a:rPr lang="pt-BR" b="1" i="0" u="none" strike="noStrike" dirty="0">
                <a:solidFill>
                  <a:srgbClr val="0070C0"/>
                </a:solidFill>
                <a:latin typeface="Futura Std Light" panose="020B0402020204020303"/>
              </a:rPr>
              <a:t>Órgãos de vigilância, regulatórios e de conformidade; Laboratórios de Referência; Controle de Qualidade</a:t>
            </a:r>
            <a:r>
              <a:rPr lang="pt-BR" i="0" u="none" strike="noStrike" dirty="0">
                <a:solidFill>
                  <a:srgbClr val="0070C0"/>
                </a:solidFill>
                <a:latin typeface="Futura Std Light" panose="020B0402020204020303"/>
              </a:rPr>
              <a:t>, </a:t>
            </a:r>
            <a:endParaRPr lang="pt-BR" sz="2000" dirty="0">
              <a:solidFill>
                <a:srgbClr val="0070C0"/>
              </a:solidFill>
              <a:latin typeface="Futura Std Light" panose="020B0402020204020303"/>
            </a:endParaRPr>
          </a:p>
        </p:txBody>
      </p:sp>
      <p:sp>
        <p:nvSpPr>
          <p:cNvPr id="14" name="CaixaDeTexto 11">
            <a:extLst>
              <a:ext uri="{FF2B5EF4-FFF2-40B4-BE49-F238E27FC236}">
                <a16:creationId xmlns:a16="http://schemas.microsoft.com/office/drawing/2014/main" id="{FCC7315E-0A57-8801-5C43-481B1DA583A3}"/>
              </a:ext>
            </a:extLst>
          </p:cNvPr>
          <p:cNvSpPr txBox="1"/>
          <p:nvPr/>
        </p:nvSpPr>
        <p:spPr>
          <a:xfrm>
            <a:off x="526868" y="2736939"/>
            <a:ext cx="3098075" cy="1154162"/>
          </a:xfrm>
          <a:prstGeom prst="rect">
            <a:avLst/>
          </a:prstGeom>
          <a:noFill/>
        </p:spPr>
        <p:txBody>
          <a:bodyPr wrap="square">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pt-BR" sz="2000" b="1" i="0" u="none" strike="noStrike" dirty="0">
                <a:solidFill>
                  <a:srgbClr val="0070C0"/>
                </a:solidFill>
                <a:latin typeface="Futura Std Light" panose="020B0402020204020303"/>
              </a:rPr>
              <a:t>Pesquisa,</a:t>
            </a:r>
          </a:p>
          <a:p>
            <a:pPr algn="r" rtl="0"/>
            <a:r>
              <a:rPr lang="pt-BR" sz="2000" b="1" i="0" u="none" strike="noStrike" dirty="0">
                <a:solidFill>
                  <a:srgbClr val="0070C0"/>
                </a:solidFill>
                <a:latin typeface="Futura Std Light" panose="020B0402020204020303"/>
              </a:rPr>
              <a:t>Desenvolvimento</a:t>
            </a:r>
          </a:p>
          <a:p>
            <a:pPr algn="r" rtl="0"/>
            <a:r>
              <a:rPr lang="pt-BR" sz="2000" b="1" i="0" u="none" strike="noStrike" dirty="0">
                <a:solidFill>
                  <a:srgbClr val="0070C0"/>
                </a:solidFill>
                <a:latin typeface="Futura Std Light" panose="020B0402020204020303"/>
              </a:rPr>
              <a:t>e Inova</a:t>
            </a:r>
            <a:r>
              <a:rPr lang="pt-BR" sz="2300" b="1" i="0" u="none" strike="noStrike" dirty="0">
                <a:solidFill>
                  <a:srgbClr val="0070C0"/>
                </a:solidFill>
                <a:latin typeface="Swis721 Cn BT"/>
              </a:rPr>
              <a:t>ção</a:t>
            </a:r>
          </a:p>
        </p:txBody>
      </p:sp>
      <p:sp>
        <p:nvSpPr>
          <p:cNvPr id="15" name="CaixaDeTexto 13">
            <a:extLst>
              <a:ext uri="{FF2B5EF4-FFF2-40B4-BE49-F238E27FC236}">
                <a16:creationId xmlns:a16="http://schemas.microsoft.com/office/drawing/2014/main" id="{FB21BFB1-660D-5415-78C2-0A46D7963DEC}"/>
              </a:ext>
            </a:extLst>
          </p:cNvPr>
          <p:cNvSpPr txBox="1"/>
          <p:nvPr/>
        </p:nvSpPr>
        <p:spPr>
          <a:xfrm>
            <a:off x="1821796" y="1061734"/>
            <a:ext cx="2846716" cy="969496"/>
          </a:xfrm>
          <a:prstGeom prst="rect">
            <a:avLst/>
          </a:prstGeom>
          <a:noFill/>
        </p:spPr>
        <p:txBody>
          <a:bodyPr wrap="square">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pt-BR" sz="2000" b="1" i="0" u="none" strike="noStrike" dirty="0">
                <a:solidFill>
                  <a:srgbClr val="0070C0"/>
                </a:solidFill>
                <a:latin typeface="Futura Std Light" panose="020B0402020204020303"/>
              </a:rPr>
              <a:t>Produção</a:t>
            </a:r>
          </a:p>
          <a:p>
            <a:pPr algn="r" rtl="0"/>
            <a:r>
              <a:rPr lang="pt-BR" sz="1600" b="0" i="0" u="none" strike="noStrike" dirty="0">
                <a:solidFill>
                  <a:srgbClr val="0070C0"/>
                </a:solidFill>
                <a:latin typeface="Futura Std Light" panose="020B0402020204020303"/>
              </a:rPr>
              <a:t>Complexo Industrial de Biotecnologia em Saúde</a:t>
            </a:r>
            <a:endParaRPr lang="pt-BR" sz="1600" dirty="0">
              <a:solidFill>
                <a:srgbClr val="0070C0"/>
              </a:solidFill>
              <a:latin typeface="Futura Std Light" panose="020B0402020204020303"/>
            </a:endParaRPr>
          </a:p>
        </p:txBody>
      </p:sp>
    </p:spTree>
    <p:extLst>
      <p:ext uri="{BB962C8B-B14F-4D97-AF65-F5344CB8AC3E}">
        <p14:creationId xmlns:p14="http://schemas.microsoft.com/office/powerpoint/2010/main" val="1044850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4698347"/>
            <a:ext cx="12182354" cy="2158697"/>
          </a:xfrm>
          <a:prstGeom prst="rect">
            <a:avLst/>
          </a:prstGeom>
        </p:spPr>
      </p:pic>
      <p:sp>
        <p:nvSpPr>
          <p:cNvPr id="2" name="Espace réservé du contenu 2">
            <a:extLst>
              <a:ext uri="{FF2B5EF4-FFF2-40B4-BE49-F238E27FC236}">
                <a16:creationId xmlns:a16="http://schemas.microsoft.com/office/drawing/2014/main" id="{55A6D1D8-2808-CB1E-865C-EE4B40EB9EF1}"/>
              </a:ext>
            </a:extLst>
          </p:cNvPr>
          <p:cNvSpPr>
            <a:spLocks noGrp="1"/>
          </p:cNvSpPr>
          <p:nvPr>
            <p:ph idx="1"/>
          </p:nvPr>
        </p:nvSpPr>
        <p:spPr>
          <a:xfrm>
            <a:off x="1044091" y="67302"/>
            <a:ext cx="9582865" cy="1447639"/>
          </a:xfrm>
        </p:spPr>
        <p:txBody>
          <a:bodyPr>
            <a:normAutofit/>
          </a:bodyPr>
          <a:lstStyle/>
          <a:p>
            <a:pPr marL="0" indent="0" algn="ctr">
              <a:buNone/>
            </a:pPr>
            <a:r>
              <a:rPr lang="en-US" sz="4000" b="1" spc="300" dirty="0">
                <a:solidFill>
                  <a:srgbClr val="5AAE45"/>
                </a:solidFill>
              </a:rPr>
              <a:t>Fundação Oswaldo Cruz</a:t>
            </a:r>
            <a:endParaRPr lang="fr-FR" dirty="0"/>
          </a:p>
        </p:txBody>
      </p:sp>
      <p:sp>
        <p:nvSpPr>
          <p:cNvPr id="7" name="CaixaDeTexto 6">
            <a:extLst>
              <a:ext uri="{FF2B5EF4-FFF2-40B4-BE49-F238E27FC236}">
                <a16:creationId xmlns:a16="http://schemas.microsoft.com/office/drawing/2014/main" id="{9D2F7B5C-65F6-7825-6FA7-8C65A57C4C61}"/>
              </a:ext>
            </a:extLst>
          </p:cNvPr>
          <p:cNvSpPr txBox="1"/>
          <p:nvPr/>
        </p:nvSpPr>
        <p:spPr>
          <a:xfrm>
            <a:off x="4578478" y="640156"/>
            <a:ext cx="5070495" cy="461665"/>
          </a:xfrm>
          <a:prstGeom prst="rect">
            <a:avLst/>
          </a:prstGeom>
          <a:noFill/>
        </p:spPr>
        <p:txBody>
          <a:bodyPr wrap="square" rtlCol="0">
            <a:spAutoFit/>
          </a:bodyPr>
          <a:lstStyle/>
          <a:p>
            <a:r>
              <a:rPr lang="pt-BR" sz="2400" b="1" dirty="0">
                <a:solidFill>
                  <a:srgbClr val="0070C0"/>
                </a:solidFill>
                <a:latin typeface="Futura Std Light" panose="020B0402020204020303" pitchFamily="34" charset="0"/>
                <a:ea typeface="ＭＳ Ｐゴシック" panose="020B0600070205080204" pitchFamily="34" charset="-128"/>
              </a:rPr>
              <a:t>Ecossistema de P&amp;D</a:t>
            </a:r>
          </a:p>
        </p:txBody>
      </p:sp>
      <p:pic>
        <p:nvPicPr>
          <p:cNvPr id="4" name="Imagem 3">
            <a:extLst>
              <a:ext uri="{FF2B5EF4-FFF2-40B4-BE49-F238E27FC236}">
                <a16:creationId xmlns:a16="http://schemas.microsoft.com/office/drawing/2014/main" id="{7394EBAA-0FCC-7D40-3EF6-6B39B6F3F66E}"/>
              </a:ext>
            </a:extLst>
          </p:cNvPr>
          <p:cNvPicPr>
            <a:picLocks noChangeAspect="1"/>
          </p:cNvPicPr>
          <p:nvPr/>
        </p:nvPicPr>
        <p:blipFill>
          <a:blip r:embed="rId4"/>
          <a:stretch>
            <a:fillRect/>
          </a:stretch>
        </p:blipFill>
        <p:spPr>
          <a:xfrm>
            <a:off x="6172980" y="1286674"/>
            <a:ext cx="5346858" cy="3792340"/>
          </a:xfrm>
          <a:prstGeom prst="rect">
            <a:avLst/>
          </a:prstGeom>
        </p:spPr>
      </p:pic>
      <p:pic>
        <p:nvPicPr>
          <p:cNvPr id="5" name="Imagem 4" descr="Diagrama&#10;&#10;Descrição gerada automaticamente com confiança baixa">
            <a:extLst>
              <a:ext uri="{FF2B5EF4-FFF2-40B4-BE49-F238E27FC236}">
                <a16:creationId xmlns:a16="http://schemas.microsoft.com/office/drawing/2014/main" id="{50B58C11-C11F-A1E7-85C0-0D0D3D745EC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91855" y="-136485"/>
            <a:ext cx="11138264" cy="6181791"/>
          </a:xfrm>
          <a:prstGeom prst="rect">
            <a:avLst/>
          </a:prstGeom>
        </p:spPr>
      </p:pic>
    </p:spTree>
    <p:extLst>
      <p:ext uri="{BB962C8B-B14F-4D97-AF65-F5344CB8AC3E}">
        <p14:creationId xmlns:p14="http://schemas.microsoft.com/office/powerpoint/2010/main" val="2604504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3"/>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414866" y="904704"/>
            <a:ext cx="11116733" cy="1661993"/>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1- Modelagem e Análise de dados</a:t>
            </a:r>
          </a:p>
          <a:p>
            <a:endParaRPr lang="pt-BR" sz="2000" b="1" dirty="0">
              <a:solidFill>
                <a:srgbClr val="0F3858"/>
              </a:solidFill>
              <a:latin typeface="Futura Std Light" panose="020B0402020204020303" pitchFamily="34" charset="0"/>
              <a:ea typeface="ＭＳ Ｐゴシック" panose="020B0600070205080204" pitchFamily="34" charset="-128"/>
            </a:endParaRPr>
          </a:p>
          <a:p>
            <a:pPr marL="342900" indent="-342900">
              <a:buFont typeface="Arial" panose="020B0604020202020204" pitchFamily="34" charset="0"/>
              <a:buChar char="•"/>
            </a:pPr>
            <a:r>
              <a:rPr lang="pt-BR" i="1" dirty="0">
                <a:solidFill>
                  <a:srgbClr val="0F3858"/>
                </a:solidFill>
                <a:latin typeface="Futura Std Light" panose="020B0402020204020303" pitchFamily="34" charset="0"/>
                <a:ea typeface="ＭＳ Ｐゴシック" panose="020B0600070205080204" pitchFamily="34" charset="-128"/>
              </a:rPr>
              <a:t>Programa de Computação Científica da Fiocruz (PROCC): </a:t>
            </a:r>
            <a:r>
              <a:rPr lang="pt-BR" i="1" dirty="0">
                <a:solidFill>
                  <a:srgbClr val="0F3858"/>
                </a:solidFill>
                <a:latin typeface="Futura Std Light" panose="020B0402020204020303" pitchFamily="34" charset="0"/>
                <a:ea typeface="ＭＳ Ｐゴシック" panose="020B0600070205080204" pitchFamily="34" charset="-128"/>
                <a:hlinkClick r:id="rId4">
                  <a:extLst>
                    <a:ext uri="{A12FA001-AC4F-418D-AE19-62706E023703}">
                      <ahyp:hlinkClr xmlns:ahyp="http://schemas.microsoft.com/office/drawing/2018/hyperlinkcolor" val="tx"/>
                    </a:ext>
                  </a:extLst>
                </a:hlinkClick>
              </a:rPr>
              <a:t>https://info.dengue.mat.br/</a:t>
            </a:r>
            <a:endParaRPr lang="pt-BR" i="1" dirty="0">
              <a:solidFill>
                <a:srgbClr val="0F3858"/>
              </a:solidFill>
              <a:latin typeface="Futura Std Light" panose="020B0402020204020303" pitchFamily="34" charset="0"/>
              <a:ea typeface="ＭＳ Ｐゴシック" panose="020B0600070205080204" pitchFamily="34" charset="-128"/>
            </a:endParaRPr>
          </a:p>
          <a:p>
            <a:pPr marL="342900" indent="-342900">
              <a:buFont typeface="Arial" panose="020B0604020202020204" pitchFamily="34" charset="0"/>
              <a:buChar char="•"/>
            </a:pPr>
            <a:endParaRPr lang="pt-BR" i="1" dirty="0">
              <a:solidFill>
                <a:srgbClr val="0F3858"/>
              </a:solidFill>
              <a:latin typeface="Futura Std Light" panose="020B0402020204020303" pitchFamily="34" charset="0"/>
              <a:ea typeface="ＭＳ Ｐゴシック" panose="020B0600070205080204" pitchFamily="34" charset="-128"/>
            </a:endParaRPr>
          </a:p>
          <a:p>
            <a:r>
              <a:rPr lang="pt-BR" dirty="0">
                <a:solidFill>
                  <a:srgbClr val="0F3858"/>
                </a:solidFill>
                <a:latin typeface="Futura Std Light" panose="020B0402020204020303" pitchFamily="34" charset="0"/>
                <a:ea typeface="ＭＳ Ｐゴシック" panose="020B0600070205080204" pitchFamily="34" charset="-128"/>
              </a:rPr>
              <a:t> </a:t>
            </a:r>
          </a:p>
        </p:txBody>
      </p:sp>
      <p:pic>
        <p:nvPicPr>
          <p:cNvPr id="19" name="Imagem 18">
            <a:extLst>
              <a:ext uri="{FF2B5EF4-FFF2-40B4-BE49-F238E27FC236}">
                <a16:creationId xmlns:a16="http://schemas.microsoft.com/office/drawing/2014/main" id="{1A34449D-FCDF-C7A7-34CA-74193075BC06}"/>
              </a:ext>
            </a:extLst>
          </p:cNvPr>
          <p:cNvPicPr>
            <a:picLocks noChangeAspect="1"/>
          </p:cNvPicPr>
          <p:nvPr/>
        </p:nvPicPr>
        <p:blipFill>
          <a:blip r:embed="rId5"/>
          <a:stretch>
            <a:fillRect/>
          </a:stretch>
        </p:blipFill>
        <p:spPr>
          <a:xfrm>
            <a:off x="7866591" y="1993318"/>
            <a:ext cx="2259542" cy="1021529"/>
          </a:xfrm>
          <a:prstGeom prst="rect">
            <a:avLst/>
          </a:prstGeom>
        </p:spPr>
      </p:pic>
      <p:pic>
        <p:nvPicPr>
          <p:cNvPr id="20" name="Imagem 19">
            <a:extLst>
              <a:ext uri="{FF2B5EF4-FFF2-40B4-BE49-F238E27FC236}">
                <a16:creationId xmlns:a16="http://schemas.microsoft.com/office/drawing/2014/main" id="{9744378B-C38A-CCA5-A975-5B00B2D48308}"/>
              </a:ext>
            </a:extLst>
          </p:cNvPr>
          <p:cNvPicPr>
            <a:picLocks noChangeAspect="1"/>
          </p:cNvPicPr>
          <p:nvPr/>
        </p:nvPicPr>
        <p:blipFill>
          <a:blip r:embed="rId6"/>
          <a:stretch>
            <a:fillRect/>
          </a:stretch>
        </p:blipFill>
        <p:spPr>
          <a:xfrm>
            <a:off x="1752598" y="1993318"/>
            <a:ext cx="2259541" cy="1172137"/>
          </a:xfrm>
          <a:prstGeom prst="rect">
            <a:avLst/>
          </a:prstGeom>
        </p:spPr>
      </p:pic>
      <p:sp>
        <p:nvSpPr>
          <p:cNvPr id="21" name="CaixaDeTexto 20">
            <a:extLst>
              <a:ext uri="{FF2B5EF4-FFF2-40B4-BE49-F238E27FC236}">
                <a16:creationId xmlns:a16="http://schemas.microsoft.com/office/drawing/2014/main" id="{6C54ED61-6385-A1D8-A733-3ECBBC20FDA4}"/>
              </a:ext>
            </a:extLst>
          </p:cNvPr>
          <p:cNvSpPr txBox="1"/>
          <p:nvPr/>
        </p:nvSpPr>
        <p:spPr>
          <a:xfrm>
            <a:off x="575733" y="3244334"/>
            <a:ext cx="11395544" cy="369332"/>
          </a:xfrm>
          <a:prstGeom prst="rect">
            <a:avLst/>
          </a:prstGeom>
          <a:noFill/>
        </p:spPr>
        <p:txBody>
          <a:bodyPr wrap="square" rtlCol="0">
            <a:spAutoFit/>
          </a:bodyPr>
          <a:lstStyle/>
          <a:p>
            <a:pPr marL="285750" indent="-285750">
              <a:buFont typeface="Arial" panose="020B0604020202020204" pitchFamily="34" charset="0"/>
              <a:buChar char="•"/>
            </a:pPr>
            <a:r>
              <a:rPr lang="pt-BR" i="1" dirty="0">
                <a:solidFill>
                  <a:srgbClr val="0F3858"/>
                </a:solidFill>
                <a:latin typeface="Futura Std Light" panose="020B0402020204020303" pitchFamily="34" charset="0"/>
                <a:ea typeface="ＭＳ Ｐゴシック" panose="020B0600070205080204" pitchFamily="34" charset="-128"/>
              </a:rPr>
              <a:t>Observatório de Clima e Saúde: https://climaesaude.icict.fiocruz.br/</a:t>
            </a:r>
          </a:p>
        </p:txBody>
      </p:sp>
      <p:pic>
        <p:nvPicPr>
          <p:cNvPr id="22" name="Imagem 21">
            <a:extLst>
              <a:ext uri="{FF2B5EF4-FFF2-40B4-BE49-F238E27FC236}">
                <a16:creationId xmlns:a16="http://schemas.microsoft.com/office/drawing/2014/main" id="{EBFD9DD2-F60B-FEEB-42CE-0B810D9EE21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82368" y="3532201"/>
            <a:ext cx="4885269" cy="1990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91281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584199" y="965200"/>
            <a:ext cx="11116733" cy="1107996"/>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1- Modelagem e Análise de dados</a:t>
            </a:r>
          </a:p>
          <a:p>
            <a:endParaRPr lang="pt-BR" sz="2000" b="1" dirty="0">
              <a:solidFill>
                <a:srgbClr val="0F3858"/>
              </a:solidFill>
              <a:latin typeface="Futura Std Light" panose="020B0402020204020303" pitchFamily="34" charset="0"/>
              <a:ea typeface="ＭＳ Ｐゴシック" panose="020B0600070205080204" pitchFamily="34" charset="-128"/>
            </a:endParaRPr>
          </a:p>
          <a:p>
            <a:endParaRPr lang="pt-BR" dirty="0">
              <a:solidFill>
                <a:srgbClr val="0F3858"/>
              </a:solidFill>
              <a:latin typeface="Futura Std Light" panose="020B0402020204020303" pitchFamily="34" charset="0"/>
              <a:ea typeface="ＭＳ Ｐゴシック" panose="020B0600070205080204" pitchFamily="34" charset="-128"/>
            </a:endParaRPr>
          </a:p>
        </p:txBody>
      </p:sp>
      <p:pic>
        <p:nvPicPr>
          <p:cNvPr id="16" name="Imagem 15">
            <a:extLst>
              <a:ext uri="{FF2B5EF4-FFF2-40B4-BE49-F238E27FC236}">
                <a16:creationId xmlns:a16="http://schemas.microsoft.com/office/drawing/2014/main" id="{D37CDF39-BE1F-8779-C0DA-12FE294316FA}"/>
              </a:ext>
            </a:extLst>
          </p:cNvPr>
          <p:cNvPicPr>
            <a:picLocks noChangeAspect="1"/>
          </p:cNvPicPr>
          <p:nvPr/>
        </p:nvPicPr>
        <p:blipFill>
          <a:blip r:embed="rId3"/>
          <a:stretch>
            <a:fillRect/>
          </a:stretch>
        </p:blipFill>
        <p:spPr>
          <a:xfrm>
            <a:off x="3805074" y="1811642"/>
            <a:ext cx="6334293" cy="1249788"/>
          </a:xfrm>
          <a:prstGeom prst="rect">
            <a:avLst/>
          </a:prstGeom>
        </p:spPr>
      </p:pic>
      <p:pic>
        <p:nvPicPr>
          <p:cNvPr id="17" name="Imagem 16">
            <a:extLst>
              <a:ext uri="{FF2B5EF4-FFF2-40B4-BE49-F238E27FC236}">
                <a16:creationId xmlns:a16="http://schemas.microsoft.com/office/drawing/2014/main" id="{17427AB0-A0D3-1453-5BF6-8CC686B8296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63551" y="1623750"/>
            <a:ext cx="3641523" cy="1723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Imagem 1">
            <a:extLst>
              <a:ext uri="{FF2B5EF4-FFF2-40B4-BE49-F238E27FC236}">
                <a16:creationId xmlns:a16="http://schemas.microsoft.com/office/drawing/2014/main" id="{AF1CBAD8-96A6-6C4E-4462-BAF9D3BF3640}"/>
              </a:ext>
            </a:extLst>
          </p:cNvPr>
          <p:cNvPicPr>
            <a:picLocks noChangeAspect="1"/>
          </p:cNvPicPr>
          <p:nvPr/>
        </p:nvPicPr>
        <p:blipFill>
          <a:blip r:embed="rId5"/>
          <a:stretch>
            <a:fillRect/>
          </a:stretch>
        </p:blipFill>
        <p:spPr>
          <a:xfrm>
            <a:off x="2609328" y="3429000"/>
            <a:ext cx="6334293" cy="2113351"/>
          </a:xfrm>
          <a:prstGeom prst="rect">
            <a:avLst/>
          </a:prstGeom>
        </p:spPr>
      </p:pic>
      <p:pic>
        <p:nvPicPr>
          <p:cNvPr id="3" name="Imagem 2">
            <a:extLst>
              <a:ext uri="{FF2B5EF4-FFF2-40B4-BE49-F238E27FC236}">
                <a16:creationId xmlns:a16="http://schemas.microsoft.com/office/drawing/2014/main" id="{3EDA48C6-EED5-B254-4B96-C602D7DC2016}"/>
              </a:ext>
            </a:extLst>
          </p:cNvPr>
          <p:cNvPicPr>
            <a:picLocks noChangeAspect="1"/>
          </p:cNvPicPr>
          <p:nvPr/>
        </p:nvPicPr>
        <p:blipFill>
          <a:blip r:embed="rId6"/>
          <a:stretch>
            <a:fillRect/>
          </a:stretch>
        </p:blipFill>
        <p:spPr>
          <a:xfrm>
            <a:off x="10139367" y="1874413"/>
            <a:ext cx="2009291" cy="3854928"/>
          </a:xfrm>
          <a:prstGeom prst="rect">
            <a:avLst/>
          </a:prstGeom>
        </p:spPr>
      </p:pic>
    </p:spTree>
    <p:extLst>
      <p:ext uri="{BB962C8B-B14F-4D97-AF65-F5344CB8AC3E}">
        <p14:creationId xmlns:p14="http://schemas.microsoft.com/office/powerpoint/2010/main" val="2986371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584199" y="809369"/>
            <a:ext cx="11116733" cy="1107996"/>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2- Oferta diagnóstica</a:t>
            </a:r>
          </a:p>
          <a:p>
            <a:endParaRPr lang="pt-BR" sz="2000" b="1" dirty="0">
              <a:solidFill>
                <a:srgbClr val="0F3858"/>
              </a:solidFill>
              <a:latin typeface="Futura Std Light" panose="020B0402020204020303" pitchFamily="34" charset="0"/>
              <a:ea typeface="ＭＳ Ｐゴシック" panose="020B0600070205080204" pitchFamily="34" charset="-128"/>
            </a:endParaRPr>
          </a:p>
          <a:p>
            <a:endParaRPr lang="pt-BR" dirty="0">
              <a:solidFill>
                <a:srgbClr val="0F3858"/>
              </a:solidFill>
              <a:latin typeface="Futura Std Light" panose="020B0402020204020303" pitchFamily="34" charset="0"/>
              <a:ea typeface="ＭＳ Ｐゴシック" panose="020B0600070205080204" pitchFamily="34" charset="-128"/>
            </a:endParaRPr>
          </a:p>
        </p:txBody>
      </p:sp>
      <p:pic>
        <p:nvPicPr>
          <p:cNvPr id="4" name="Imagem 3">
            <a:extLst>
              <a:ext uri="{FF2B5EF4-FFF2-40B4-BE49-F238E27FC236}">
                <a16:creationId xmlns:a16="http://schemas.microsoft.com/office/drawing/2014/main" id="{A1F88F6B-5DA8-852E-914E-60D30221AB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945" y="1705198"/>
            <a:ext cx="6172646" cy="3517352"/>
          </a:xfrm>
          <a:prstGeom prst="rect">
            <a:avLst/>
          </a:prstGeom>
        </p:spPr>
      </p:pic>
      <p:pic>
        <p:nvPicPr>
          <p:cNvPr id="5" name="Imagem 4">
            <a:extLst>
              <a:ext uri="{FF2B5EF4-FFF2-40B4-BE49-F238E27FC236}">
                <a16:creationId xmlns:a16="http://schemas.microsoft.com/office/drawing/2014/main" id="{19E56578-1CF1-BD6D-478E-1E75343A513A}"/>
              </a:ext>
            </a:extLst>
          </p:cNvPr>
          <p:cNvPicPr>
            <a:picLocks noChangeAspect="1"/>
          </p:cNvPicPr>
          <p:nvPr/>
        </p:nvPicPr>
        <p:blipFill>
          <a:blip r:embed="rId4"/>
          <a:stretch>
            <a:fillRect/>
          </a:stretch>
        </p:blipFill>
        <p:spPr>
          <a:xfrm>
            <a:off x="174171" y="2797654"/>
            <a:ext cx="1352552" cy="1332440"/>
          </a:xfrm>
          <a:prstGeom prst="rect">
            <a:avLst/>
          </a:prstGeom>
        </p:spPr>
      </p:pic>
      <p:pic>
        <p:nvPicPr>
          <p:cNvPr id="6" name="Imagem 5">
            <a:extLst>
              <a:ext uri="{FF2B5EF4-FFF2-40B4-BE49-F238E27FC236}">
                <a16:creationId xmlns:a16="http://schemas.microsoft.com/office/drawing/2014/main" id="{455781F8-640F-B27B-CDBC-EB946C397A42}"/>
              </a:ext>
            </a:extLst>
          </p:cNvPr>
          <p:cNvPicPr>
            <a:picLocks noChangeAspect="1"/>
          </p:cNvPicPr>
          <p:nvPr/>
        </p:nvPicPr>
        <p:blipFill>
          <a:blip r:embed="rId5"/>
          <a:stretch>
            <a:fillRect/>
          </a:stretch>
        </p:blipFill>
        <p:spPr>
          <a:xfrm>
            <a:off x="5734337" y="761746"/>
            <a:ext cx="5966595" cy="1543899"/>
          </a:xfrm>
          <a:prstGeom prst="rect">
            <a:avLst/>
          </a:prstGeom>
        </p:spPr>
      </p:pic>
      <p:pic>
        <p:nvPicPr>
          <p:cNvPr id="8" name="Imagem 7">
            <a:extLst>
              <a:ext uri="{FF2B5EF4-FFF2-40B4-BE49-F238E27FC236}">
                <a16:creationId xmlns:a16="http://schemas.microsoft.com/office/drawing/2014/main" id="{0B8003B1-E12B-5037-1BFA-B1F7998F4D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00824" y="2429212"/>
            <a:ext cx="4263266" cy="1663143"/>
          </a:xfrm>
          <a:prstGeom prst="rect">
            <a:avLst/>
          </a:prstGeom>
        </p:spPr>
      </p:pic>
      <p:pic>
        <p:nvPicPr>
          <p:cNvPr id="9" name="Imagem 8">
            <a:extLst>
              <a:ext uri="{FF2B5EF4-FFF2-40B4-BE49-F238E27FC236}">
                <a16:creationId xmlns:a16="http://schemas.microsoft.com/office/drawing/2014/main" id="{E44896AC-2798-85E5-4864-4655CF7C8234}"/>
              </a:ext>
            </a:extLst>
          </p:cNvPr>
          <p:cNvPicPr>
            <a:picLocks noChangeAspect="1"/>
          </p:cNvPicPr>
          <p:nvPr/>
        </p:nvPicPr>
        <p:blipFill>
          <a:blip r:embed="rId7"/>
          <a:stretch>
            <a:fillRect/>
          </a:stretch>
        </p:blipFill>
        <p:spPr>
          <a:xfrm>
            <a:off x="7977242" y="4215922"/>
            <a:ext cx="2004367" cy="1321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6101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lice, Graphique, capture d’écran&#10;&#10;Description générée automatiquement">
            <a:extLst>
              <a:ext uri="{FF2B5EF4-FFF2-40B4-BE49-F238E27FC236}">
                <a16:creationId xmlns:a16="http://schemas.microsoft.com/office/drawing/2014/main" id="{7806F14E-8A7A-507C-DDFF-238C0CDC347F}"/>
              </a:ext>
            </a:extLst>
          </p:cNvPr>
          <p:cNvPicPr>
            <a:picLocks noChangeAspect="1"/>
          </p:cNvPicPr>
          <p:nvPr/>
        </p:nvPicPr>
        <p:blipFill>
          <a:blip r:embed="rId2"/>
          <a:stretch>
            <a:fillRect/>
          </a:stretch>
        </p:blipFill>
        <p:spPr>
          <a:xfrm>
            <a:off x="51389" y="5046437"/>
            <a:ext cx="12182354" cy="2158697"/>
          </a:xfrm>
          <a:prstGeom prst="rect">
            <a:avLst/>
          </a:prstGeom>
        </p:spPr>
      </p:pic>
      <p:sp>
        <p:nvSpPr>
          <p:cNvPr id="12" name="Título 11">
            <a:extLst>
              <a:ext uri="{FF2B5EF4-FFF2-40B4-BE49-F238E27FC236}">
                <a16:creationId xmlns:a16="http://schemas.microsoft.com/office/drawing/2014/main" id="{53420BF5-45C9-95B7-A2DC-C8A13DB93C9F}"/>
              </a:ext>
            </a:extLst>
          </p:cNvPr>
          <p:cNvSpPr>
            <a:spLocks noGrp="1"/>
          </p:cNvSpPr>
          <p:nvPr>
            <p:ph type="title"/>
          </p:nvPr>
        </p:nvSpPr>
        <p:spPr>
          <a:xfrm>
            <a:off x="1890183" y="127000"/>
            <a:ext cx="9421283" cy="558802"/>
          </a:xfrm>
        </p:spPr>
        <p:txBody>
          <a:bodyPr>
            <a:normAutofit fontScale="90000"/>
          </a:bodyPr>
          <a:lstStyle/>
          <a:p>
            <a:r>
              <a:rPr lang="pt-BR" b="1" dirty="0">
                <a:solidFill>
                  <a:srgbClr val="92D050"/>
                </a:solidFill>
              </a:rPr>
              <a:t>Preparação e Resposta a Emergências em Saúde</a:t>
            </a:r>
          </a:p>
        </p:txBody>
      </p:sp>
      <p:sp>
        <p:nvSpPr>
          <p:cNvPr id="13" name="CaixaDeTexto 12">
            <a:extLst>
              <a:ext uri="{FF2B5EF4-FFF2-40B4-BE49-F238E27FC236}">
                <a16:creationId xmlns:a16="http://schemas.microsoft.com/office/drawing/2014/main" id="{87F339DF-B5B8-0C02-A651-1632A0C4026D}"/>
              </a:ext>
            </a:extLst>
          </p:cNvPr>
          <p:cNvSpPr txBox="1"/>
          <p:nvPr/>
        </p:nvSpPr>
        <p:spPr>
          <a:xfrm>
            <a:off x="584199" y="809369"/>
            <a:ext cx="11116733" cy="1107996"/>
          </a:xfrm>
          <a:prstGeom prst="rect">
            <a:avLst/>
          </a:prstGeom>
          <a:noFill/>
        </p:spPr>
        <p:txBody>
          <a:bodyPr wrap="square" rtlCol="0">
            <a:spAutoFit/>
          </a:bodyPr>
          <a:lstStyle/>
          <a:p>
            <a:r>
              <a:rPr lang="pt-BR" sz="2800" b="1" dirty="0">
                <a:solidFill>
                  <a:srgbClr val="0F3858"/>
                </a:solidFill>
                <a:latin typeface="Futura Std Light" panose="020B0402020204020303" pitchFamily="34" charset="0"/>
                <a:ea typeface="ＭＳ Ｐゴシック" panose="020B0600070205080204" pitchFamily="34" charset="-128"/>
              </a:rPr>
              <a:t>2- Oferta diagnóstica</a:t>
            </a:r>
          </a:p>
          <a:p>
            <a:endParaRPr lang="pt-BR" sz="2000" b="1" dirty="0">
              <a:solidFill>
                <a:srgbClr val="0F3858"/>
              </a:solidFill>
              <a:latin typeface="Futura Std Light" panose="020B0402020204020303" pitchFamily="34" charset="0"/>
              <a:ea typeface="ＭＳ Ｐゴシック" panose="020B0600070205080204" pitchFamily="34" charset="-128"/>
            </a:endParaRPr>
          </a:p>
          <a:p>
            <a:endParaRPr lang="pt-BR" dirty="0">
              <a:solidFill>
                <a:srgbClr val="0F3858"/>
              </a:solidFill>
              <a:latin typeface="Futura Std Light" panose="020B0402020204020303" pitchFamily="34" charset="0"/>
              <a:ea typeface="ＭＳ Ｐゴシック" panose="020B0600070205080204" pitchFamily="34" charset="-128"/>
            </a:endParaRPr>
          </a:p>
        </p:txBody>
      </p:sp>
      <p:pic>
        <p:nvPicPr>
          <p:cNvPr id="3" name="Imagem 2">
            <a:extLst>
              <a:ext uri="{FF2B5EF4-FFF2-40B4-BE49-F238E27FC236}">
                <a16:creationId xmlns:a16="http://schemas.microsoft.com/office/drawing/2014/main" id="{43077A47-F360-FB88-3E0E-C63C91773918}"/>
              </a:ext>
            </a:extLst>
          </p:cNvPr>
          <p:cNvPicPr>
            <a:picLocks noChangeAspect="1"/>
          </p:cNvPicPr>
          <p:nvPr/>
        </p:nvPicPr>
        <p:blipFill>
          <a:blip r:embed="rId3"/>
          <a:stretch>
            <a:fillRect/>
          </a:stretch>
        </p:blipFill>
        <p:spPr>
          <a:xfrm>
            <a:off x="725713" y="1893487"/>
            <a:ext cx="4945744" cy="3176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m 9">
            <a:extLst>
              <a:ext uri="{FF2B5EF4-FFF2-40B4-BE49-F238E27FC236}">
                <a16:creationId xmlns:a16="http://schemas.microsoft.com/office/drawing/2014/main" id="{448CE1F9-C1C0-73B5-7B61-0A1F1AD27B81}"/>
              </a:ext>
            </a:extLst>
          </p:cNvPr>
          <p:cNvPicPr>
            <a:picLocks noChangeAspect="1"/>
          </p:cNvPicPr>
          <p:nvPr/>
        </p:nvPicPr>
        <p:blipFill>
          <a:blip r:embed="rId4"/>
          <a:stretch>
            <a:fillRect/>
          </a:stretch>
        </p:blipFill>
        <p:spPr>
          <a:xfrm>
            <a:off x="5953804" y="1893487"/>
            <a:ext cx="5653997" cy="3176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389563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D098C86-F8D2-F249-BAB5-E044350BD1C8}" vid="{6A992130-8C8A-3442-A735-C67414F479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A0C26ED75B6F42858795A942B8A417" ma:contentTypeVersion="18" ma:contentTypeDescription="Crée un document." ma:contentTypeScope="" ma:versionID="d182f3109876402847789c0f9bf19ada">
  <xsd:schema xmlns:xsd="http://www.w3.org/2001/XMLSchema" xmlns:xs="http://www.w3.org/2001/XMLSchema" xmlns:p="http://schemas.microsoft.com/office/2006/metadata/properties" xmlns:ns2="edbc6619-208e-4139-904a-e28b829ed0c5" xmlns:ns3="7ec0f2c8-51f7-495d-a454-42413d559956" targetNamespace="http://schemas.microsoft.com/office/2006/metadata/properties" ma:root="true" ma:fieldsID="494e0b62db10ba8905d94693a82a3b61" ns2:_="" ns3:_="">
    <xsd:import namespace="edbc6619-208e-4139-904a-e28b829ed0c5"/>
    <xsd:import namespace="7ec0f2c8-51f7-495d-a454-42413d55995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c6619-208e-4139-904a-e28b829ed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992fa3da-db31-45ba-92de-38f16e295a42" ma:termSetId="09814cd3-568e-fe90-9814-8d621ff8fb84" ma:anchorId="fba54fb3-c3e1-fe81-a776-ca4b69148c4d" ma:open="true" ma:isKeyword="false">
      <xsd:complexType>
        <xsd:sequence>
          <xsd:element ref="pc:Terms" minOccurs="0" maxOccurs="1"/>
        </xsd:sequence>
      </xsd:complex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c0f2c8-51f7-495d-a454-42413d559956"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7d0e3ae4-a038-4907-b63c-24631858edc7}" ma:internalName="TaxCatchAll" ma:showField="CatchAllData" ma:web="7ec0f2c8-51f7-495d-a454-42413d559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ec0f2c8-51f7-495d-a454-42413d559956" xsi:nil="true"/>
    <lcf76f155ced4ddcb4097134ff3c332f xmlns="edbc6619-208e-4139-904a-e28b829ed0c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A506CB-47B4-45F3-9D44-47EA68F47E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bc6619-208e-4139-904a-e28b829ed0c5"/>
    <ds:schemaRef ds:uri="7ec0f2c8-51f7-495d-a454-42413d5599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CAAAC1-F0F3-43EC-ADF2-4AF1D161417B}">
  <ds:schemaRefs>
    <ds:schemaRef ds:uri="http://purl.org/dc/elements/1.1/"/>
    <ds:schemaRef ds:uri="http://schemas.microsoft.com/office/2006/metadata/properties"/>
    <ds:schemaRef ds:uri="c08e9092-efc7-4ceb-83ea-7a257c2012d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4549803-6a6b-484e-a289-70d76010b226"/>
    <ds:schemaRef ds:uri="http://www.w3.org/XML/1998/namespace"/>
    <ds:schemaRef ds:uri="http://purl.org/dc/dcmitype/"/>
    <ds:schemaRef ds:uri="7ec0f2c8-51f7-495d-a454-42413d559956"/>
    <ds:schemaRef ds:uri="edbc6619-208e-4139-904a-e28b829ed0c5"/>
  </ds:schemaRefs>
</ds:datastoreItem>
</file>

<file path=customXml/itemProps3.xml><?xml version="1.0" encoding="utf-8"?>
<ds:datastoreItem xmlns:ds="http://schemas.openxmlformats.org/officeDocument/2006/customXml" ds:itemID="{1B577783-C383-4399-A01F-EE390AF857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693</TotalTime>
  <Words>969</Words>
  <Application>Microsoft Macintosh PowerPoint</Application>
  <PresentationFormat>Widescreen</PresentationFormat>
  <Paragraphs>106</Paragraphs>
  <Slides>17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Futura Std Light</vt:lpstr>
      <vt:lpstr>Swis721 Cn BT</vt:lpstr>
      <vt:lpstr>Wingdings</vt:lpstr>
      <vt:lpstr>Thème Office</vt:lpstr>
      <vt:lpstr>Tânia Maria Peixoto Fonseca, M.D, PhD  Coordenadora de Vigilância em Saúde e Laboratórios de Referência   Fundação Oswaldo Cruz - Brasil </vt:lpstr>
      <vt:lpstr>PowerPoint Presentation</vt:lpstr>
      <vt:lpstr>PowerPoint Presentation</vt:lpstr>
      <vt:lpstr>PowerPoint Presentation</vt:lpstr>
      <vt:lpstr>PowerPoint Presentation</vt:lpstr>
      <vt:lpstr>Preparação e Resposta a Emergências em Saúde</vt:lpstr>
      <vt:lpstr>Preparação e Resposta a Emergências em Saúde</vt:lpstr>
      <vt:lpstr>Preparação e Resposta a Emergências em Saúde</vt:lpstr>
      <vt:lpstr>Preparação e Resposta a Emergências em Saúde</vt:lpstr>
      <vt:lpstr>Preparação e Resposta a Emergências em Saúde</vt:lpstr>
      <vt:lpstr>Preparação e Resposta a Emergências em Saúde</vt:lpstr>
      <vt:lpstr>Preparação e Resposta a Emergências em Saúde</vt:lpstr>
      <vt:lpstr>Preparação e Resposta a Emergências em Saúde</vt:lpstr>
      <vt:lpstr>Preparação e Resposta a Emergências em Saúde</vt:lpstr>
      <vt:lpstr>Preparação e Resposta a Emergências em Saúde</vt:lpstr>
      <vt:lpstr>Preparação e Resposta a Emergências em Saúde</vt:lpstr>
      <vt:lpstr>Obrigada tania.Fonseca@fiocruz.br</vt:lpstr>
    </vt:vector>
  </TitlesOfParts>
  <Company>ANSP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COLLETAZ Paul</dc:creator>
  <cp:lastModifiedBy>Lynnette Lytle</cp:lastModifiedBy>
  <cp:revision>180</cp:revision>
  <cp:lastPrinted>2024-03-28T16:49:30Z</cp:lastPrinted>
  <dcterms:created xsi:type="dcterms:W3CDTF">2024-01-24T08:51:44Z</dcterms:created>
  <dcterms:modified xsi:type="dcterms:W3CDTF">2024-11-19T22:41:02Z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0x01010033A0C26ED75B6F42858795A942B8A417</vt:lpwstr>
  </property>
  <property fmtid="{D5CDD505-2E9C-101B-9397-08002B2CF9AE}" pid="3" name="MediaServiceImageTags">
    <vt:lpwstr/>
  </property>
</Properties>
</file>