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7471618" r:id="rId5"/>
    <p:sldId id="2147471623" r:id="rId6"/>
    <p:sldId id="2147471628" r:id="rId7"/>
    <p:sldId id="2147471627" r:id="rId8"/>
    <p:sldId id="2147471632" r:id="rId9"/>
    <p:sldId id="2147471633" r:id="rId10"/>
    <p:sldId id="2147471634" r:id="rId11"/>
    <p:sldId id="2147471631" r:id="rId12"/>
    <p:sldId id="2147471626" r:id="rId13"/>
    <p:sldId id="21474716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-LOBATO Paula" initials="GP" lastIdx="9" clrIdx="0">
    <p:extLst>
      <p:ext uri="{19B8F6BF-5375-455C-9EA6-DF929625EA0E}">
        <p15:presenceInfo xmlns:p15="http://schemas.microsoft.com/office/powerpoint/2012/main" userId="GARCIA-LOBATO Pau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858"/>
    <a:srgbClr val="5AAE45"/>
    <a:srgbClr val="2C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C0873-5AC8-F1A2-8816-55F90AE6713B}" v="11" dt="2024-08-26T13:49:08.692"/>
    <p1510:client id="{DE1CC42D-4D75-BD53-4013-78D31E8DF1C1}" v="49" dt="2024-08-27T15:56:59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9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9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18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09/09/2024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‹N°›</a:t>
            </a:fld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DA5F2-7D7C-46F2-8412-68A9998750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4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DA5F2-7D7C-46F2-8412-68A9998750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63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C859A-5609-E44D-A2E5-50FAA3A6E4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82" y="2956559"/>
            <a:ext cx="12178018" cy="1646972"/>
          </a:xfrm>
        </p:spPr>
        <p:txBody>
          <a:bodyPr>
            <a:normAutofit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F3858"/>
                </a:solidFill>
              </a:rPr>
              <a:t>Dr Stephanie VANDENTORREN, </a:t>
            </a:r>
            <a:r>
              <a:rPr lang="en-US" sz="2400" dirty="0">
                <a:solidFill>
                  <a:srgbClr val="0F3858"/>
                </a:solidFill>
              </a:rPr>
              <a:t/>
            </a:r>
            <a:br>
              <a:rPr lang="en-US" sz="2400" dirty="0">
                <a:solidFill>
                  <a:srgbClr val="0F3858"/>
                </a:solidFill>
              </a:rPr>
            </a:br>
            <a:r>
              <a:rPr lang="en-US" sz="2400" dirty="0">
                <a:solidFill>
                  <a:srgbClr val="0F3858"/>
                </a:solidFill>
              </a:rPr>
              <a:t>Health inequalities and territorial vulnerabilities, Programme Coordinator, Santé </a:t>
            </a:r>
            <a:r>
              <a:rPr lang="en-US" sz="2400" dirty="0" smtClean="0">
                <a:solidFill>
                  <a:srgbClr val="0F3858"/>
                </a:solidFill>
              </a:rPr>
              <a:t>publique France, France</a:t>
            </a:r>
            <a:r>
              <a:rPr lang="en-US" sz="2400" dirty="0">
                <a:solidFill>
                  <a:srgbClr val="0F3858"/>
                </a:solidFill>
              </a:rPr>
              <a:t/>
            </a:r>
            <a:br>
              <a:rPr lang="en-US" sz="2400" dirty="0">
                <a:solidFill>
                  <a:srgbClr val="0F3858"/>
                </a:solidFill>
              </a:rPr>
            </a:br>
            <a:endParaRPr lang="fr-FR" sz="2400" dirty="0">
              <a:solidFill>
                <a:srgbClr val="0F38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81" y="1153321"/>
            <a:ext cx="12192000" cy="1447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spc="300" dirty="0" smtClean="0">
                <a:solidFill>
                  <a:srgbClr val="5AAE45"/>
                </a:solidFill>
              </a:rPr>
              <a:t>EQUITY AND HEALTH</a:t>
            </a:r>
          </a:p>
          <a:p>
            <a:pPr marL="0" indent="0" algn="ctr">
              <a:buNone/>
            </a:pPr>
            <a:endParaRPr lang="en-GB" b="1" spc="300" dirty="0">
              <a:solidFill>
                <a:srgbClr val="5AAE45"/>
              </a:solidFill>
            </a:endParaRPr>
          </a:p>
          <a:p>
            <a:pPr marL="0" indent="0" algn="ctr">
              <a:buNone/>
            </a:pPr>
            <a:r>
              <a:rPr lang="en-GB" sz="2800" b="1" spc="300" dirty="0" smtClean="0">
                <a:solidFill>
                  <a:srgbClr val="5AAE45"/>
                </a:solidFill>
              </a:rPr>
              <a:t>Communities</a:t>
            </a:r>
            <a:r>
              <a:rPr lang="en-GB" sz="2800" b="1" spc="300" dirty="0">
                <a:solidFill>
                  <a:srgbClr val="5AAE45"/>
                </a:solidFill>
              </a:rPr>
              <a:t>’ </a:t>
            </a:r>
            <a:r>
              <a:rPr lang="en-GB" sz="2800" b="1" spc="300" dirty="0" smtClean="0">
                <a:solidFill>
                  <a:srgbClr val="5AAE45"/>
                </a:solidFill>
              </a:rPr>
              <a:t>involvement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61EF461-F1AF-B96F-B9C7-0FDC97DA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3B897D-2CBC-887C-73A6-6CDCF176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F66CF67-2837-E260-A6DD-FD16C3519ABC}"/>
              </a:ext>
            </a:extLst>
          </p:cNvPr>
          <p:cNvSpPr txBox="1">
            <a:spLocks/>
          </p:cNvSpPr>
          <p:nvPr/>
        </p:nvSpPr>
        <p:spPr>
          <a:xfrm>
            <a:off x="13982" y="2956559"/>
            <a:ext cx="12178018" cy="106457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dirty="0">
                <a:solidFill>
                  <a:srgbClr val="0F3858"/>
                </a:solidFill>
                <a:latin typeface="Futura Std Light"/>
              </a:rPr>
              <a:t>Thank you!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5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BB768D3-4B23-D747-7023-7AA32365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5" y="4657210"/>
            <a:ext cx="8249264" cy="2200790"/>
          </a:xfrm>
        </p:spPr>
        <p:txBody>
          <a:bodyPr>
            <a:normAutofit fontScale="90000"/>
          </a:bodyPr>
          <a:lstStyle/>
          <a:p>
            <a:r>
              <a:rPr lang="fr-FR" sz="3100" spc="300" dirty="0"/>
              <a:t>THE FRENCH PARADOX</a:t>
            </a:r>
            <a:br>
              <a:rPr lang="fr-FR" sz="3100" spc="300" dirty="0"/>
            </a:br>
            <a:r>
              <a:rPr lang="en-US" sz="2000" dirty="0" smtClean="0">
                <a:solidFill>
                  <a:srgbClr val="000000"/>
                </a:solidFill>
                <a:latin typeface="Futura Std Light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Futura Std Light"/>
              </a:rPr>
            </a:br>
            <a:r>
              <a:rPr lang="en-US" sz="2000" dirty="0" smtClean="0">
                <a:solidFill>
                  <a:srgbClr val="000000"/>
                </a:solidFill>
                <a:latin typeface="Futura Std Light"/>
              </a:rPr>
              <a:t>-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The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French healthcare system is composed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of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	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- in-patient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hospital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care</a:t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	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- medico-social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and social care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(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for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the elderly or disabled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)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	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- ambulatory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care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(for so-called “outpatient” care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)</a:t>
            </a:r>
            <a:b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- </a:t>
            </a:r>
            <a:r>
              <a:rPr lang="en-US" sz="2200" b="1" dirty="0">
                <a:solidFill>
                  <a:srgbClr val="5AAE45"/>
                </a:solidFill>
                <a:latin typeface="Futura Std Light"/>
                <a:ea typeface="+mn-ea"/>
                <a:cs typeface="Futura Medium"/>
              </a:rPr>
              <a:t>Universal Health Coverage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, and developed social services with </a:t>
            </a:r>
            <a:r>
              <a:rPr lang="en-US" sz="2200" b="1" dirty="0">
                <a:solidFill>
                  <a:srgbClr val="5AAE45"/>
                </a:solidFill>
                <a:latin typeface="Futura Std Light"/>
                <a:ea typeface="+mn-ea"/>
                <a:cs typeface="Futura Medium"/>
              </a:rPr>
              <a:t>good health status on average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 </a:t>
            </a:r>
            <a:b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-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BUT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simultaneous</a:t>
            </a:r>
            <a:r>
              <a:rPr lang="en-US" sz="2200" b="1" dirty="0">
                <a:solidFill>
                  <a:srgbClr val="5AAE45"/>
                </a:solidFill>
                <a:latin typeface="Futura Std Light"/>
                <a:ea typeface="+mn-ea"/>
                <a:cs typeface="Futura Medium"/>
              </a:rPr>
              <a:t> significantly higher social health inequalities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,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compared to other Western European countries.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 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 panose="020B0402020204020303"/>
                <a:cs typeface="Arial" panose="020B0604020202020204" pitchFamily="34" charset="0"/>
              </a:rPr>
              <a:t>→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>Economic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>factors largely explain the differences in mortality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>between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>all territories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>and between overseas and others territories.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/>
            </a:r>
            <a:b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  <a:ea typeface="+mn-ea"/>
                <a:cs typeface="+mn-cs"/>
              </a:rPr>
              <a:t>- F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ight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against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health social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inequalities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remains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a priority, enshrined in the national health strategy and the missions of regional health agencies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(in charge of the health care system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organisation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, public health and health security at regional level). 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-The Covid-19 pandemic reminded us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western European countries was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not yet sufficiently equipped to measure and therefore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fully combat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social inequalities </a:t>
            </a:r>
            <a:r>
              <a:rPr lang="en-US" sz="220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in 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>health.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  <a:t/>
            </a:r>
            <a:br>
              <a:rPr lang="fr-FR" sz="2200" dirty="0">
                <a:solidFill>
                  <a:schemeClr val="accent1">
                    <a:lumMod val="50000"/>
                  </a:schemeClr>
                </a:solidFill>
                <a:latin typeface="Futura Std Light"/>
              </a:rPr>
            </a:br>
            <a:endParaRPr lang="fr-FR" sz="2200" dirty="0">
              <a:solidFill>
                <a:schemeClr val="accent1">
                  <a:lumMod val="50000"/>
                </a:schemeClr>
              </a:solidFill>
              <a:latin typeface="Futura Std Light"/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8" y="787477"/>
            <a:ext cx="3293804" cy="57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9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67147" y="1347912"/>
            <a:ext cx="11739717" cy="5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32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8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0">
              <a:buSzPct val="75000"/>
              <a:buNone/>
              <a:defRPr/>
            </a:pP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- Creation in 2016 under the supervision of the Ministry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of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Health, with regional offices in metropolitan France (12) and oversea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s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(4) hosted by the regional health agencies.</a:t>
            </a:r>
          </a:p>
          <a:p>
            <a:pPr marL="0" lvl="1" indent="0">
              <a:buSzPct val="75000"/>
              <a:buNone/>
              <a:defRPr/>
            </a:pPr>
            <a:r>
              <a:rPr lang="en-US" altLang="en-US" sz="2000" u="sng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- Agency’s remit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: surveillance / alert, health monitoring, prevention/health promotion, preparedness and response (including deployment of the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health reserve corps and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strategic stockpiling). </a:t>
            </a:r>
          </a:p>
          <a:p>
            <a:pPr marL="0" lvl="1" indent="0">
              <a:buSzPct val="75000"/>
              <a:buNone/>
              <a:defRPr/>
            </a:pPr>
            <a:r>
              <a:rPr lang="en-US" altLang="en-US" sz="2000" u="sng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- Cross cutting challenges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 : Be considered as a trusted adviser for the Ministry of Health ; the regional health agencies, and other stakeholders, </a:t>
            </a:r>
            <a:r>
              <a:rPr lang="en-US" altLang="en-US" sz="2000" b="1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including the populations/communities</a:t>
            </a:r>
          </a:p>
          <a:p>
            <a:pPr marL="0" lvl="1" indent="0">
              <a:buSzPct val="75000"/>
              <a:buNone/>
              <a:defRPr/>
            </a:pPr>
            <a:endParaRPr lang="en-US" altLang="en-US" sz="900" b="1" dirty="0" smtClean="0">
              <a:solidFill>
                <a:srgbClr val="0F3858"/>
              </a:solidFill>
              <a:latin typeface="Futura Std Light" panose="020B0402020204020303" pitchFamily="34" charset="0"/>
            </a:endParaRPr>
          </a:p>
          <a:p>
            <a:pPr marL="0" lvl="1" indent="0">
              <a:buSzPct val="75000"/>
              <a:buNone/>
              <a:defRPr/>
            </a:pP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 </a:t>
            </a:r>
            <a:r>
              <a:rPr lang="en-US" altLang="en-US" sz="2000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Working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with communities implies trust through </a:t>
            </a:r>
            <a:endParaRPr lang="en-US" altLang="en-US" sz="2000" dirty="0" smtClean="0">
              <a:solidFill>
                <a:srgbClr val="0F3858"/>
              </a:solidFill>
              <a:latin typeface="Futura Std Light" panose="020B0402020204020303" pitchFamily="34" charset="0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spc="300" dirty="0" smtClean="0">
                <a:solidFill>
                  <a:srgbClr val="5AAE45"/>
                </a:solidFill>
                <a:latin typeface="Futura Std Light" panose="020B0402020204020303" pitchFamily="34" charset="0"/>
                <a:ea typeface="+mn-ea"/>
              </a:rPr>
              <a:t>Communication and Collaboration</a:t>
            </a:r>
            <a:endParaRPr lang="en-US" altLang="en-US" sz="2000" b="1" spc="300" dirty="0">
              <a:solidFill>
                <a:srgbClr val="5AAE45"/>
              </a:solidFill>
              <a:latin typeface="Futura Std Light" panose="020B0402020204020303" pitchFamily="34" charset="0"/>
              <a:ea typeface="+mn-ea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spc="300" dirty="0">
                <a:solidFill>
                  <a:srgbClr val="5AAE45"/>
                </a:solidFill>
                <a:latin typeface="Futura Std Light" panose="020B0402020204020303" pitchFamily="34" charset="0"/>
                <a:ea typeface="+mn-ea"/>
              </a:rPr>
              <a:t>Coherence of the NPHIs </a:t>
            </a:r>
            <a:r>
              <a:rPr lang="en-US" altLang="en-US" sz="2000" b="1" spc="300" dirty="0" smtClean="0">
                <a:solidFill>
                  <a:srgbClr val="5AAE45"/>
                </a:solidFill>
                <a:latin typeface="Futura Std Light" panose="020B0402020204020303" pitchFamily="34" charset="0"/>
                <a:ea typeface="+mn-ea"/>
              </a:rPr>
              <a:t>actions and commitment</a:t>
            </a:r>
            <a:endParaRPr lang="en-US" altLang="en-US" sz="2000" b="1" spc="300" dirty="0">
              <a:solidFill>
                <a:srgbClr val="5AAE45"/>
              </a:solidFill>
              <a:latin typeface="Futura Std Light" panose="020B0402020204020303" pitchFamily="34" charset="0"/>
              <a:ea typeface="+mn-ea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spc="300" dirty="0">
                <a:solidFill>
                  <a:srgbClr val="5AAE45"/>
                </a:solidFill>
                <a:latin typeface="Futura Std Light" panose="020B0402020204020303" pitchFamily="34" charset="0"/>
                <a:ea typeface="+mn-ea"/>
              </a:rPr>
              <a:t>Empathy – understanding the context</a:t>
            </a:r>
          </a:p>
          <a:p>
            <a:pPr lvl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spc="300" dirty="0">
                <a:solidFill>
                  <a:srgbClr val="5AAE45"/>
                </a:solidFill>
                <a:latin typeface="Futura Std Light" panose="020B0402020204020303" pitchFamily="34" charset="0"/>
                <a:ea typeface="+mn-ea"/>
              </a:rPr>
              <a:t>Creativity – adaptation to the community </a:t>
            </a:r>
            <a:r>
              <a:rPr lang="en-US" altLang="en-US" sz="2000" b="1" spc="300" dirty="0" smtClean="0">
                <a:solidFill>
                  <a:srgbClr val="5AAE45"/>
                </a:solidFill>
                <a:latin typeface="Futura Std Light" panose="020B0402020204020303" pitchFamily="34" charset="0"/>
                <a:ea typeface="+mn-ea"/>
              </a:rPr>
              <a:t>profile</a:t>
            </a:r>
            <a:endParaRPr lang="en-US" altLang="en-US" sz="2000" b="1" spc="300" dirty="0">
              <a:solidFill>
                <a:srgbClr val="5AAE45"/>
              </a:solidFill>
              <a:latin typeface="Futura Std Light" panose="020B0402020204020303" pitchFamily="34" charset="0"/>
              <a:ea typeface="+mn-ea"/>
            </a:endParaRPr>
          </a:p>
          <a:p>
            <a:pPr marL="1071563" lvl="2" indent="-357188">
              <a:buSzPct val="75000"/>
              <a:tabLst>
                <a:tab pos="793750" algn="l"/>
                <a:tab pos="1166813" algn="l"/>
              </a:tabLst>
              <a:defRPr/>
            </a:pPr>
            <a:endParaRPr lang="en-US" altLang="en-US" sz="2000" dirty="0">
              <a:solidFill>
                <a:srgbClr val="0F3858"/>
              </a:solidFill>
              <a:latin typeface="Futura Std Light" panose="020B04020202040203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9FE33B-60C5-96AF-450E-65219E4B12DF}"/>
              </a:ext>
            </a:extLst>
          </p:cNvPr>
          <p:cNvSpPr>
            <a:spLocks noGrp="1"/>
          </p:cNvSpPr>
          <p:nvPr/>
        </p:nvSpPr>
        <p:spPr>
          <a:xfrm>
            <a:off x="245806" y="344480"/>
            <a:ext cx="11739716" cy="58830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/>
              <a:t>POSITION OF NATIONAL PUBLIC HEALTH INSTITUTE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38FB0F-2C40-C9D7-B900-47E3206C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784" y="3783408"/>
            <a:ext cx="1302793" cy="13027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5806" y="6076335"/>
            <a:ext cx="11811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Ref</a:t>
            </a:r>
            <a:r>
              <a:rPr lang="fr-FR" sz="1600" dirty="0" smtClean="0"/>
              <a:t>: John Snow. « </a:t>
            </a:r>
            <a:r>
              <a:rPr lang="fr-FR" sz="1600" dirty="0" err="1" smtClean="0"/>
              <a:t>engaging</a:t>
            </a:r>
            <a:r>
              <a:rPr lang="fr-FR" sz="1600" dirty="0" smtClean="0"/>
              <a:t>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community</a:t>
            </a:r>
            <a:r>
              <a:rPr lang="fr-FR" sz="1600" dirty="0" smtClean="0"/>
              <a:t> – a </a:t>
            </a:r>
            <a:r>
              <a:rPr lang="fr-FR" sz="1600" dirty="0" err="1" smtClean="0"/>
              <a:t>toolkit</a:t>
            </a:r>
            <a:r>
              <a:rPr lang="fr-FR" sz="1600" dirty="0" smtClean="0"/>
              <a:t> for </a:t>
            </a:r>
            <a:r>
              <a:rPr lang="fr-FR" sz="1600" dirty="0" err="1" smtClean="0"/>
              <a:t>partnership</a:t>
            </a:r>
            <a:r>
              <a:rPr lang="fr-FR" sz="1600" dirty="0" smtClean="0"/>
              <a:t>, collaboration and action. </a:t>
            </a:r>
            <a:r>
              <a:rPr lang="en-US" sz="1600" dirty="0"/>
              <a:t>Department of Health and Human </a:t>
            </a:r>
            <a:r>
              <a:rPr lang="en-US" sz="1600" dirty="0" smtClean="0"/>
              <a:t>Services</a:t>
            </a:r>
          </a:p>
          <a:p>
            <a:r>
              <a:rPr lang="en-US" sz="1600" dirty="0"/>
              <a:t>https://publications.jsi.com/JSIInternet/Inc/Common/_download_pub.cfm?id=14333&amp;lid=3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491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7316" y="880881"/>
            <a:ext cx="11041626" cy="5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32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8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9pPr>
          </a:lstStyle>
          <a:p>
            <a:pPr lvl="1" algn="just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Advise </a:t>
            </a:r>
            <a:r>
              <a:rPr lang="en-US" altLang="en-US" sz="2000" b="1" dirty="0">
                <a:solidFill>
                  <a:srgbClr val="0F3858"/>
                </a:solidFill>
                <a:latin typeface="Futura Std Light" panose="020B0402020204020303" pitchFamily="34" charset="0"/>
              </a:rPr>
              <a:t>the decision makers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(national/regional)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including with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regards to health inequalities </a:t>
            </a:r>
            <a:endParaRPr lang="en-US" altLang="en-US" sz="2000" dirty="0" smtClean="0">
              <a:solidFill>
                <a:srgbClr val="0F3858"/>
              </a:solidFill>
              <a:latin typeface="Futura Std Light" panose="020B0402020204020303" pitchFamily="34" charset="0"/>
            </a:endParaRPr>
          </a:p>
          <a:p>
            <a:pPr marL="0" lvl="1" indent="0" algn="just">
              <a:buSzPct val="75000"/>
              <a:buNone/>
              <a:defRPr/>
            </a:pPr>
            <a:r>
              <a:rPr lang="en-US" altLang="en-US" sz="2000" b="1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000" b="1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Structural </a:t>
            </a:r>
            <a:r>
              <a:rPr lang="en-US" altLang="en-US" sz="2000" b="1" dirty="0">
                <a:solidFill>
                  <a:srgbClr val="0F3858"/>
                </a:solidFill>
                <a:latin typeface="Futura Std Light" panose="020B0402020204020303" pitchFamily="34" charset="0"/>
              </a:rPr>
              <a:t>social determinants documentation and analysis</a:t>
            </a:r>
            <a:endParaRPr lang="en-US" altLang="en-US" sz="2000" dirty="0">
              <a:solidFill>
                <a:srgbClr val="0F3858"/>
              </a:solidFill>
              <a:latin typeface="Futura Std Light" panose="020B0402020204020303" pitchFamily="34" charset="0"/>
            </a:endParaRPr>
          </a:p>
          <a:p>
            <a:pPr marL="0" indent="0" algn="just">
              <a:buSzPct val="75000"/>
              <a:buNone/>
              <a:tabLst>
                <a:tab pos="793750" algn="l"/>
                <a:tab pos="1166813" algn="l"/>
              </a:tabLst>
              <a:defRPr/>
            </a:pPr>
            <a:r>
              <a:rPr lang="en-US" altLang="en-US" sz="2000" b="1" dirty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000" b="1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Knowledge mobilization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with data from the field/ communities (quantitative AND qualitative) </a:t>
            </a:r>
          </a:p>
          <a:p>
            <a:pPr marL="0" indent="0" algn="just">
              <a:buSzPct val="75000"/>
              <a:buNone/>
              <a:tabLst>
                <a:tab pos="793750" algn="l"/>
                <a:tab pos="1166813" algn="l"/>
              </a:tabLst>
              <a:defRPr/>
            </a:pPr>
            <a:r>
              <a:rPr lang="en-US" altLang="en-US" sz="2000" b="1" dirty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000" b="1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Participatory approach implementation</a:t>
            </a:r>
            <a:endParaRPr lang="en-US" altLang="en-US" sz="2000" b="1" dirty="0">
              <a:solidFill>
                <a:srgbClr val="0F3858"/>
              </a:solidFill>
              <a:latin typeface="Futura Std Light" panose="020B0402020204020303" pitchFamily="34" charset="0"/>
            </a:endParaRPr>
          </a:p>
          <a:p>
            <a:pPr marL="385763" lvl="1" indent="-357188" algn="just">
              <a:buSzPct val="75000"/>
              <a:tabLst>
                <a:tab pos="793750" algn="l"/>
                <a:tab pos="1166813" algn="l"/>
              </a:tabLst>
              <a:defRPr/>
            </a:pPr>
            <a:r>
              <a:rPr lang="en-US" alt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I</a:t>
            </a:r>
            <a:r>
              <a:rPr lang="en-US" alt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dentify communities' needs </a:t>
            </a:r>
            <a:r>
              <a:rPr 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that </a:t>
            </a:r>
            <a:r>
              <a:rPr 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face to systemic obstacles </a:t>
            </a:r>
            <a:r>
              <a:rPr 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(temporality</a:t>
            </a:r>
            <a:r>
              <a:rPr 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, low level of literacy, stigmatization, low </a:t>
            </a:r>
            <a:r>
              <a:rPr 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support/social </a:t>
            </a:r>
            <a:r>
              <a:rPr 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network, cultural barriers, accessibility to health) </a:t>
            </a:r>
            <a:r>
              <a:rPr 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with </a:t>
            </a:r>
            <a:r>
              <a:rPr lang="en-US" alt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focus groups, qualitative interviews</a:t>
            </a:r>
            <a:r>
              <a:rPr lang="en-US" sz="2000" dirty="0" smtClean="0">
                <a:solidFill>
                  <a:srgbClr val="0F3858"/>
                </a:solidFill>
              </a:rPr>
              <a:t> </a:t>
            </a:r>
            <a:endParaRPr lang="en-US" altLang="en-US" sz="2000" dirty="0">
              <a:solidFill>
                <a:srgbClr val="002060"/>
              </a:solidFill>
              <a:latin typeface="Futura Std Light" panose="020B0402020204020303" pitchFamily="34" charset="0"/>
            </a:endParaRPr>
          </a:p>
          <a:p>
            <a:pPr marL="385763" lvl="1" indent="-357188" algn="just">
              <a:buSzPct val="75000"/>
              <a:tabLst>
                <a:tab pos="793750" algn="l"/>
                <a:tab pos="1166813" algn="l"/>
              </a:tabLst>
              <a:defRPr/>
            </a:pP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Ensure their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involvement in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projects/studies/design of interventions and advocate for their involvement in the decision making process in health </a:t>
            </a:r>
          </a:p>
          <a:p>
            <a:pPr marL="385763" lvl="1" indent="-357188" algn="just">
              <a:buSzPct val="75000"/>
              <a:tabLst>
                <a:tab pos="793750" algn="l"/>
                <a:tab pos="1166813" algn="l"/>
              </a:tabLst>
              <a:defRPr/>
            </a:pP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Ensure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that staff receive the adequate training to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understand the basics of community engagement and support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ongoing 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communities</a:t>
            </a:r>
            <a:r>
              <a:rPr lang="en-US" altLang="en-US" sz="2000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’</a:t>
            </a:r>
            <a:r>
              <a:rPr lang="en-US" altLang="en-US" sz="2000" dirty="0" smtClean="0">
                <a:solidFill>
                  <a:srgbClr val="0F3858"/>
                </a:solidFill>
                <a:latin typeface="Futura Std Light" panose="020B0402020204020303" pitchFamily="34" charset="0"/>
              </a:rPr>
              <a:t> engagement </a:t>
            </a:r>
          </a:p>
          <a:p>
            <a:pPr marL="385763" lvl="1" indent="-357188" algn="just">
              <a:buSzPct val="75000"/>
              <a:tabLst>
                <a:tab pos="793750" algn="l"/>
                <a:tab pos="1166813" algn="l"/>
              </a:tabLst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Capacity </a:t>
            </a:r>
            <a:r>
              <a:rPr lang="en-US" alt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to design studies and interventions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at a local </a:t>
            </a:r>
            <a:r>
              <a:rPr lang="en-US" alt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level </a:t>
            </a:r>
            <a:r>
              <a:rPr lang="en-US" alt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(as adaptation </a:t>
            </a:r>
            <a:r>
              <a:rPr lang="en-US" altLang="en-US" sz="2000" dirty="0">
                <a:solidFill>
                  <a:srgbClr val="002060"/>
                </a:solidFill>
                <a:latin typeface="Futura Std Light" panose="020B0402020204020303" pitchFamily="34" charset="0"/>
              </a:rPr>
              <a:t>to the </a:t>
            </a:r>
            <a:r>
              <a:rPr lang="en-US" altLang="en-US" sz="2000" dirty="0" smtClean="0">
                <a:solidFill>
                  <a:srgbClr val="002060"/>
                </a:solidFill>
                <a:latin typeface="Futura Std Light" panose="020B0402020204020303" pitchFamily="34" charset="0"/>
              </a:rPr>
              <a:t>communities concerns is required)</a:t>
            </a:r>
            <a:endParaRPr lang="en-US" altLang="en-US" sz="2000" dirty="0">
              <a:solidFill>
                <a:srgbClr val="002060"/>
              </a:solidFill>
              <a:latin typeface="Futura Std Light" panose="020B04020202040203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9FE33B-60C5-96AF-450E-65219E4B12DF}"/>
              </a:ext>
            </a:extLst>
          </p:cNvPr>
          <p:cNvSpPr>
            <a:spLocks noGrp="1"/>
          </p:cNvSpPr>
          <p:nvPr/>
        </p:nvSpPr>
        <p:spPr>
          <a:xfrm>
            <a:off x="629125" y="0"/>
            <a:ext cx="10648475" cy="7625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/>
              <a:t>ROLE OF NATIONAL PUBLIC HEALTH INSTITUTE</a:t>
            </a:r>
          </a:p>
        </p:txBody>
      </p:sp>
    </p:spTree>
    <p:extLst>
      <p:ext uri="{BB962C8B-B14F-4D97-AF65-F5344CB8AC3E}">
        <p14:creationId xmlns:p14="http://schemas.microsoft.com/office/powerpoint/2010/main" val="40137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8" y="2410014"/>
            <a:ext cx="3680217" cy="616903"/>
          </a:xfrm>
        </p:spPr>
        <p:txBody>
          <a:bodyPr>
            <a:normAutofit fontScale="90000"/>
          </a:bodyPr>
          <a:lstStyle/>
          <a:p>
            <a:r>
              <a:rPr lang="en-US" spc="300" dirty="0"/>
              <a:t>Community engagement during the Covid-19 pandemic to improve testing and vaccination among underserved people</a:t>
            </a:r>
            <a:endParaRPr lang="en-US" dirty="0">
              <a:latin typeface="Futura Std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542" y="345294"/>
            <a:ext cx="7787148" cy="6176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2000" b="1" dirty="0">
                <a:solidFill>
                  <a:srgbClr val="0F3858"/>
                </a:solidFill>
              </a:rPr>
              <a:t>Mobilizing knowledge </a:t>
            </a:r>
            <a:r>
              <a:rPr lang="en-US" sz="2000" dirty="0">
                <a:solidFill>
                  <a:srgbClr val="0F3858"/>
                </a:solidFill>
              </a:rPr>
              <a:t>including </a:t>
            </a:r>
            <a:r>
              <a:rPr lang="en-US" sz="2000" dirty="0" smtClean="0">
                <a:solidFill>
                  <a:srgbClr val="0F3858"/>
                </a:solidFill>
              </a:rPr>
              <a:t>communities </a:t>
            </a:r>
            <a:r>
              <a:rPr lang="en-US" sz="2000" dirty="0">
                <a:solidFill>
                  <a:srgbClr val="0F3858"/>
                </a:solidFill>
              </a:rPr>
              <a:t>(</a:t>
            </a:r>
            <a:r>
              <a:rPr lang="en-US" sz="2000" dirty="0" err="1">
                <a:solidFill>
                  <a:srgbClr val="0F3858"/>
                </a:solidFill>
              </a:rPr>
              <a:t>i.e</a:t>
            </a:r>
            <a:r>
              <a:rPr lang="en-US" sz="2000" dirty="0">
                <a:solidFill>
                  <a:srgbClr val="0F3858"/>
                </a:solidFill>
              </a:rPr>
              <a:t> NGO’s)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>
                <a:solidFill>
                  <a:srgbClr val="0F3858"/>
                </a:solidFill>
              </a:rPr>
              <a:t>Coordination with local, regional and national actors </a:t>
            </a:r>
            <a:r>
              <a:rPr lang="en-US" sz="2000" dirty="0" smtClean="0">
                <a:solidFill>
                  <a:srgbClr val="0F3858"/>
                </a:solidFill>
              </a:rPr>
              <a:t>to develop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Covid-19 </a:t>
            </a:r>
            <a:r>
              <a:rPr lang="en-US" sz="2000" b="1" dirty="0">
                <a:solidFill>
                  <a:srgbClr val="5AAE45"/>
                </a:solidFill>
                <a:latin typeface="Futura Std Light"/>
                <a:cs typeface="Futura Medium"/>
              </a:rPr>
              <a:t>vaccination strategy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for socially underserved populations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>
                <a:solidFill>
                  <a:srgbClr val="0F3858"/>
                </a:solidFill>
              </a:rPr>
              <a:t>Support and collaboration with NGO to perform studies (conceptual framework to model social determinants of covid-19 vaccination uptake) and promote vaccination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</a:t>
            </a:r>
            <a:r>
              <a:rPr lang="en-US" sz="2000" dirty="0">
                <a:solidFill>
                  <a:srgbClr val="0F3858"/>
                </a:solidFill>
              </a:rPr>
              <a:t>ottom-up communication : facilitates the appropriation of knowledge between researchers, policies makers and communities, using literacy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5AAE45"/>
                </a:solidFill>
                <a:latin typeface="Futura Std Light"/>
                <a:cs typeface="Futura Medium"/>
              </a:rPr>
              <a:t>Monthly </a:t>
            </a:r>
            <a:r>
              <a:rPr lang="en-US" sz="2000" b="1" dirty="0" err="1">
                <a:solidFill>
                  <a:srgbClr val="5AAE45"/>
                </a:solidFill>
                <a:latin typeface="Futura Std Light"/>
                <a:cs typeface="Futura Medium"/>
              </a:rPr>
              <a:t>NewsLetter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 : </a:t>
            </a:r>
            <a:r>
              <a:rPr lang="en-US" sz="2000" dirty="0">
                <a:solidFill>
                  <a:srgbClr val="0F3858"/>
                </a:solidFill>
              </a:rPr>
              <a:t>provide information's adapted to living </a:t>
            </a:r>
            <a:r>
              <a:rPr lang="en-US" sz="2000" dirty="0" smtClean="0">
                <a:solidFill>
                  <a:srgbClr val="0F3858"/>
                </a:solidFill>
              </a:rPr>
              <a:t>conditions at </a:t>
            </a:r>
            <a:r>
              <a:rPr lang="en-US" sz="2000" dirty="0">
                <a:solidFill>
                  <a:srgbClr val="0F3858"/>
                </a:solidFill>
              </a:rPr>
              <a:t>the relevant time, making easier to understand and </a:t>
            </a:r>
            <a:r>
              <a:rPr lang="en-US" sz="2000" dirty="0" smtClean="0">
                <a:solidFill>
                  <a:srgbClr val="0F3858"/>
                </a:solidFill>
              </a:rPr>
              <a:t>facilitating membership</a:t>
            </a:r>
            <a:endParaRPr lang="en-US" sz="2000" dirty="0">
              <a:solidFill>
                <a:srgbClr val="0F3858"/>
              </a:solidFill>
            </a:endParaRPr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2B715EB-F6C1-4739-E6F8-47DD0BCF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6" y="5293351"/>
            <a:ext cx="11385754" cy="15646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44" y="3502225"/>
            <a:ext cx="1255885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4" y="2318619"/>
            <a:ext cx="3796684" cy="616903"/>
          </a:xfrm>
        </p:spPr>
        <p:txBody>
          <a:bodyPr>
            <a:noAutofit/>
          </a:bodyPr>
          <a:lstStyle/>
          <a:p>
            <a:r>
              <a:rPr lang="en-US" sz="2400" spc="300" dirty="0"/>
              <a:t>Community Engagement in “peace time”: Prevention of Lead poisoning among the Travelers community</a:t>
            </a:r>
            <a:endParaRPr lang="en-US" sz="2400" dirty="0">
              <a:latin typeface="Futura Std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48" y="231237"/>
            <a:ext cx="8062452" cy="65187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40000"/>
              </a:lnSpc>
              <a:buClr>
                <a:srgbClr val="EA1C60"/>
              </a:buClr>
            </a:pP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Screening of Lead poisoning in a Travelers community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: 26 times &gt; 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others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children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.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Risk factors: boy, 11-14 y, involved 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activities at risk</a:t>
            </a:r>
          </a:p>
          <a:p>
            <a:pPr>
              <a:lnSpc>
                <a:spcPct val="140000"/>
              </a:lnSpc>
              <a:buClr>
                <a:srgbClr val="EA1C60"/>
              </a:buClr>
            </a:pP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Community engagement : </a:t>
            </a:r>
            <a:r>
              <a:rPr lang="en-US" sz="2000" b="1" dirty="0">
                <a:solidFill>
                  <a:srgbClr val="5AAE45"/>
                </a:solidFill>
                <a:latin typeface="Futura Std Light"/>
                <a:cs typeface="Futura Medium"/>
              </a:rPr>
              <a:t>Understand the context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(long history of stigmatization, 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lifestyle, living conditions and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perceptions ‘health is not a priority”) </a:t>
            </a:r>
            <a:r>
              <a:rPr lang="en-US" sz="2000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b="1" dirty="0" smtClean="0">
                <a:solidFill>
                  <a:srgbClr val="5AAE45"/>
                </a:solidFill>
                <a:latin typeface="Futura Std Light"/>
                <a:cs typeface="Futura Medium"/>
              </a:rPr>
              <a:t>Deterioration </a:t>
            </a:r>
            <a:r>
              <a:rPr lang="en-US" sz="2000" b="1" dirty="0">
                <a:solidFill>
                  <a:srgbClr val="5AAE45"/>
                </a:solidFill>
                <a:latin typeface="Futura Std Light"/>
                <a:cs typeface="Futura Medium"/>
              </a:rPr>
              <a:t>of the trust </a:t>
            </a:r>
            <a:r>
              <a:rPr lang="en-US" sz="2000" dirty="0" err="1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betweenTravelers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 community and the</a:t>
            </a:r>
            <a:r>
              <a:rPr lang="en-US" sz="2000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State or public agencies</a:t>
            </a:r>
          </a:p>
          <a:p>
            <a:pPr>
              <a:lnSpc>
                <a:spcPct val="140000"/>
              </a:lnSpc>
              <a:buClr>
                <a:srgbClr val="EA1C60"/>
              </a:buClr>
            </a:pPr>
            <a:r>
              <a:rPr lang="en-US" sz="2000" b="1" dirty="0">
                <a:solidFill>
                  <a:srgbClr val="5AAE45"/>
                </a:solidFill>
                <a:latin typeface="Futura Std Light"/>
                <a:cs typeface="Futura Medium"/>
              </a:rPr>
              <a:t>Participative approach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: 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  <a:buClr>
                <a:srgbClr val="EA1C60"/>
              </a:buClr>
            </a:pP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Prior to the study (</a:t>
            </a:r>
            <a:r>
              <a:rPr lang="en-US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Focus Group 120 Travelers, annual steering committee with regional health authorities, national stakeholders, NPHI, associative actors + monthly meeting) 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during/after the 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study: communication, </a:t>
            </a:r>
            <a:r>
              <a:rPr lang="en-US" sz="2000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design, training/results </a:t>
            </a:r>
            <a:r>
              <a:rPr lang="en-US" sz="2000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restitution with communities ‘ leaders </a:t>
            </a:r>
          </a:p>
          <a:p>
            <a:pPr marL="228600" lvl="1">
              <a:lnSpc>
                <a:spcPct val="140000"/>
              </a:lnSpc>
              <a:spcBef>
                <a:spcPts val="1000"/>
              </a:spcBef>
              <a:buClr>
                <a:srgbClr val="EA1C60"/>
              </a:buClr>
            </a:pPr>
            <a:r>
              <a:rPr lang="en-US" b="1" dirty="0" err="1">
                <a:solidFill>
                  <a:srgbClr val="5AAE45"/>
                </a:solidFill>
                <a:latin typeface="Futura Std Light"/>
                <a:cs typeface="Futura Medium"/>
              </a:rPr>
              <a:t>Enpowerment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 </a:t>
            </a:r>
            <a:r>
              <a:rPr lang="en-US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F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Capacity </a:t>
            </a:r>
            <a:r>
              <a:rPr lang="en-US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of the Travelers </a:t>
            </a:r>
            <a:r>
              <a:rPr lang="en-US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advocate with the </a:t>
            </a:r>
            <a:r>
              <a:rPr lang="en-US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municipalities for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better localization of </a:t>
            </a:r>
            <a:r>
              <a:rPr lang="en-US" b="1" dirty="0" err="1">
                <a:solidFill>
                  <a:srgbClr val="5AAE45"/>
                </a:solidFill>
                <a:latin typeface="Futura Std Light"/>
                <a:cs typeface="Futura Medium"/>
              </a:rPr>
              <a:t>accomodation</a:t>
            </a:r>
            <a:r>
              <a:rPr lang="en-US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 areas </a:t>
            </a:r>
            <a:r>
              <a:rPr lang="en-US" dirty="0" smtClean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and implementation </a:t>
            </a:r>
            <a:r>
              <a:rPr lang="en-US" dirty="0">
                <a:solidFill>
                  <a:srgbClr val="0F3858"/>
                </a:solidFill>
                <a:latin typeface="Futura Std Light" panose="020B0402020204020303"/>
                <a:cs typeface="Arial" panose="020B0604020202020204" pitchFamily="34" charset="0"/>
              </a:rPr>
              <a:t>of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health mediation actions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3" y="4088698"/>
            <a:ext cx="2744046" cy="18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47" y="1112743"/>
            <a:ext cx="4878233" cy="616903"/>
          </a:xfrm>
        </p:spPr>
        <p:txBody>
          <a:bodyPr>
            <a:noAutofit/>
          </a:bodyPr>
          <a:lstStyle/>
          <a:p>
            <a:r>
              <a:rPr lang="en-GB" sz="2400" spc="300" dirty="0"/>
              <a:t>Heath mediation: interface between communities / health system</a:t>
            </a:r>
            <a:endParaRPr lang="en-US" sz="2400" spc="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277" y="747253"/>
            <a:ext cx="5584723" cy="45523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Temporary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“</a:t>
            </a:r>
            <a:r>
              <a:rPr lang="en-US" sz="2000" b="1" spc="300" dirty="0">
                <a:solidFill>
                  <a:srgbClr val="5AAE45"/>
                </a:solidFill>
              </a:rPr>
              <a:t>outreach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”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process and “</a:t>
            </a:r>
            <a:r>
              <a:rPr lang="en-US" sz="2000" b="1" spc="300" dirty="0">
                <a:solidFill>
                  <a:srgbClr val="5AAE45"/>
                </a:solidFill>
              </a:rPr>
              <a:t>Go towards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” health, social and medico-social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professionals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pPr>
              <a:defRPr/>
            </a:pPr>
            <a:r>
              <a:rPr lang="en-US" sz="2000" b="1" spc="300" dirty="0" err="1">
                <a:solidFill>
                  <a:srgbClr val="5AAE45"/>
                </a:solidFill>
              </a:rPr>
              <a:t>P</a:t>
            </a:r>
            <a:r>
              <a:rPr lang="en-US" sz="2000" b="1" spc="300" dirty="0" err="1" smtClean="0">
                <a:solidFill>
                  <a:srgbClr val="5AAE45"/>
                </a:solidFill>
              </a:rPr>
              <a:t>io</a:t>
            </a:r>
            <a:r>
              <a:rPr lang="en-GB" sz="2000" b="1" spc="300" dirty="0" err="1">
                <a:solidFill>
                  <a:srgbClr val="5AAE45"/>
                </a:solidFill>
              </a:rPr>
              <a:t>neering</a:t>
            </a:r>
            <a:r>
              <a:rPr lang="en-GB" sz="2000" b="1" spc="300" dirty="0">
                <a:solidFill>
                  <a:srgbClr val="5AAE45"/>
                </a:solidFill>
              </a:rPr>
              <a:t> experiments in </a:t>
            </a:r>
            <a:r>
              <a:rPr lang="en-GB" sz="2000" b="1" spc="300" dirty="0" smtClean="0">
                <a:solidFill>
                  <a:srgbClr val="5AAE45"/>
                </a:solidFill>
              </a:rPr>
              <a:t>activism</a:t>
            </a:r>
          </a:p>
          <a:p>
            <a:pPr lvl="1">
              <a:defRPr/>
            </a:pPr>
            <a:r>
              <a:rPr lang="en-GB" dirty="0" smtClean="0">
                <a:solidFill>
                  <a:srgbClr val="0F3858"/>
                </a:solidFill>
                <a:latin typeface="Futura Std Light"/>
                <a:cs typeface="Futura Medium"/>
              </a:rPr>
              <a:t>Perinatal </a:t>
            </a:r>
            <a:r>
              <a:rPr lang="en-GB" dirty="0">
                <a:solidFill>
                  <a:srgbClr val="0F3858"/>
                </a:solidFill>
                <a:latin typeface="Futura Std Light"/>
                <a:cs typeface="Futura Medium"/>
              </a:rPr>
              <a:t>health in Roma populations in </a:t>
            </a:r>
            <a:r>
              <a:rPr lang="en-GB" dirty="0" smtClean="0">
                <a:solidFill>
                  <a:srgbClr val="0F3858"/>
                </a:solidFill>
                <a:latin typeface="Futura Std Light"/>
                <a:cs typeface="Futura Medium"/>
              </a:rPr>
              <a:t>2011</a:t>
            </a:r>
          </a:p>
          <a:p>
            <a:pPr lvl="1">
              <a:defRPr/>
            </a:pPr>
            <a:r>
              <a:rPr lang="en-GB" dirty="0" smtClean="0">
                <a:solidFill>
                  <a:srgbClr val="0F3858"/>
                </a:solidFill>
                <a:latin typeface="Futura Std Light"/>
                <a:cs typeface="Futura Medium"/>
              </a:rPr>
              <a:t>Creation </a:t>
            </a:r>
            <a:r>
              <a:rPr lang="en-GB" dirty="0">
                <a:solidFill>
                  <a:srgbClr val="0F3858"/>
                </a:solidFill>
                <a:latin typeface="Futura Std Light"/>
                <a:cs typeface="Futura Medium"/>
              </a:rPr>
              <a:t>national mediation plan </a:t>
            </a:r>
            <a:r>
              <a:rPr lang="en-GB" dirty="0" smtClean="0">
                <a:solidFill>
                  <a:srgbClr val="0F3858"/>
                </a:solidFill>
                <a:latin typeface="Futura Std Light"/>
                <a:cs typeface="Futura Medium"/>
              </a:rPr>
              <a:t>and </a:t>
            </a:r>
            <a:r>
              <a:rPr lang="en-GB" dirty="0">
                <a:solidFill>
                  <a:srgbClr val="0F3858"/>
                </a:solidFill>
                <a:latin typeface="Futura Std Light"/>
                <a:cs typeface="Futura Medium"/>
              </a:rPr>
              <a:t>mental health peer </a:t>
            </a:r>
            <a:r>
              <a:rPr lang="en-GB" dirty="0" smtClean="0">
                <a:solidFill>
                  <a:srgbClr val="0F3858"/>
                </a:solidFill>
                <a:latin typeface="Futura Std Light"/>
                <a:cs typeface="Futura Medium"/>
              </a:rPr>
              <a:t>mediators in 2015</a:t>
            </a:r>
          </a:p>
          <a:p>
            <a:pPr>
              <a:defRPr/>
            </a:pPr>
            <a:r>
              <a:rPr lang="en-GB" sz="2000" b="1" spc="300" dirty="0" smtClean="0">
                <a:solidFill>
                  <a:srgbClr val="5AAE45"/>
                </a:solidFill>
              </a:rPr>
              <a:t>Institutional </a:t>
            </a:r>
            <a:r>
              <a:rPr lang="en-GB" sz="2000" b="1" spc="300" dirty="0">
                <a:solidFill>
                  <a:srgbClr val="5AAE45"/>
                </a:solidFill>
              </a:rPr>
              <a:t>framework </a:t>
            </a:r>
            <a:endParaRPr lang="en-GB" sz="2000" b="1" spc="300" dirty="0" smtClean="0">
              <a:solidFill>
                <a:srgbClr val="5AAE45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F3858"/>
                </a:solidFill>
                <a:latin typeface="Futura Std Light"/>
                <a:cs typeface="Futura Medium"/>
              </a:rPr>
              <a:t>Competencies, training/best practices guide (HAS) in 2017 </a:t>
            </a:r>
          </a:p>
          <a:p>
            <a:pPr lvl="1">
              <a:defRPr/>
            </a:pPr>
            <a:r>
              <a:rPr lang="fr-FR" dirty="0" err="1">
                <a:solidFill>
                  <a:srgbClr val="0F3858"/>
                </a:solidFill>
                <a:latin typeface="Futura Std Light"/>
                <a:cs typeface="Futura Medium"/>
              </a:rPr>
              <a:t>Regional</a:t>
            </a:r>
            <a:r>
              <a:rPr lang="fr-FR" dirty="0">
                <a:solidFill>
                  <a:srgbClr val="0F3858"/>
                </a:solidFill>
                <a:latin typeface="Futura Std Light"/>
                <a:cs typeface="Futura Medium"/>
              </a:rPr>
              <a:t> </a:t>
            </a:r>
            <a:r>
              <a:rPr lang="fr-FR" dirty="0" err="1">
                <a:solidFill>
                  <a:srgbClr val="0F3858"/>
                </a:solidFill>
                <a:latin typeface="Futura Std Light"/>
                <a:cs typeface="Futura Medium"/>
              </a:rPr>
              <a:t>Health</a:t>
            </a:r>
            <a:r>
              <a:rPr lang="fr-FR" dirty="0">
                <a:solidFill>
                  <a:srgbClr val="0F3858"/>
                </a:solidFill>
                <a:latin typeface="Futura Std Light"/>
                <a:cs typeface="Futura Medium"/>
              </a:rPr>
              <a:t> </a:t>
            </a:r>
            <a:r>
              <a:rPr lang="fr-FR" dirty="0" err="1">
                <a:solidFill>
                  <a:srgbClr val="0F3858"/>
                </a:solidFill>
                <a:latin typeface="Futura Std Light"/>
                <a:cs typeface="Futura Medium"/>
              </a:rPr>
              <a:t>Agencies</a:t>
            </a:r>
            <a:r>
              <a:rPr lang="fr-FR" dirty="0">
                <a:solidFill>
                  <a:srgbClr val="0F3858"/>
                </a:solidFill>
                <a:latin typeface="Futura Std Light"/>
                <a:cs typeface="Futura Medium"/>
              </a:rPr>
              <a:t>/ </a:t>
            </a:r>
            <a:r>
              <a:rPr lang="fr-FR" dirty="0" err="1">
                <a:solidFill>
                  <a:srgbClr val="0F3858"/>
                </a:solidFill>
                <a:latin typeface="Futura Std Light"/>
                <a:cs typeface="Futura Medium"/>
              </a:rPr>
              <a:t>Regional</a:t>
            </a:r>
            <a:r>
              <a:rPr lang="fr-FR" dirty="0">
                <a:solidFill>
                  <a:srgbClr val="0F3858"/>
                </a:solidFill>
                <a:latin typeface="Futura Std Light"/>
                <a:cs typeface="Futura Medium"/>
              </a:rPr>
              <a:t> plans in 2018</a:t>
            </a:r>
          </a:p>
          <a:p>
            <a:pPr marL="0" lvl="0" indent="0">
              <a:buNone/>
              <a:defRPr/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 </a:t>
            </a:r>
            <a:endParaRPr lang="en-US" sz="2000" dirty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endParaRPr lang="en-GB" sz="2000" dirty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endParaRPr lang="en-GB" sz="2000" dirty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endParaRPr lang="en-US" sz="2000" dirty="0">
              <a:solidFill>
                <a:srgbClr val="0F3858"/>
              </a:solidFill>
              <a:latin typeface="Futura Std Light"/>
              <a:cs typeface="Futura Medium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756"/>
            <a:ext cx="7301389" cy="37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17" y="214148"/>
            <a:ext cx="11516648" cy="621744"/>
          </a:xfrm>
        </p:spPr>
        <p:txBody>
          <a:bodyPr>
            <a:normAutofit/>
          </a:bodyPr>
          <a:lstStyle/>
          <a:p>
            <a:r>
              <a:rPr lang="en-US" spc="300" dirty="0"/>
              <a:t>CONCLUSION AND ISSUES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 txBox="1">
            <a:spLocks/>
          </p:cNvSpPr>
          <p:nvPr/>
        </p:nvSpPr>
        <p:spPr>
          <a:xfrm>
            <a:off x="109972" y="2764479"/>
            <a:ext cx="5114152" cy="6169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Futura Std Light"/>
              <a:cs typeface="Arial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A98D4DB-D211-6B9B-E3C8-1D9949DCCF5E}"/>
              </a:ext>
            </a:extLst>
          </p:cNvPr>
          <p:cNvSpPr txBox="1">
            <a:spLocks/>
          </p:cNvSpPr>
          <p:nvPr/>
        </p:nvSpPr>
        <p:spPr>
          <a:xfrm>
            <a:off x="5083277" y="4936244"/>
            <a:ext cx="5791200" cy="2055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4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65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5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00000"/>
              </a:lnSpc>
              <a:buClr>
                <a:srgbClr val="EA1C60"/>
              </a:buCl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3A1B0B">
                  <a:lumMod val="75000"/>
                  <a:lumOff val="2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024" y="1111745"/>
            <a:ext cx="1118431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0000"/>
              </a:lnSpc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r>
              <a:rPr lang="en-US" sz="2400" dirty="0">
                <a:latin typeface="Futura Std Light" panose="020B0402020204020303" pitchFamily="34" charset="0"/>
              </a:rPr>
              <a:t>Early involvement of Communities and in the project governance</a:t>
            </a:r>
          </a:p>
          <a:p>
            <a:pPr marL="214313" indent="-214313" algn="just">
              <a:lnSpc>
                <a:spcPct val="100000"/>
              </a:lnSpc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r>
              <a:rPr lang="en-US" sz="2400" dirty="0">
                <a:latin typeface="Futura Std Light" panose="020B0402020204020303" pitchFamily="34" charset="0"/>
              </a:rPr>
              <a:t>Support (regional health agency and Santé publique France)</a:t>
            </a:r>
            <a:endParaRPr lang="fr-FR" sz="2400" dirty="0">
              <a:latin typeface="Futura Std Light" panose="020B0402020204020303" pitchFamily="34" charset="0"/>
            </a:endParaRPr>
          </a:p>
          <a:p>
            <a:pPr marL="214313" indent="-214313" algn="just">
              <a:lnSpc>
                <a:spcPct val="100000"/>
              </a:lnSpc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r>
              <a:rPr lang="en-US" sz="2400" dirty="0">
                <a:latin typeface="Futura Std Light" panose="020B0402020204020303" pitchFamily="34" charset="0"/>
              </a:rPr>
              <a:t>Scientific guarantee of the message conveyed by associative </a:t>
            </a:r>
            <a:r>
              <a:rPr lang="en-US" sz="2400" dirty="0" smtClean="0">
                <a:latin typeface="Futura Std Light" panose="020B0402020204020303" pitchFamily="34" charset="0"/>
              </a:rPr>
              <a:t>(because </a:t>
            </a:r>
            <a:r>
              <a:rPr lang="en-US" sz="2400" dirty="0">
                <a:latin typeface="Futura Std Light" panose="020B0402020204020303" pitchFamily="34" charset="0"/>
              </a:rPr>
              <a:t>of co-construction with </a:t>
            </a:r>
            <a:r>
              <a:rPr lang="en-US" sz="2400" dirty="0" smtClean="0">
                <a:latin typeface="Futura Std Light" panose="020B0402020204020303" pitchFamily="34" charset="0"/>
              </a:rPr>
              <a:t>researchers and  NPI)</a:t>
            </a:r>
            <a:endParaRPr lang="en-US" sz="2400" dirty="0">
              <a:latin typeface="Futura Std Light" panose="020B0402020204020303" pitchFamily="34" charset="0"/>
            </a:endParaRPr>
          </a:p>
          <a:p>
            <a:pPr marL="214313" indent="-214313" algn="just"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r>
              <a:rPr lang="en-US" sz="2400" dirty="0" smtClean="0">
                <a:latin typeface="Futura Std Light" panose="020B0402020204020303" pitchFamily="34" charset="0"/>
              </a:rPr>
              <a:t>Co-construction </a:t>
            </a:r>
            <a:r>
              <a:rPr lang="en-US" sz="2400" dirty="0">
                <a:latin typeface="Futura Std Light" panose="020B0402020204020303" pitchFamily="34" charset="0"/>
              </a:rPr>
              <a:t>mainly between research </a:t>
            </a:r>
            <a:r>
              <a:rPr lang="en-US" sz="2400" dirty="0" smtClean="0">
                <a:latin typeface="Futura Std Light" panose="020B0402020204020303" pitchFamily="34" charset="0"/>
              </a:rPr>
              <a:t>team, NPI </a:t>
            </a:r>
            <a:r>
              <a:rPr lang="en-US" sz="2400" dirty="0">
                <a:latin typeface="Futura Std Light" panose="020B0402020204020303" pitchFamily="34" charset="0"/>
              </a:rPr>
              <a:t>and </a:t>
            </a:r>
            <a:r>
              <a:rPr lang="en-US" sz="2400" dirty="0" smtClean="0">
                <a:latin typeface="Futura Std Light" panose="020B0402020204020303" pitchFamily="34" charset="0"/>
              </a:rPr>
              <a:t>associations (more difficult with local or national health authorities)</a:t>
            </a:r>
            <a:endParaRPr lang="en-US" sz="2400" dirty="0">
              <a:latin typeface="Futura Std Light" panose="020B0402020204020303" pitchFamily="34" charset="0"/>
            </a:endParaRPr>
          </a:p>
          <a:p>
            <a:pPr marL="214313" indent="-214313" algn="just"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r>
              <a:rPr lang="en-US" sz="2400" dirty="0">
                <a:latin typeface="Futura Std Light" panose="020B0402020204020303" pitchFamily="34" charset="0"/>
              </a:rPr>
              <a:t>Time largely underestimated</a:t>
            </a:r>
          </a:p>
          <a:p>
            <a:pPr marL="214313" indent="-214313" algn="just">
              <a:lnSpc>
                <a:spcPct val="100000"/>
              </a:lnSpc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endParaRPr lang="en-US" sz="2000" b="1" dirty="0">
              <a:solidFill>
                <a:srgbClr val="0F3858"/>
              </a:solidFill>
              <a:latin typeface="Futura Std Light" panose="020B0402020204020303" pitchFamily="34" charset="0"/>
              <a:ea typeface="ＭＳ Ｐゴシック" panose="020B0600070205080204" pitchFamily="34" charset="-128"/>
            </a:endParaRPr>
          </a:p>
          <a:p>
            <a:pPr marL="214313" indent="-214313" algn="just">
              <a:lnSpc>
                <a:spcPct val="100000"/>
              </a:lnSpc>
              <a:spcBef>
                <a:spcPct val="20000"/>
              </a:spcBef>
              <a:buClr>
                <a:srgbClr val="EA1C60"/>
              </a:buClr>
              <a:buSzPct val="75000"/>
              <a:buFont typeface="Arial" panose="020B0604020202020204" pitchFamily="34" charset="0"/>
              <a:buChar char="§"/>
              <a:defRPr/>
            </a:pPr>
            <a:endParaRPr lang="en-US" sz="2000" b="1" dirty="0" smtClean="0">
              <a:solidFill>
                <a:srgbClr val="0F3858"/>
              </a:solidFill>
              <a:latin typeface="Futura Std Light" panose="020B0402020204020303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EA1C60"/>
              </a:buClr>
              <a:buSzPct val="75000"/>
              <a:defRPr/>
            </a:pPr>
            <a:endParaRPr lang="fr-FR" sz="2000" b="1" dirty="0">
              <a:solidFill>
                <a:srgbClr val="0F3858"/>
              </a:solidFill>
              <a:latin typeface="Futura Std Light" panose="020B04020202040203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Signe Plus 4">
            <a:extLst>
              <a:ext uri="{FF2B5EF4-FFF2-40B4-BE49-F238E27FC236}">
                <a16:creationId xmlns:a16="http://schemas.microsoft.com/office/drawing/2014/main" id="{C640CAC1-7685-2B12-079E-140B0E617374}"/>
              </a:ext>
            </a:extLst>
          </p:cNvPr>
          <p:cNvSpPr/>
          <p:nvPr/>
        </p:nvSpPr>
        <p:spPr>
          <a:xfrm>
            <a:off x="320368" y="1289442"/>
            <a:ext cx="614694" cy="567936"/>
          </a:xfrm>
          <a:prstGeom prst="mathPlus">
            <a:avLst/>
          </a:prstGeom>
          <a:solidFill>
            <a:srgbClr val="00B050"/>
          </a:solidFill>
          <a:ln>
            <a:solidFill>
              <a:srgbClr val="FFB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1CE7B-9791-FC3A-6F3A-9B7F1049AD69}"/>
              </a:ext>
            </a:extLst>
          </p:cNvPr>
          <p:cNvSpPr/>
          <p:nvPr/>
        </p:nvSpPr>
        <p:spPr>
          <a:xfrm>
            <a:off x="390317" y="3072930"/>
            <a:ext cx="538707" cy="287852"/>
          </a:xfrm>
          <a:prstGeom prst="rect">
            <a:avLst/>
          </a:prstGeom>
          <a:solidFill>
            <a:srgbClr val="00B050"/>
          </a:solidFill>
          <a:ln>
            <a:solidFill>
              <a:srgbClr val="FFB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38569" y="4288483"/>
            <a:ext cx="11420143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EA1C60"/>
              </a:buClr>
              <a:buSzPct val="75000"/>
              <a:defRPr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 smtClean="0">
                <a:latin typeface="Futura Std Light" panose="020B0402020204020303" pitchFamily="34" charset="0"/>
              </a:rPr>
              <a:t>Balance </a:t>
            </a:r>
            <a:r>
              <a:rPr lang="fr-FR" sz="2400" b="1" dirty="0" err="1">
                <a:latin typeface="Futura Std Light" panose="020B0402020204020303" pitchFamily="34" charset="0"/>
              </a:rPr>
              <a:t>between</a:t>
            </a:r>
            <a:r>
              <a:rPr lang="fr-FR" sz="2400" b="1" dirty="0">
                <a:latin typeface="Futura Std Light" panose="020B0402020204020303" pitchFamily="34" charset="0"/>
              </a:rPr>
              <a:t> </a:t>
            </a:r>
            <a:r>
              <a:rPr lang="fr-FR" sz="2400" b="1" dirty="0" err="1">
                <a:latin typeface="Futura Std Light" panose="020B0402020204020303" pitchFamily="34" charset="0"/>
              </a:rPr>
              <a:t>invisibilization</a:t>
            </a:r>
            <a:r>
              <a:rPr lang="fr-FR" sz="2400" b="1" dirty="0">
                <a:latin typeface="Futura Std Light" panose="020B0402020204020303" pitchFamily="34" charset="0"/>
              </a:rPr>
              <a:t> and </a:t>
            </a:r>
            <a:r>
              <a:rPr lang="fr-FR" sz="2400" b="1" dirty="0" err="1">
                <a:latin typeface="Futura Std Light" panose="020B0402020204020303" pitchFamily="34" charset="0"/>
              </a:rPr>
              <a:t>stigmatization</a:t>
            </a:r>
            <a:endParaRPr lang="fr-FR" sz="2400" b="1" dirty="0">
              <a:latin typeface="Futura Std Light" panose="020B0402020204020303" pitchFamily="34" charset="0"/>
            </a:endParaRPr>
          </a:p>
          <a:p>
            <a:pPr algn="just">
              <a:spcBef>
                <a:spcPct val="20000"/>
              </a:spcBef>
              <a:buClr>
                <a:srgbClr val="EA1C60"/>
              </a:buClr>
              <a:buSzPct val="75000"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 err="1" smtClean="0">
                <a:latin typeface="Futura Std Light" panose="020B0402020204020303" pitchFamily="34" charset="0"/>
              </a:rPr>
              <a:t>Improve</a:t>
            </a:r>
            <a:r>
              <a:rPr lang="fr-FR" sz="2400" b="1" dirty="0" smtClean="0">
                <a:latin typeface="Futura Std Light" panose="020B0402020204020303" pitchFamily="34" charset="0"/>
              </a:rPr>
              <a:t> </a:t>
            </a:r>
            <a:r>
              <a:rPr lang="fr-FR" sz="2400" b="1" dirty="0" err="1">
                <a:latin typeface="Futura Std Light" panose="020B0402020204020303" pitchFamily="34" charset="0"/>
              </a:rPr>
              <a:t>communities</a:t>
            </a:r>
            <a:r>
              <a:rPr lang="fr-FR" sz="2400" b="1" dirty="0">
                <a:latin typeface="Futura Std Light" panose="020B0402020204020303" pitchFamily="34" charset="0"/>
              </a:rPr>
              <a:t>’ expectations </a:t>
            </a:r>
          </a:p>
          <a:p>
            <a:pPr algn="just">
              <a:spcBef>
                <a:spcPct val="20000"/>
              </a:spcBef>
              <a:buClr>
                <a:srgbClr val="EA1C60"/>
              </a:buClr>
              <a:buSzPct val="75000"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Futura Std Light" panose="020B0402020204020303" pitchFamily="34" charset="0"/>
              </a:rPr>
              <a:t>Ethical </a:t>
            </a:r>
            <a:r>
              <a:rPr lang="en-US" sz="2400" b="1" dirty="0">
                <a:latin typeface="Futura Std Light" panose="020B0402020204020303" pitchFamily="34" charset="0"/>
              </a:rPr>
              <a:t>and societal added value of the approach (less visible </a:t>
            </a:r>
            <a:r>
              <a:rPr lang="en-US" sz="2400" b="1" dirty="0" smtClean="0">
                <a:latin typeface="Futura Std Light" panose="020B0402020204020303" pitchFamily="34" charset="0"/>
              </a:rPr>
              <a:t>people)</a:t>
            </a:r>
            <a:endParaRPr lang="en-US" sz="2400" b="1" dirty="0">
              <a:latin typeface="Futura Std Light" panose="020B0402020204020303" pitchFamily="34" charset="0"/>
            </a:endParaRPr>
          </a:p>
          <a:p>
            <a:pPr algn="just">
              <a:spcBef>
                <a:spcPct val="20000"/>
              </a:spcBef>
              <a:buClr>
                <a:srgbClr val="EA1C60"/>
              </a:buClr>
              <a:buSzPct val="75000"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dirty="0" smtClean="0">
                <a:latin typeface="Futura Std Light" panose="020B0402020204020303" pitchFamily="34" charset="0"/>
              </a:rPr>
              <a:t>Importance </a:t>
            </a:r>
            <a:r>
              <a:rPr lang="en-US" sz="2400" b="1" dirty="0">
                <a:latin typeface="Futura Std Light" panose="020B0402020204020303" pitchFamily="34" charset="0"/>
              </a:rPr>
              <a:t>of greater academic recognition (</a:t>
            </a:r>
            <a:r>
              <a:rPr lang="en-US" sz="2400" b="1" dirty="0" smtClean="0">
                <a:latin typeface="Futura Std Light" panose="020B0402020204020303" pitchFamily="34" charset="0"/>
              </a:rPr>
              <a:t>dissemination)</a:t>
            </a:r>
            <a:endParaRPr lang="en-US" sz="2400" b="1" dirty="0">
              <a:latin typeface="Futura Std Light" panose="020B0402020204020303" pitchFamily="34" charset="0"/>
            </a:endParaRPr>
          </a:p>
          <a:p>
            <a:pPr algn="just">
              <a:spcBef>
                <a:spcPct val="20000"/>
              </a:spcBef>
              <a:buClr>
                <a:srgbClr val="EA1C60"/>
              </a:buClr>
              <a:buSzPct val="75000"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dirty="0" smtClean="0">
                <a:latin typeface="Futura Std Light" panose="020B0402020204020303" pitchFamily="34" charset="0"/>
              </a:rPr>
              <a:t>Need </a:t>
            </a:r>
            <a:r>
              <a:rPr lang="en-US" sz="2400" b="1" dirty="0">
                <a:latin typeface="Futura Std Light" panose="020B0402020204020303" pitchFamily="34" charset="0"/>
              </a:rPr>
              <a:t>for greater consideration in public policies</a:t>
            </a:r>
            <a:endParaRPr lang="fr-FR" sz="2400" b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70" y="252709"/>
            <a:ext cx="9597661" cy="616903"/>
          </a:xfrm>
        </p:spPr>
        <p:txBody>
          <a:bodyPr>
            <a:normAutofit/>
          </a:bodyPr>
          <a:lstStyle/>
          <a:p>
            <a:r>
              <a:rPr lang="fr-FR" spc="300" dirty="0" smtClean="0"/>
              <a:t>ISSUES FOR CONSIDERATION &amp; CONCLUSIONS</a:t>
            </a:r>
            <a:endParaRPr lang="en-US" spc="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1238865"/>
            <a:ext cx="11538856" cy="552116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Observation and understanding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Importance of complementary quantitative and qualitative approaches along of Health and social inequalities: shedding light 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Futura Std Light"/>
                <a:cs typeface="Futura Medium"/>
              </a:rPr>
              <a:t>structural inequalities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Intersectoral</a:t>
            </a:r>
            <a:r>
              <a:rPr lang="en-US" b="1" dirty="0"/>
              <a:t> approach </a:t>
            </a:r>
            <a:r>
              <a:rPr lang="en-US" dirty="0"/>
              <a:t>to develop public policies which address</a:t>
            </a:r>
            <a:r>
              <a:rPr lang="en-US" b="1" dirty="0"/>
              <a:t> structural determinants for greater equity</a:t>
            </a:r>
            <a:r>
              <a:rPr lang="en-US" dirty="0"/>
              <a:t>: the importance of the </a:t>
            </a:r>
            <a:r>
              <a:rPr lang="en-US" b="1" dirty="0" err="1">
                <a:solidFill>
                  <a:srgbClr val="5AAE45"/>
                </a:solidFill>
                <a:latin typeface="Futura Std Light"/>
                <a:cs typeface="Futura Medium"/>
              </a:rPr>
              <a:t>intersectoral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 approach </a:t>
            </a:r>
            <a:r>
              <a:rPr lang="en-US" dirty="0"/>
              <a:t>(necessity to identify the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good level of decision </a:t>
            </a:r>
            <a:r>
              <a:rPr lang="en-US" dirty="0"/>
              <a:t>++)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Act nationally, but also locally at all levels,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from national to territorial</a:t>
            </a:r>
            <a:r>
              <a:rPr lang="en-US" dirty="0"/>
              <a:t>, by mobilizing existing tools (local health contracts, regional program for vulnerable people, national plans) → </a:t>
            </a:r>
            <a:r>
              <a:rPr lang="en-US" b="1" dirty="0">
                <a:solidFill>
                  <a:srgbClr val="5AAE45"/>
                </a:solidFill>
                <a:latin typeface="Futura Std Light"/>
              </a:rPr>
              <a:t>N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eed for regular network with field 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Importance of interventions at the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territorial level</a:t>
            </a:r>
            <a:r>
              <a:rPr lang="en-US" dirty="0"/>
              <a:t>, taking into account the living context →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Knowledge Mobilization,  Health mediation …</a:t>
            </a:r>
            <a:r>
              <a:rPr lang="en-US" dirty="0"/>
              <a:t>The social gradient combined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proportionate universalism </a:t>
            </a:r>
            <a:r>
              <a:rPr lang="en-US" dirty="0"/>
              <a:t>and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targeted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of </a:t>
            </a:r>
            <a:r>
              <a:rPr lang="en-US" dirty="0" smtClean="0"/>
              <a:t>training for NPI on </a:t>
            </a:r>
            <a:r>
              <a:rPr lang="en-US" smtClean="0"/>
              <a:t>these issues (social </a:t>
            </a:r>
            <a:r>
              <a:rPr lang="en-US" dirty="0"/>
              <a:t>epidemiology, social sciences…)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Futura Std Light"/>
                <a:cs typeface="Futura Medium"/>
              </a:rPr>
              <a:t>Importance of evaluating interventions and </a:t>
            </a: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promoting the integration of equity dimensions in the evaluation of effectiveness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5AAE45"/>
                </a:solidFill>
                <a:latin typeface="Futura Std Light"/>
                <a:cs typeface="Futura Medium"/>
              </a:rPr>
              <a:t>Ethical issue </a:t>
            </a:r>
            <a:r>
              <a:rPr lang="en-US" b="1" dirty="0"/>
              <a:t>in public health ++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035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AAAC1-F0F3-43EC-ADF2-4AF1D161417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08e9092-efc7-4ceb-83ea-7a257c2012d5"/>
    <ds:schemaRef ds:uri="http://schemas.microsoft.com/office/2006/documentManagement/types"/>
    <ds:schemaRef ds:uri="74549803-6a6b-484e-a289-70d76010b22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813185-3D1C-46A6-810D-AC46522938F1}"/>
</file>

<file path=customXml/itemProps3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1101</Words>
  <Application>Microsoft Office PowerPoint</Application>
  <PresentationFormat>Grand écran</PresentationFormat>
  <Paragraphs>73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Cambria</vt:lpstr>
      <vt:lpstr>Futura Medium</vt:lpstr>
      <vt:lpstr>Futura Std Light</vt:lpstr>
      <vt:lpstr>Wingdings</vt:lpstr>
      <vt:lpstr>Thème Office</vt:lpstr>
      <vt:lpstr>Dr Stephanie VANDENTORREN,  Health inequalities and territorial vulnerabilities, Programme Coordinator, Santé publique France, France </vt:lpstr>
      <vt:lpstr>THE FRENCH PARADOX   - The French healthcare system is composed of  - in-patient hospital care  - medico-social and social care (for the elderly or disabled)  - ambulatory care (for so-called “outpatient” care)  - Universal Health Coverage, and developed social services with good health status on average  - BUT simultaneous significantly higher social health inequalities, compared to other Western European countries.   → Economic factors largely explain the differences in mortality between all territories and between overseas and others territories.  - Fight against health social inequalities remains a priority, enshrined in the national health strategy and the missions of regional health agencies (in charge of the health care system organisation, public health and health security at regional level).    -The Covid-19 pandemic reminded us western European countries was not yet sufficiently equipped to measure and therefore fully combat social inequalities in health. </vt:lpstr>
      <vt:lpstr>Présentation PowerPoint</vt:lpstr>
      <vt:lpstr>Présentation PowerPoint</vt:lpstr>
      <vt:lpstr>Community engagement during the Covid-19 pandemic to improve testing and vaccination among underserved people</vt:lpstr>
      <vt:lpstr>Community Engagement in “peace time”: Prevention of Lead poisoning among the Travelers community</vt:lpstr>
      <vt:lpstr>Heath mediation: interface between communities / health system</vt:lpstr>
      <vt:lpstr>CONCLUSION AND ISSUES </vt:lpstr>
      <vt:lpstr>ISSUES FOR CONSIDERATION &amp; CONCLUSIONS</vt:lpstr>
      <vt:lpstr>Présentation PowerPoint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ISMAILI Raphaelle</cp:lastModifiedBy>
  <cp:revision>306</cp:revision>
  <cp:lastPrinted>2024-03-28T16:49:30Z</cp:lastPrinted>
  <dcterms:created xsi:type="dcterms:W3CDTF">2024-01-24T08:51:44Z</dcterms:created>
  <dcterms:modified xsi:type="dcterms:W3CDTF">2024-09-10T11:37:59Z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</Properties>
</file>