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14"/>
  </p:notesMasterIdLst>
  <p:handoutMasterIdLst>
    <p:handoutMasterId r:id="rId15"/>
  </p:handoutMasterIdLst>
  <p:sldIdLst>
    <p:sldId id="2147473149" r:id="rId6"/>
    <p:sldId id="2147471331" r:id="rId7"/>
    <p:sldId id="2147471325" r:id="rId8"/>
    <p:sldId id="2147471279" r:id="rId9"/>
    <p:sldId id="2147471329" r:id="rId10"/>
    <p:sldId id="2147471327" r:id="rId11"/>
    <p:sldId id="2147471614" r:id="rId12"/>
    <p:sldId id="21474716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0BA"/>
    <a:srgbClr val="85C0CA"/>
    <a:srgbClr val="080808"/>
    <a:srgbClr val="0F3858"/>
    <a:srgbClr val="5AA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CAE7B-BFAC-4623-9415-9A4878676B91}" v="8" dt="2024-09-05T16:44:14.307"/>
    <p1510:client id="{F89B369C-0BE4-CBF1-D6FB-69F089220B13}" v="130" dt="2024-09-05T16:38:42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AC6B9-0516-434B-8980-2F25BD8D3B1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93C5FE0-F07D-4824-8E8D-2377181A5CA6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Prevent</a:t>
          </a:r>
        </a:p>
      </dgm:t>
    </dgm:pt>
    <dgm:pt modelId="{624A9A10-726C-4DED-9A85-FAD0713249BE}" type="parTrans" cxnId="{C8303FCA-B617-44B7-BE5B-26EC58715800}">
      <dgm:prSet/>
      <dgm:spPr/>
      <dgm:t>
        <a:bodyPr/>
        <a:lstStyle/>
        <a:p>
          <a:endParaRPr lang="en-GB"/>
        </a:p>
      </dgm:t>
    </dgm:pt>
    <dgm:pt modelId="{57C07665-D661-4E97-982A-000C6690598C}" type="sibTrans" cxnId="{C8303FCA-B617-44B7-BE5B-26EC58715800}">
      <dgm:prSet/>
      <dgm:spPr/>
      <dgm:t>
        <a:bodyPr/>
        <a:lstStyle/>
        <a:p>
          <a:endParaRPr lang="en-GB"/>
        </a:p>
      </dgm:t>
    </dgm:pt>
    <dgm:pt modelId="{EB4DBAE6-3767-496E-9E95-FC485AB6FCDF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gm:t>
    </dgm:pt>
    <dgm:pt modelId="{C547F46F-243E-4CDE-8EF6-FF037AA439B4}" type="parTrans" cxnId="{858815DB-A6B5-4490-8F41-471515C1506F}">
      <dgm:prSet/>
      <dgm:spPr/>
      <dgm:t>
        <a:bodyPr/>
        <a:lstStyle/>
        <a:p>
          <a:endParaRPr lang="en-GB"/>
        </a:p>
      </dgm:t>
    </dgm:pt>
    <dgm:pt modelId="{CE8DEE32-732F-4108-85F9-40902E57C646}" type="sibTrans" cxnId="{858815DB-A6B5-4490-8F41-471515C1506F}">
      <dgm:prSet/>
      <dgm:spPr/>
      <dgm:t>
        <a:bodyPr/>
        <a:lstStyle/>
        <a:p>
          <a:endParaRPr lang="en-GB"/>
        </a:p>
      </dgm:t>
    </dgm:pt>
    <dgm:pt modelId="{953EC8A4-D9A5-4123-9FFE-8BBEFDED2070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Detect</a:t>
          </a:r>
        </a:p>
      </dgm:t>
    </dgm:pt>
    <dgm:pt modelId="{A2F32E9D-B201-48DB-AB9C-A66A02619C34}" type="parTrans" cxnId="{E83CD65D-11BF-4991-A7A1-8D34B9A022B9}">
      <dgm:prSet/>
      <dgm:spPr/>
      <dgm:t>
        <a:bodyPr/>
        <a:lstStyle/>
        <a:p>
          <a:endParaRPr lang="en-GB"/>
        </a:p>
      </dgm:t>
    </dgm:pt>
    <dgm:pt modelId="{ED465CB3-1D68-4CB9-84D3-30EA0DDAD247}" type="sibTrans" cxnId="{E83CD65D-11BF-4991-A7A1-8D34B9A022B9}">
      <dgm:prSet/>
      <dgm:spPr/>
      <dgm:t>
        <a:bodyPr/>
        <a:lstStyle/>
        <a:p>
          <a:endParaRPr lang="en-GB"/>
        </a:p>
      </dgm:t>
    </dgm:pt>
    <dgm:pt modelId="{2D9799DD-FEA9-43B4-AE1F-B64B6E6CAACB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Learn</a:t>
          </a:r>
        </a:p>
      </dgm:t>
    </dgm:pt>
    <dgm:pt modelId="{15D5221D-B433-4C75-B933-9AF49DD58EC2}" type="parTrans" cxnId="{1B8BC78B-F2BE-4A19-905B-1BFCEEBAD862}">
      <dgm:prSet/>
      <dgm:spPr/>
      <dgm:t>
        <a:bodyPr/>
        <a:lstStyle/>
        <a:p>
          <a:endParaRPr lang="en-GB"/>
        </a:p>
      </dgm:t>
    </dgm:pt>
    <dgm:pt modelId="{88353819-80FB-4584-BB18-D03071E5390F}" type="sibTrans" cxnId="{1B8BC78B-F2BE-4A19-905B-1BFCEEBAD862}">
      <dgm:prSet/>
      <dgm:spPr/>
      <dgm:t>
        <a:bodyPr/>
        <a:lstStyle/>
        <a:p>
          <a:endParaRPr lang="en-GB"/>
        </a:p>
      </dgm:t>
    </dgm:pt>
    <dgm:pt modelId="{14BE4FD5-B29D-412E-928A-FFBC085F490F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Respond</a:t>
          </a:r>
        </a:p>
      </dgm:t>
    </dgm:pt>
    <dgm:pt modelId="{A4B01D43-AB49-48FA-B253-70A5A795F5E3}" type="parTrans" cxnId="{8FEFE3BF-4290-47FF-A912-BEF7CBD7CE78}">
      <dgm:prSet/>
      <dgm:spPr/>
      <dgm:t>
        <a:bodyPr/>
        <a:lstStyle/>
        <a:p>
          <a:endParaRPr lang="en-GB"/>
        </a:p>
      </dgm:t>
    </dgm:pt>
    <dgm:pt modelId="{4B220DAF-2CD1-4D84-9477-F47E82C47A86}" type="sibTrans" cxnId="{8FEFE3BF-4290-47FF-A912-BEF7CBD7CE78}">
      <dgm:prSet/>
      <dgm:spPr/>
      <dgm:t>
        <a:bodyPr/>
        <a:lstStyle/>
        <a:p>
          <a:endParaRPr lang="en-GB"/>
        </a:p>
      </dgm:t>
    </dgm:pt>
    <dgm:pt modelId="{4C811BB4-4CB4-4C1E-A3C3-216922C15618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Recover</a:t>
          </a:r>
        </a:p>
      </dgm:t>
    </dgm:pt>
    <dgm:pt modelId="{9E729FF6-EB43-492C-B8A8-F5C45E9C35A0}" type="parTrans" cxnId="{3542980A-0CCD-4D16-B3D4-B45B952B6365}">
      <dgm:prSet/>
      <dgm:spPr/>
      <dgm:t>
        <a:bodyPr/>
        <a:lstStyle/>
        <a:p>
          <a:endParaRPr lang="en-GB"/>
        </a:p>
      </dgm:t>
    </dgm:pt>
    <dgm:pt modelId="{A9E9A644-1B5F-4ECA-B261-1A821FF2CC0A}" type="sibTrans" cxnId="{3542980A-0CCD-4D16-B3D4-B45B952B6365}">
      <dgm:prSet/>
      <dgm:spPr/>
      <dgm:t>
        <a:bodyPr/>
        <a:lstStyle/>
        <a:p>
          <a:endParaRPr lang="en-GB"/>
        </a:p>
      </dgm:t>
    </dgm:pt>
    <dgm:pt modelId="{E2D52AB3-1133-4A74-979F-76E143271886}" type="pres">
      <dgm:prSet presAssocID="{679AC6B9-0516-434B-8980-2F25BD8D3B17}" presName="Name0" presStyleCnt="0">
        <dgm:presLayoutVars>
          <dgm:dir/>
          <dgm:animLvl val="lvl"/>
          <dgm:resizeHandles val="exact"/>
        </dgm:presLayoutVars>
      </dgm:prSet>
      <dgm:spPr/>
    </dgm:pt>
    <dgm:pt modelId="{0418F29F-95F1-4B2A-8CC1-BB074271C142}" type="pres">
      <dgm:prSet presAssocID="{193C5FE0-F07D-4824-8E8D-2377181A5CA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FCF950-8B5F-4DBF-8AD4-72805EC69036}" type="pres">
      <dgm:prSet presAssocID="{57C07665-D661-4E97-982A-000C6690598C}" presName="parTxOnlySpace" presStyleCnt="0"/>
      <dgm:spPr/>
    </dgm:pt>
    <dgm:pt modelId="{8883756B-DFFD-47C3-A2D9-EE13182F7157}" type="pres">
      <dgm:prSet presAssocID="{EB4DBAE6-3767-496E-9E95-FC485AB6FCD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2349052-43F0-441A-8F69-1EF4A7290966}" type="pres">
      <dgm:prSet presAssocID="{CE8DEE32-732F-4108-85F9-40902E57C646}" presName="parTxOnlySpace" presStyleCnt="0"/>
      <dgm:spPr/>
    </dgm:pt>
    <dgm:pt modelId="{FF7BF25D-99A0-4269-B0E4-0CAF391803E6}" type="pres">
      <dgm:prSet presAssocID="{953EC8A4-D9A5-4123-9FFE-8BBEFDED207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76C665B-0C4E-49C8-B5D9-9D58E83E4F16}" type="pres">
      <dgm:prSet presAssocID="{ED465CB3-1D68-4CB9-84D3-30EA0DDAD247}" presName="parTxOnlySpace" presStyleCnt="0"/>
      <dgm:spPr/>
    </dgm:pt>
    <dgm:pt modelId="{388024A0-546E-46A5-B5B3-B10E2ACCB3ED}" type="pres">
      <dgm:prSet presAssocID="{14BE4FD5-B29D-412E-928A-FFBC085F490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0C8C392-2D1B-42E5-BABF-BD9F220F5C58}" type="pres">
      <dgm:prSet presAssocID="{4B220DAF-2CD1-4D84-9477-F47E82C47A86}" presName="parTxOnlySpace" presStyleCnt="0"/>
      <dgm:spPr/>
    </dgm:pt>
    <dgm:pt modelId="{4E4DCAA4-552D-45C3-817C-AFDAE7D3830A}" type="pres">
      <dgm:prSet presAssocID="{4C811BB4-4CB4-4C1E-A3C3-216922C1561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8C8B8CC-19BD-4BBA-9938-7093075F29DB}" type="pres">
      <dgm:prSet presAssocID="{A9E9A644-1B5F-4ECA-B261-1A821FF2CC0A}" presName="parTxOnlySpace" presStyleCnt="0"/>
      <dgm:spPr/>
    </dgm:pt>
    <dgm:pt modelId="{CE8DD225-9D09-4AEF-82BB-14B12BE65782}" type="pres">
      <dgm:prSet presAssocID="{2D9799DD-FEA9-43B4-AE1F-B64B6E6CAAC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8EE8D05-C4FB-4C9B-898D-3B447B46B1D7}" type="presOf" srcId="{EB4DBAE6-3767-496E-9E95-FC485AB6FCDF}" destId="{8883756B-DFFD-47C3-A2D9-EE13182F7157}" srcOrd="0" destOrd="0" presId="urn:microsoft.com/office/officeart/2005/8/layout/chevron1"/>
    <dgm:cxn modelId="{3542980A-0CCD-4D16-B3D4-B45B952B6365}" srcId="{679AC6B9-0516-434B-8980-2F25BD8D3B17}" destId="{4C811BB4-4CB4-4C1E-A3C3-216922C15618}" srcOrd="4" destOrd="0" parTransId="{9E729FF6-EB43-492C-B8A8-F5C45E9C35A0}" sibTransId="{A9E9A644-1B5F-4ECA-B261-1A821FF2CC0A}"/>
    <dgm:cxn modelId="{E83CD65D-11BF-4991-A7A1-8D34B9A022B9}" srcId="{679AC6B9-0516-434B-8980-2F25BD8D3B17}" destId="{953EC8A4-D9A5-4123-9FFE-8BBEFDED2070}" srcOrd="2" destOrd="0" parTransId="{A2F32E9D-B201-48DB-AB9C-A66A02619C34}" sibTransId="{ED465CB3-1D68-4CB9-84D3-30EA0DDAD247}"/>
    <dgm:cxn modelId="{5343F666-740B-4739-9FC4-2FE6435A9864}" type="presOf" srcId="{2D9799DD-FEA9-43B4-AE1F-B64B6E6CAACB}" destId="{CE8DD225-9D09-4AEF-82BB-14B12BE65782}" srcOrd="0" destOrd="0" presId="urn:microsoft.com/office/officeart/2005/8/layout/chevron1"/>
    <dgm:cxn modelId="{98096B83-64CB-4C52-89D7-FAEE1ACCBB21}" type="presOf" srcId="{4C811BB4-4CB4-4C1E-A3C3-216922C15618}" destId="{4E4DCAA4-552D-45C3-817C-AFDAE7D3830A}" srcOrd="0" destOrd="0" presId="urn:microsoft.com/office/officeart/2005/8/layout/chevron1"/>
    <dgm:cxn modelId="{1B8BC78B-F2BE-4A19-905B-1BFCEEBAD862}" srcId="{679AC6B9-0516-434B-8980-2F25BD8D3B17}" destId="{2D9799DD-FEA9-43B4-AE1F-B64B6E6CAACB}" srcOrd="5" destOrd="0" parTransId="{15D5221D-B433-4C75-B933-9AF49DD58EC2}" sibTransId="{88353819-80FB-4584-BB18-D03071E5390F}"/>
    <dgm:cxn modelId="{5C8A8795-3A64-4602-AFAD-70E1A15F2B51}" type="presOf" srcId="{679AC6B9-0516-434B-8980-2F25BD8D3B17}" destId="{E2D52AB3-1133-4A74-979F-76E143271886}" srcOrd="0" destOrd="0" presId="urn:microsoft.com/office/officeart/2005/8/layout/chevron1"/>
    <dgm:cxn modelId="{E967EFB9-3DB3-4DC2-8562-59AA8AB7E170}" type="presOf" srcId="{953EC8A4-D9A5-4123-9FFE-8BBEFDED2070}" destId="{FF7BF25D-99A0-4269-B0E4-0CAF391803E6}" srcOrd="0" destOrd="0" presId="urn:microsoft.com/office/officeart/2005/8/layout/chevron1"/>
    <dgm:cxn modelId="{8B0581BC-8ABD-4E6F-922E-39C9DD5C37B6}" type="presOf" srcId="{14BE4FD5-B29D-412E-928A-FFBC085F490F}" destId="{388024A0-546E-46A5-B5B3-B10E2ACCB3ED}" srcOrd="0" destOrd="0" presId="urn:microsoft.com/office/officeart/2005/8/layout/chevron1"/>
    <dgm:cxn modelId="{8FEFE3BF-4290-47FF-A912-BEF7CBD7CE78}" srcId="{679AC6B9-0516-434B-8980-2F25BD8D3B17}" destId="{14BE4FD5-B29D-412E-928A-FFBC085F490F}" srcOrd="3" destOrd="0" parTransId="{A4B01D43-AB49-48FA-B253-70A5A795F5E3}" sibTransId="{4B220DAF-2CD1-4D84-9477-F47E82C47A86}"/>
    <dgm:cxn modelId="{C8303FCA-B617-44B7-BE5B-26EC58715800}" srcId="{679AC6B9-0516-434B-8980-2F25BD8D3B17}" destId="{193C5FE0-F07D-4824-8E8D-2377181A5CA6}" srcOrd="0" destOrd="0" parTransId="{624A9A10-726C-4DED-9A85-FAD0713249BE}" sibTransId="{57C07665-D661-4E97-982A-000C6690598C}"/>
    <dgm:cxn modelId="{858815DB-A6B5-4490-8F41-471515C1506F}" srcId="{679AC6B9-0516-434B-8980-2F25BD8D3B17}" destId="{EB4DBAE6-3767-496E-9E95-FC485AB6FCDF}" srcOrd="1" destOrd="0" parTransId="{C547F46F-243E-4CDE-8EF6-FF037AA439B4}" sibTransId="{CE8DEE32-732F-4108-85F9-40902E57C646}"/>
    <dgm:cxn modelId="{3FCAE4E9-A33E-49A1-9F42-FB4B7374D8B6}" type="presOf" srcId="{193C5FE0-F07D-4824-8E8D-2377181A5CA6}" destId="{0418F29F-95F1-4B2A-8CC1-BB074271C142}" srcOrd="0" destOrd="0" presId="urn:microsoft.com/office/officeart/2005/8/layout/chevron1"/>
    <dgm:cxn modelId="{C1414214-4A05-4697-A379-88FA6F712805}" type="presParOf" srcId="{E2D52AB3-1133-4A74-979F-76E143271886}" destId="{0418F29F-95F1-4B2A-8CC1-BB074271C142}" srcOrd="0" destOrd="0" presId="urn:microsoft.com/office/officeart/2005/8/layout/chevron1"/>
    <dgm:cxn modelId="{780E874D-CBE6-4D91-BAD1-12E9CBC3545C}" type="presParOf" srcId="{E2D52AB3-1133-4A74-979F-76E143271886}" destId="{02FCF950-8B5F-4DBF-8AD4-72805EC69036}" srcOrd="1" destOrd="0" presId="urn:microsoft.com/office/officeart/2005/8/layout/chevron1"/>
    <dgm:cxn modelId="{DF011BD6-12A0-440B-8836-F6969F48C93F}" type="presParOf" srcId="{E2D52AB3-1133-4A74-979F-76E143271886}" destId="{8883756B-DFFD-47C3-A2D9-EE13182F7157}" srcOrd="2" destOrd="0" presId="urn:microsoft.com/office/officeart/2005/8/layout/chevron1"/>
    <dgm:cxn modelId="{609974D1-FA42-4E9A-A83E-A7D8040D3ACF}" type="presParOf" srcId="{E2D52AB3-1133-4A74-979F-76E143271886}" destId="{72349052-43F0-441A-8F69-1EF4A7290966}" srcOrd="3" destOrd="0" presId="urn:microsoft.com/office/officeart/2005/8/layout/chevron1"/>
    <dgm:cxn modelId="{2E881BD4-5027-4DA2-B13B-C76BCC6A6B99}" type="presParOf" srcId="{E2D52AB3-1133-4A74-979F-76E143271886}" destId="{FF7BF25D-99A0-4269-B0E4-0CAF391803E6}" srcOrd="4" destOrd="0" presId="urn:microsoft.com/office/officeart/2005/8/layout/chevron1"/>
    <dgm:cxn modelId="{0D83F332-5D2A-42EE-9611-A20855F4C064}" type="presParOf" srcId="{E2D52AB3-1133-4A74-979F-76E143271886}" destId="{176C665B-0C4E-49C8-B5D9-9D58E83E4F16}" srcOrd="5" destOrd="0" presId="urn:microsoft.com/office/officeart/2005/8/layout/chevron1"/>
    <dgm:cxn modelId="{C47F8C72-07BA-417E-9C30-7DAFAF828193}" type="presParOf" srcId="{E2D52AB3-1133-4A74-979F-76E143271886}" destId="{388024A0-546E-46A5-B5B3-B10E2ACCB3ED}" srcOrd="6" destOrd="0" presId="urn:microsoft.com/office/officeart/2005/8/layout/chevron1"/>
    <dgm:cxn modelId="{C3FE3797-8C85-4B38-917E-C49103F142AB}" type="presParOf" srcId="{E2D52AB3-1133-4A74-979F-76E143271886}" destId="{70C8C392-2D1B-42E5-BABF-BD9F220F5C58}" srcOrd="7" destOrd="0" presId="urn:microsoft.com/office/officeart/2005/8/layout/chevron1"/>
    <dgm:cxn modelId="{79602348-31C2-4D8F-8FF9-A93E96FEB725}" type="presParOf" srcId="{E2D52AB3-1133-4A74-979F-76E143271886}" destId="{4E4DCAA4-552D-45C3-817C-AFDAE7D3830A}" srcOrd="8" destOrd="0" presId="urn:microsoft.com/office/officeart/2005/8/layout/chevron1"/>
    <dgm:cxn modelId="{BBDDEA5A-41D4-4566-8156-9BA3EE146E10}" type="presParOf" srcId="{E2D52AB3-1133-4A74-979F-76E143271886}" destId="{08C8B8CC-19BD-4BBA-9938-7093075F29DB}" srcOrd="9" destOrd="0" presId="urn:microsoft.com/office/officeart/2005/8/layout/chevron1"/>
    <dgm:cxn modelId="{4CD94873-72D4-40D6-A718-12DDF5580899}" type="presParOf" srcId="{E2D52AB3-1133-4A74-979F-76E143271886}" destId="{CE8DD225-9D09-4AEF-82BB-14B12BE6578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8F29F-95F1-4B2A-8CC1-BB074271C142}">
      <dsp:nvSpPr>
        <dsp:cNvPr id="0" name=""/>
        <dsp:cNvSpPr/>
      </dsp:nvSpPr>
      <dsp:spPr>
        <a:xfrm>
          <a:off x="4304" y="880639"/>
          <a:ext cx="1601232" cy="6404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Prevent</a:t>
          </a:r>
        </a:p>
      </dsp:txBody>
      <dsp:txXfrm>
        <a:off x="324551" y="880639"/>
        <a:ext cx="960739" cy="640493"/>
      </dsp:txXfrm>
    </dsp:sp>
    <dsp:sp modelId="{8883756B-DFFD-47C3-A2D9-EE13182F7157}">
      <dsp:nvSpPr>
        <dsp:cNvPr id="0" name=""/>
        <dsp:cNvSpPr/>
      </dsp:nvSpPr>
      <dsp:spPr>
        <a:xfrm>
          <a:off x="1445413" y="880639"/>
          <a:ext cx="1601232" cy="640493"/>
        </a:xfrm>
        <a:prstGeom prst="chevron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sp:txBody>
      <dsp:txXfrm>
        <a:off x="1765660" y="880639"/>
        <a:ext cx="960739" cy="640493"/>
      </dsp:txXfrm>
    </dsp:sp>
    <dsp:sp modelId="{FF7BF25D-99A0-4269-B0E4-0CAF391803E6}">
      <dsp:nvSpPr>
        <dsp:cNvPr id="0" name=""/>
        <dsp:cNvSpPr/>
      </dsp:nvSpPr>
      <dsp:spPr>
        <a:xfrm>
          <a:off x="2886523" y="880639"/>
          <a:ext cx="1601232" cy="640493"/>
        </a:xfrm>
        <a:prstGeom prst="chevron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Detect</a:t>
          </a:r>
        </a:p>
      </dsp:txBody>
      <dsp:txXfrm>
        <a:off x="3206770" y="880639"/>
        <a:ext cx="960739" cy="640493"/>
      </dsp:txXfrm>
    </dsp:sp>
    <dsp:sp modelId="{388024A0-546E-46A5-B5B3-B10E2ACCB3ED}">
      <dsp:nvSpPr>
        <dsp:cNvPr id="0" name=""/>
        <dsp:cNvSpPr/>
      </dsp:nvSpPr>
      <dsp:spPr>
        <a:xfrm>
          <a:off x="4327632" y="880639"/>
          <a:ext cx="1601232" cy="640493"/>
        </a:xfrm>
        <a:prstGeom prst="chevron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Respond</a:t>
          </a:r>
        </a:p>
      </dsp:txBody>
      <dsp:txXfrm>
        <a:off x="4647879" y="880639"/>
        <a:ext cx="960739" cy="640493"/>
      </dsp:txXfrm>
    </dsp:sp>
    <dsp:sp modelId="{4E4DCAA4-552D-45C3-817C-AFDAE7D3830A}">
      <dsp:nvSpPr>
        <dsp:cNvPr id="0" name=""/>
        <dsp:cNvSpPr/>
      </dsp:nvSpPr>
      <dsp:spPr>
        <a:xfrm>
          <a:off x="5768741" y="880639"/>
          <a:ext cx="1601232" cy="640493"/>
        </a:xfrm>
        <a:prstGeom prst="chevron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Recover</a:t>
          </a:r>
        </a:p>
      </dsp:txBody>
      <dsp:txXfrm>
        <a:off x="6088988" y="880639"/>
        <a:ext cx="960739" cy="640493"/>
      </dsp:txXfrm>
    </dsp:sp>
    <dsp:sp modelId="{CE8DD225-9D09-4AEF-82BB-14B12BE65782}">
      <dsp:nvSpPr>
        <dsp:cNvPr id="0" name=""/>
        <dsp:cNvSpPr/>
      </dsp:nvSpPr>
      <dsp:spPr>
        <a:xfrm>
          <a:off x="7209851" y="880639"/>
          <a:ext cx="1601232" cy="64049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Learn</a:t>
          </a:r>
        </a:p>
      </dsp:txBody>
      <dsp:txXfrm>
        <a:off x="7530098" y="880639"/>
        <a:ext cx="960739" cy="640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‹#›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222222"/>
              </a:solidFill>
              <a:effectLst/>
              <a:latin typeface="Indy 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9B60-BF45-4792-B3D4-1A01ACF3DA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76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6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8B954-2888-4EEA-BC75-22288D66EB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1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AC62F-A720-482A-8E50-9D4B302EC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9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8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2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7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6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6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0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5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7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3ECC-7CE5-4D02-9225-63389E4C9B10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1FC1-453E-4E54-88C1-6F53BCFF0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cabidigitallibrary.org/doi/10.1079/cabionehealth.2023.00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91CA9-5AC1-E853-1391-CFF7F3994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06"/>
            <a:ext cx="1505715" cy="1432563"/>
          </a:xfrm>
          <a:prstGeom prst="rect">
            <a:avLst/>
          </a:prstGeom>
          <a:noFill/>
        </p:spPr>
      </p:pic>
      <p:pic>
        <p:nvPicPr>
          <p:cNvPr id="8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2151D5AA-8567-9327-F63D-3AF1CBEAC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" y="5216577"/>
            <a:ext cx="12182354" cy="16404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65E96F-D40D-15E5-F755-CA721650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88" y="220150"/>
            <a:ext cx="3636075" cy="24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307ED3F-46B7-CD3F-989D-75790C19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" y="3074746"/>
            <a:ext cx="11880968" cy="1820107"/>
          </a:xfrm>
        </p:spPr>
        <p:txBody>
          <a:bodyPr>
            <a:normAutofit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F3858"/>
                </a:solidFill>
                <a:latin typeface="Arial"/>
                <a:cs typeface="Arial"/>
              </a:rPr>
              <a:t>Professor Jenny Harries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solidFill>
                  <a:srgbClr val="0F3858"/>
                </a:solidFill>
                <a:latin typeface="Arial"/>
                <a:cs typeface="Arial"/>
              </a:rPr>
              <a:t>Chief Executive, UK Health Security Agency</a:t>
            </a:r>
            <a:r>
              <a:rPr lang="en-US" sz="3200" dirty="0">
                <a:solidFill>
                  <a:srgbClr val="0F3858"/>
                </a:solidFill>
                <a:latin typeface="Arial"/>
                <a:cs typeface="Arial"/>
              </a:rPr>
              <a:t> </a:t>
            </a:r>
            <a:endParaRPr lang="fr-FR" sz="3200" dirty="0">
              <a:solidFill>
                <a:srgbClr val="0F3858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8271D7-B97E-4736-D5F2-55AF885F2F46}"/>
              </a:ext>
            </a:extLst>
          </p:cNvPr>
          <p:cNvSpPr txBox="1">
            <a:spLocks/>
          </p:cNvSpPr>
          <p:nvPr/>
        </p:nvSpPr>
        <p:spPr>
          <a:xfrm>
            <a:off x="2033644" y="641308"/>
            <a:ext cx="7841643" cy="243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One Health Approach 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to Building 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Resilience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424045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361D-C48F-9C25-ED52-998547A16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369E4-5DE7-46E5-874E-4FD437973785}" type="slidenum">
              <a:rPr lang="en-GB" smtClean="0"/>
              <a:pPr/>
              <a:t>2</a:t>
            </a:fld>
            <a:endParaRPr lang="en-GB" sz="1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1BA09B-B9A9-6E8C-D660-69BDD160C6C2}"/>
              </a:ext>
            </a:extLst>
          </p:cNvPr>
          <p:cNvSpPr txBox="1">
            <a:spLocks/>
          </p:cNvSpPr>
          <p:nvPr/>
        </p:nvSpPr>
        <p:spPr>
          <a:xfrm>
            <a:off x="92997" y="246079"/>
            <a:ext cx="11931103" cy="959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7C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400" b="1" dirty="0">
                <a:solidFill>
                  <a:srgbClr val="2C70BA"/>
                </a:solidFill>
                <a:latin typeface="Arial"/>
                <a:cs typeface="Arial"/>
              </a:rPr>
              <a:t>Essential building blocks of resilient One Health systems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E78D322-5B2A-ECBC-865F-378F5AF4A46C}"/>
              </a:ext>
            </a:extLst>
          </p:cNvPr>
          <p:cNvSpPr/>
          <p:nvPr/>
        </p:nvSpPr>
        <p:spPr>
          <a:xfrm>
            <a:off x="3550457" y="916887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Information Systems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E68A69-5349-894E-AF3F-A168568230DB}"/>
              </a:ext>
            </a:extLst>
          </p:cNvPr>
          <p:cNvSpPr/>
          <p:nvPr/>
        </p:nvSpPr>
        <p:spPr>
          <a:xfrm>
            <a:off x="5127182" y="1748107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Workforce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81F5D4C5-3E9B-6EE8-3EB6-0AAA43791A4C}"/>
              </a:ext>
            </a:extLst>
          </p:cNvPr>
          <p:cNvSpPr/>
          <p:nvPr/>
        </p:nvSpPr>
        <p:spPr>
          <a:xfrm>
            <a:off x="6707445" y="2605698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Service delivery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85C4A20-9D0A-D48B-7850-DC9439854DC0}"/>
              </a:ext>
            </a:extLst>
          </p:cNvPr>
          <p:cNvSpPr/>
          <p:nvPr/>
        </p:nvSpPr>
        <p:spPr>
          <a:xfrm>
            <a:off x="3577769" y="2605698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Leadership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52B2E09-A0B0-CF21-3A1D-482A3BB0A3D8}"/>
              </a:ext>
            </a:extLst>
          </p:cNvPr>
          <p:cNvSpPr/>
          <p:nvPr/>
        </p:nvSpPr>
        <p:spPr>
          <a:xfrm>
            <a:off x="6701368" y="914729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Functions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4C4D996-8A88-75AB-0426-59C38A4D824E}"/>
              </a:ext>
            </a:extLst>
          </p:cNvPr>
          <p:cNvSpPr/>
          <p:nvPr/>
        </p:nvSpPr>
        <p:spPr>
          <a:xfrm>
            <a:off x="8278093" y="1772320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E503FD3-B968-E8F2-3CDE-E13500C1EEF0}"/>
              </a:ext>
            </a:extLst>
          </p:cNvPr>
          <p:cNvSpPr/>
          <p:nvPr/>
        </p:nvSpPr>
        <p:spPr>
          <a:xfrm>
            <a:off x="2025781" y="1788764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073A8E7-13B4-D649-E735-575BC6D7735E}"/>
              </a:ext>
            </a:extLst>
          </p:cNvPr>
          <p:cNvSpPr/>
          <p:nvPr/>
        </p:nvSpPr>
        <p:spPr>
          <a:xfrm>
            <a:off x="9817293" y="943580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and Response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3A949F5-5506-A46C-CDC1-6AB7D4D97016}"/>
              </a:ext>
            </a:extLst>
          </p:cNvPr>
          <p:cNvSpPr/>
          <p:nvPr/>
        </p:nvSpPr>
        <p:spPr>
          <a:xfrm>
            <a:off x="9809386" y="2639747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Adapting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3CB0ED11-A10E-C737-DD67-C832ADE46E08}"/>
              </a:ext>
            </a:extLst>
          </p:cNvPr>
          <p:cNvSpPr/>
          <p:nvPr/>
        </p:nvSpPr>
        <p:spPr>
          <a:xfrm>
            <a:off x="494488" y="905379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Equity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8311255-53B3-66CF-C8BF-EE18F76219DF}"/>
              </a:ext>
            </a:extLst>
          </p:cNvPr>
          <p:cNvSpPr/>
          <p:nvPr/>
        </p:nvSpPr>
        <p:spPr>
          <a:xfrm>
            <a:off x="458186" y="2605697"/>
            <a:ext cx="1870710" cy="1610853"/>
          </a:xfrm>
          <a:prstGeom prst="hexagon">
            <a:avLst/>
          </a:prstGeom>
          <a:solidFill>
            <a:srgbClr val="007C9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supplies, technology and infrastructure</a:t>
            </a:r>
          </a:p>
        </p:txBody>
      </p:sp>
      <p:pic>
        <p:nvPicPr>
          <p:cNvPr id="2" name="Content Placeholder 27" descr="Group success with solid fill">
            <a:extLst>
              <a:ext uri="{FF2B5EF4-FFF2-40B4-BE49-F238E27FC236}">
                <a16:creationId xmlns:a16="http://schemas.microsoft.com/office/drawing/2014/main" id="{5A0AE310-910D-4CA0-1CFF-1E210374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7468" y="4090999"/>
            <a:ext cx="1395521" cy="139552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BD3A07-758D-2B41-9152-415A804BD445}"/>
              </a:ext>
            </a:extLst>
          </p:cNvPr>
          <p:cNvSpPr/>
          <p:nvPr/>
        </p:nvSpPr>
        <p:spPr>
          <a:xfrm>
            <a:off x="4863260" y="5271911"/>
            <a:ext cx="1284373" cy="1270746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alpha val="50000"/>
              <a:hueOff val="-6758543"/>
              <a:satOff val="-17419"/>
              <a:lumOff val="-11765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8C700EE5-C0C0-5933-360E-8AFC07211194}"/>
              </a:ext>
            </a:extLst>
          </p:cNvPr>
          <p:cNvSpPr txBox="1"/>
          <p:nvPr/>
        </p:nvSpPr>
        <p:spPr>
          <a:xfrm>
            <a:off x="5023939" y="5618954"/>
            <a:ext cx="974689" cy="97104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>
                <a:latin typeface="Arial" panose="020B0604020202020204" pitchFamily="34" charset="0"/>
                <a:cs typeface="Arial" panose="020B0604020202020204" pitchFamily="34" charset="0"/>
              </a:rPr>
              <a:t>Animal Health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C2F920-E51C-EB8A-9AF4-08215743B815}"/>
              </a:ext>
            </a:extLst>
          </p:cNvPr>
          <p:cNvSpPr/>
          <p:nvPr/>
        </p:nvSpPr>
        <p:spPr>
          <a:xfrm>
            <a:off x="6313553" y="5286480"/>
            <a:ext cx="1284260" cy="1270634"/>
          </a:xfrm>
          <a:prstGeom prst="ellipse">
            <a:avLst/>
          </a:prstGeom>
          <a:solidFill>
            <a:schemeClr val="accent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alpha val="50000"/>
              <a:hueOff val="-2252848"/>
              <a:satOff val="-5806"/>
              <a:lumOff val="-392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13A8BE9C-5AB1-2949-CAC6-BEC95A0D9BA9}"/>
              </a:ext>
            </a:extLst>
          </p:cNvPr>
          <p:cNvSpPr txBox="1"/>
          <p:nvPr/>
        </p:nvSpPr>
        <p:spPr>
          <a:xfrm>
            <a:off x="6454613" y="5587053"/>
            <a:ext cx="961350" cy="9774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>
                <a:latin typeface="Arial" panose="020B0604020202020204" pitchFamily="34" charset="0"/>
                <a:cs typeface="Arial" panose="020B0604020202020204" pitchFamily="34" charset="0"/>
              </a:rPr>
              <a:t>Plant Health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2CA3EA-A47F-D9C8-ECE8-D833ECABA937}"/>
              </a:ext>
            </a:extLst>
          </p:cNvPr>
          <p:cNvGrpSpPr/>
          <p:nvPr/>
        </p:nvGrpSpPr>
        <p:grpSpPr>
          <a:xfrm>
            <a:off x="3451520" y="5271911"/>
            <a:ext cx="1284373" cy="1270746"/>
            <a:chOff x="2721798" y="1605718"/>
            <a:chExt cx="1284373" cy="12707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C7C76F-CB38-AAA6-E166-A7A83A268474}"/>
                </a:ext>
              </a:extLst>
            </p:cNvPr>
            <p:cNvSpPr/>
            <p:nvPr/>
          </p:nvSpPr>
          <p:spPr>
            <a:xfrm>
              <a:off x="2721798" y="1605718"/>
              <a:ext cx="1284373" cy="1270746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98D2E74-7E1B-5BD7-297C-7AB9EA30B1EF}"/>
                </a:ext>
              </a:extLst>
            </p:cNvPr>
            <p:cNvSpPr txBox="1"/>
            <p:nvPr/>
          </p:nvSpPr>
          <p:spPr>
            <a:xfrm>
              <a:off x="2935215" y="1897441"/>
              <a:ext cx="881597" cy="97104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>
                  <a:latin typeface="Arial" panose="020B0604020202020204" pitchFamily="34" charset="0"/>
                  <a:cs typeface="Arial" panose="020B0604020202020204" pitchFamily="34" charset="0"/>
                </a:rPr>
                <a:t>Human Health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EAAF9F-AEE2-F140-0F5C-8B86DD3CF8BC}"/>
              </a:ext>
            </a:extLst>
          </p:cNvPr>
          <p:cNvSpPr/>
          <p:nvPr/>
        </p:nvSpPr>
        <p:spPr>
          <a:xfrm>
            <a:off x="7744457" y="5271966"/>
            <a:ext cx="1284260" cy="1270634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alpha val="50000"/>
              <a:hueOff val="-4505695"/>
              <a:satOff val="-11613"/>
              <a:lumOff val="-7843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AF3368F6-1411-EC65-E670-B3062997307E}"/>
              </a:ext>
            </a:extLst>
          </p:cNvPr>
          <p:cNvSpPr txBox="1"/>
          <p:nvPr/>
        </p:nvSpPr>
        <p:spPr>
          <a:xfrm>
            <a:off x="7911459" y="5691498"/>
            <a:ext cx="987892" cy="79539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50" kern="1200">
                <a:latin typeface="Arial" panose="020B0604020202020204" pitchFamily="34" charset="0"/>
                <a:cs typeface="Arial" panose="020B0604020202020204" pitchFamily="34" charset="0"/>
              </a:rPr>
              <a:t>Environment Health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7B980A-7487-8CFA-B1EF-018D05C741F6}"/>
              </a:ext>
            </a:extLst>
          </p:cNvPr>
          <p:cNvCxnSpPr>
            <a:cxnSpLocks/>
          </p:cNvCxnSpPr>
          <p:nvPr/>
        </p:nvCxnSpPr>
        <p:spPr>
          <a:xfrm flipV="1">
            <a:off x="494488" y="4294508"/>
            <a:ext cx="11193515" cy="43010"/>
          </a:xfrm>
          <a:prstGeom prst="line">
            <a:avLst/>
          </a:prstGeom>
          <a:ln w="57150">
            <a:solidFill>
              <a:srgbClr val="007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Dance with solid fill">
            <a:extLst>
              <a:ext uri="{FF2B5EF4-FFF2-40B4-BE49-F238E27FC236}">
                <a16:creationId xmlns:a16="http://schemas.microsoft.com/office/drawing/2014/main" id="{ED1083E4-C7BF-C707-2ACF-C75B0F642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318" y="5326364"/>
            <a:ext cx="436911" cy="436911"/>
          </a:xfrm>
          <a:prstGeom prst="rect">
            <a:avLst/>
          </a:prstGeom>
        </p:spPr>
      </p:pic>
      <p:pic>
        <p:nvPicPr>
          <p:cNvPr id="28" name="Graphic 27" descr="Bull with solid fill">
            <a:extLst>
              <a:ext uri="{FF2B5EF4-FFF2-40B4-BE49-F238E27FC236}">
                <a16:creationId xmlns:a16="http://schemas.microsoft.com/office/drawing/2014/main" id="{CD4D4F1E-74AF-47A7-444E-CE6B3EF6F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3974" y="5319358"/>
            <a:ext cx="513291" cy="513291"/>
          </a:xfrm>
          <a:prstGeom prst="rect">
            <a:avLst/>
          </a:prstGeom>
        </p:spPr>
      </p:pic>
      <p:pic>
        <p:nvPicPr>
          <p:cNvPr id="29" name="Graphic 28" descr="Open hand with plant with solid fill">
            <a:extLst>
              <a:ext uri="{FF2B5EF4-FFF2-40B4-BE49-F238E27FC236}">
                <a16:creationId xmlns:a16="http://schemas.microsoft.com/office/drawing/2014/main" id="{A64812D4-E952-013C-32D3-00BF901F0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1180" y="5281041"/>
            <a:ext cx="495243" cy="495243"/>
          </a:xfrm>
          <a:prstGeom prst="rect">
            <a:avLst/>
          </a:prstGeom>
        </p:spPr>
      </p:pic>
      <p:pic>
        <p:nvPicPr>
          <p:cNvPr id="30" name="Graphic 29" descr="Wave with solid fill">
            <a:extLst>
              <a:ext uri="{FF2B5EF4-FFF2-40B4-BE49-F238E27FC236}">
                <a16:creationId xmlns:a16="http://schemas.microsoft.com/office/drawing/2014/main" id="{DDF1D2A8-1CF8-7A03-5428-5169D405E5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2419" y="5355820"/>
            <a:ext cx="422065" cy="422065"/>
          </a:xfrm>
          <a:prstGeom prst="rect">
            <a:avLst/>
          </a:prstGeom>
        </p:spPr>
      </p:pic>
      <p:pic>
        <p:nvPicPr>
          <p:cNvPr id="31" name="Content Placeholder 27" descr="Group success with solid fill">
            <a:extLst>
              <a:ext uri="{FF2B5EF4-FFF2-40B4-BE49-F238E27FC236}">
                <a16:creationId xmlns:a16="http://schemas.microsoft.com/office/drawing/2014/main" id="{EEE9F158-270F-8454-D368-8B69C9BF09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5684" y="4085987"/>
            <a:ext cx="1395521" cy="1395521"/>
          </a:xfrm>
          <a:prstGeom prst="rect">
            <a:avLst/>
          </a:prstGeom>
        </p:spPr>
      </p:pic>
      <p:pic>
        <p:nvPicPr>
          <p:cNvPr id="32" name="Content Placeholder 27" descr="Group success with solid fill">
            <a:extLst>
              <a:ext uri="{FF2B5EF4-FFF2-40B4-BE49-F238E27FC236}">
                <a16:creationId xmlns:a16="http://schemas.microsoft.com/office/drawing/2014/main" id="{1253B16C-D96B-5948-38F4-C99210FAA2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29351" y="4101268"/>
            <a:ext cx="1395521" cy="1395521"/>
          </a:xfrm>
          <a:prstGeom prst="rect">
            <a:avLst/>
          </a:prstGeom>
        </p:spPr>
      </p:pic>
      <p:pic>
        <p:nvPicPr>
          <p:cNvPr id="33" name="Content Placeholder 27" descr="Group success with solid fill">
            <a:extLst>
              <a:ext uri="{FF2B5EF4-FFF2-40B4-BE49-F238E27FC236}">
                <a16:creationId xmlns:a16="http://schemas.microsoft.com/office/drawing/2014/main" id="{2F7B088A-E41D-972E-9661-F490396C3A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48108" y="4080280"/>
            <a:ext cx="1395521" cy="139552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18C95D-FC6E-90B5-9F7E-B44C8324ACEE}"/>
              </a:ext>
            </a:extLst>
          </p:cNvPr>
          <p:cNvCxnSpPr/>
          <p:nvPr/>
        </p:nvCxnSpPr>
        <p:spPr>
          <a:xfrm>
            <a:off x="4807468" y="4345215"/>
            <a:ext cx="0" cy="1997308"/>
          </a:xfrm>
          <a:prstGeom prst="line">
            <a:avLst/>
          </a:prstGeom>
          <a:ln w="38100">
            <a:solidFill>
              <a:srgbClr val="007C9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E432B-197D-0A15-F1EC-C1881356E367}"/>
              </a:ext>
            </a:extLst>
          </p:cNvPr>
          <p:cNvCxnSpPr/>
          <p:nvPr/>
        </p:nvCxnSpPr>
        <p:spPr>
          <a:xfrm>
            <a:off x="6202989" y="4345215"/>
            <a:ext cx="0" cy="1997308"/>
          </a:xfrm>
          <a:prstGeom prst="line">
            <a:avLst/>
          </a:prstGeom>
          <a:ln w="38100">
            <a:solidFill>
              <a:srgbClr val="007C9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2F934F-AD94-B9A2-4823-D305528B68B9}"/>
              </a:ext>
            </a:extLst>
          </p:cNvPr>
          <p:cNvCxnSpPr/>
          <p:nvPr/>
        </p:nvCxnSpPr>
        <p:spPr>
          <a:xfrm>
            <a:off x="7651205" y="4357166"/>
            <a:ext cx="0" cy="1997308"/>
          </a:xfrm>
          <a:prstGeom prst="line">
            <a:avLst/>
          </a:prstGeom>
          <a:ln w="38100">
            <a:solidFill>
              <a:srgbClr val="007C9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F72E-C9F4-B7DC-6B73-A4E1EF28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715"/>
            <a:ext cx="10515600" cy="984704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/>
                <a:cs typeface="Arial"/>
              </a:rPr>
              <a:t>Operationalising the One Health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13753-E625-E636-4478-779F279EC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369E4-5DE7-46E5-874E-4FD437973785}" type="slidenum">
              <a:rPr lang="en-GB" smtClean="0"/>
              <a:pPr/>
              <a:t>3</a:t>
            </a:fld>
            <a:endParaRPr lang="en-GB" sz="1400"/>
          </a:p>
        </p:txBody>
      </p:sp>
      <p:pic>
        <p:nvPicPr>
          <p:cNvPr id="6" name="Content Placeholder 4" descr="A picture containing circle, graphics, clipart, cartoon&#10;&#10;Description automatically generated">
            <a:extLst>
              <a:ext uri="{FF2B5EF4-FFF2-40B4-BE49-F238E27FC236}">
                <a16:creationId xmlns:a16="http://schemas.microsoft.com/office/drawing/2014/main" id="{2A30CE08-1BAF-6793-3FB0-E89D970C1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6432" r="53749" b="3990"/>
          <a:stretch/>
        </p:blipFill>
        <p:spPr>
          <a:xfrm>
            <a:off x="1662682" y="1453964"/>
            <a:ext cx="2842817" cy="2857254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30180D8-0991-BB5D-4D9E-C41ECDDE6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270885"/>
              </p:ext>
            </p:extLst>
          </p:nvPr>
        </p:nvGraphicFramePr>
        <p:xfrm>
          <a:off x="1396884" y="3795804"/>
          <a:ext cx="8815388" cy="240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21B285E-80A4-4475-2397-191564D5727F}"/>
              </a:ext>
            </a:extLst>
          </p:cNvPr>
          <p:cNvSpPr/>
          <p:nvPr/>
        </p:nvSpPr>
        <p:spPr>
          <a:xfrm>
            <a:off x="4320288" y="4586176"/>
            <a:ext cx="3076575" cy="787764"/>
          </a:xfrm>
          <a:prstGeom prst="rect">
            <a:avLst/>
          </a:prstGeom>
          <a:noFill/>
          <a:ln w="7620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976E9-1F9B-28B5-3A20-A0885379CA0D}"/>
              </a:ext>
            </a:extLst>
          </p:cNvPr>
          <p:cNvSpPr txBox="1"/>
          <p:nvPr/>
        </p:nvSpPr>
        <p:spPr>
          <a:xfrm>
            <a:off x="9788031" y="1189881"/>
            <a:ext cx="22002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>
                <a:latin typeface="Arial"/>
                <a:cs typeface="Arial"/>
                <a:hlinkClick r:id="rId9"/>
              </a:rPr>
              <a:t>Graphic adapted from Laing et al., 2023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3" name="Content Placeholder 4" descr="A picture containing circle, graphics, clipart, cartoon&#10;&#10;Description automatically generated">
            <a:extLst>
              <a:ext uri="{FF2B5EF4-FFF2-40B4-BE49-F238E27FC236}">
                <a16:creationId xmlns:a16="http://schemas.microsoft.com/office/drawing/2014/main" id="{1F2B1435-3274-2D01-C10D-B6D56C75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9" t="5824"/>
          <a:stretch/>
        </p:blipFill>
        <p:spPr>
          <a:xfrm>
            <a:off x="6810395" y="1420722"/>
            <a:ext cx="2791761" cy="2796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6CF347-8099-05A4-F9A6-2D732AF55D3F}"/>
              </a:ext>
            </a:extLst>
          </p:cNvPr>
          <p:cNvSpPr/>
          <p:nvPr/>
        </p:nvSpPr>
        <p:spPr>
          <a:xfrm>
            <a:off x="8657778" y="4586179"/>
            <a:ext cx="1550411" cy="787764"/>
          </a:xfrm>
          <a:prstGeom prst="rect">
            <a:avLst/>
          </a:prstGeom>
          <a:noFill/>
          <a:ln w="7620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A7309825-2FBA-D813-894B-1737670A6E7D}"/>
              </a:ext>
            </a:extLst>
          </p:cNvPr>
          <p:cNvSpPr/>
          <p:nvPr/>
        </p:nvSpPr>
        <p:spPr>
          <a:xfrm rot="10800000">
            <a:off x="1447406" y="5439699"/>
            <a:ext cx="8021750" cy="587829"/>
          </a:xfrm>
          <a:prstGeom prst="stripedRightArrow">
            <a:avLst/>
          </a:prstGeom>
          <a:solidFill>
            <a:srgbClr val="007C91"/>
          </a:solidFill>
          <a:ln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6208DB5A-8AA6-DE97-FAD6-666F8E804A7F}"/>
              </a:ext>
            </a:extLst>
          </p:cNvPr>
          <p:cNvSpPr/>
          <p:nvPr/>
        </p:nvSpPr>
        <p:spPr>
          <a:xfrm>
            <a:off x="5265923" y="2277501"/>
            <a:ext cx="901812" cy="587829"/>
          </a:xfrm>
          <a:prstGeom prst="stripedRightArrow">
            <a:avLst/>
          </a:prstGeom>
          <a:solidFill>
            <a:srgbClr val="007C91"/>
          </a:solidFill>
          <a:ln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C8BE-6149-1B9C-6C0E-587068A9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54" y="216902"/>
            <a:ext cx="11754441" cy="842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C70BA"/>
                </a:solidFill>
                <a:latin typeface="Arial"/>
                <a:cs typeface="Arial"/>
              </a:rPr>
              <a:t>UK </a:t>
            </a:r>
            <a:r>
              <a:rPr lang="en-GB" sz="3600" b="1" dirty="0">
                <a:solidFill>
                  <a:srgbClr val="2C70BA"/>
                </a:solidFill>
                <a:latin typeface="Arial"/>
                <a:cs typeface="Arial"/>
              </a:rPr>
              <a:t>Government’s</a:t>
            </a:r>
            <a:r>
              <a:rPr lang="en-GB" sz="3200" b="1" dirty="0">
                <a:solidFill>
                  <a:srgbClr val="2C70BA"/>
                </a:solidFill>
                <a:latin typeface="Arial"/>
                <a:cs typeface="Arial"/>
              </a:rPr>
              <a:t> 2023 Biological Security Strategy (BSS</a:t>
            </a:r>
            <a:r>
              <a:rPr lang="en-GB" sz="3000" b="1" dirty="0">
                <a:solidFill>
                  <a:srgbClr val="2C70BA"/>
                </a:solidFill>
                <a:latin typeface="Arial"/>
                <a:cs typeface="Arial"/>
              </a:rPr>
              <a:t>)</a:t>
            </a:r>
            <a:endParaRPr lang="en-GB" sz="3000" b="1" i="1">
              <a:solidFill>
                <a:srgbClr val="2C70BA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CE25-FCF7-F83D-E183-8FA01BC4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36" y="1231578"/>
            <a:ext cx="8532246" cy="4719696"/>
          </a:xfrm>
        </p:spPr>
        <p:txBody>
          <a:bodyPr vert="horz" lIns="91416" tIns="45708" rIns="91416" bIns="45708" rtlCol="0" anchor="t">
            <a:noAutofit/>
          </a:bodyPr>
          <a:lstStyle>
            <a:defPPr>
              <a:defRPr lang="en-US"/>
            </a:defPPr>
            <a:lvl1pPr marL="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ct val="100000"/>
              </a:lnSpc>
              <a:spcAft>
                <a:spcPts val="1200"/>
              </a:spcAft>
              <a:buFont typeface="Arial" pitchFamily="2" charset="2"/>
              <a:buChar char="•"/>
            </a:pPr>
            <a:r>
              <a:rPr lang="en-GB" sz="2200" b="1" dirty="0">
                <a:solidFill>
                  <a:srgbClr val="0F3858"/>
                </a:solidFill>
                <a:latin typeface="Arial"/>
                <a:cs typeface="Arial"/>
              </a:rPr>
              <a:t>The BSS emphasises One Health through: </a:t>
            </a:r>
            <a:endParaRPr lang="en-US" sz="2200" b="1">
              <a:solidFill>
                <a:srgbClr val="0F3858"/>
              </a:solidFill>
              <a:latin typeface="Arial"/>
              <a:cs typeface="Arial"/>
            </a:endParaRPr>
          </a:p>
          <a:p>
            <a:pPr marL="685165" lvl="1" indent="-227965">
              <a:lnSpc>
                <a:spcPct val="100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GB" sz="2200" err="1">
                <a:solidFill>
                  <a:srgbClr val="0F3858"/>
                </a:solidFill>
                <a:latin typeface="Arial"/>
                <a:cs typeface="Arial"/>
              </a:rPr>
              <a:t>Biosurveillance</a:t>
            </a: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 and threat detection</a:t>
            </a:r>
          </a:p>
          <a:p>
            <a:pPr marL="685165" lvl="1" indent="-227965">
              <a:lnSpc>
                <a:spcPct val="100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Interconnected Global Surveillance</a:t>
            </a:r>
          </a:p>
          <a:p>
            <a:pPr marL="685165" lvl="1" indent="-227965">
              <a:lnSpc>
                <a:spcPct val="100000"/>
              </a:lnSpc>
              <a:spcAft>
                <a:spcPts val="200"/>
              </a:spcAft>
              <a:buFont typeface="Wingdings" pitchFamily="2" charset="2"/>
              <a:buChar char="ü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Multisectoral collaboration</a:t>
            </a:r>
          </a:p>
          <a:p>
            <a:pPr marL="227965" indent="-227965">
              <a:buFont typeface="Arial" pitchFamily="2" charset="2"/>
              <a:buChar char="•"/>
            </a:pPr>
            <a:r>
              <a:rPr lang="en-GB" sz="2200" b="1" dirty="0">
                <a:solidFill>
                  <a:srgbClr val="0F3858"/>
                </a:solidFill>
                <a:latin typeface="Arial"/>
                <a:cs typeface="Arial"/>
              </a:rPr>
              <a:t>UKHSA’s role:</a:t>
            </a:r>
          </a:p>
          <a:p>
            <a:pPr marL="742315" lvl="1" indent="-285115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Leading the pilot of the National </a:t>
            </a:r>
            <a:r>
              <a:rPr lang="en-GB" sz="2200" err="1">
                <a:solidFill>
                  <a:srgbClr val="0F3858"/>
                </a:solidFill>
                <a:latin typeface="Arial"/>
                <a:cs typeface="Arial"/>
              </a:rPr>
              <a:t>Biosurveillance</a:t>
            </a: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 Network (NBN)</a:t>
            </a:r>
          </a:p>
          <a:p>
            <a:pPr marL="742315" lvl="1" indent="-285115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Enhancing protection from high-consequence biological threats</a:t>
            </a:r>
          </a:p>
          <a:p>
            <a:pPr marL="227965" indent="-227965">
              <a:buFont typeface="Arial" pitchFamily="2" charset="2"/>
              <a:buChar char="•"/>
            </a:pPr>
            <a:r>
              <a:rPr lang="en-GB" sz="2200" b="1" dirty="0">
                <a:solidFill>
                  <a:srgbClr val="0F3858"/>
                </a:solidFill>
                <a:latin typeface="Arial"/>
                <a:cs typeface="Arial"/>
              </a:rPr>
              <a:t>Challenges:</a:t>
            </a:r>
          </a:p>
          <a:p>
            <a:pPr marL="742315" lvl="1" indent="-285115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Integrating One Health across previously siloed areas of Government</a:t>
            </a:r>
          </a:p>
          <a:p>
            <a:pPr marL="742315" lvl="1" indent="-285115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F3858"/>
                </a:solidFill>
                <a:latin typeface="Arial"/>
                <a:cs typeface="Arial"/>
              </a:rPr>
              <a:t>Requires time, resources, and subject matter expert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3D30D-0106-9984-B6BE-1F6DA71BA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2722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82A644-11CD-44FB-826D-BBB7468ED13B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E9DF48-09DF-54AE-BCFE-45648A732086}"/>
              </a:ext>
            </a:extLst>
          </p:cNvPr>
          <p:cNvGrpSpPr/>
          <p:nvPr/>
        </p:nvGrpSpPr>
        <p:grpSpPr>
          <a:xfrm>
            <a:off x="8791378" y="1056451"/>
            <a:ext cx="3058068" cy="5573506"/>
            <a:chOff x="9230498" y="1606721"/>
            <a:chExt cx="2619632" cy="5084051"/>
          </a:xfrm>
        </p:grpSpPr>
        <p:pic>
          <p:nvPicPr>
            <p:cNvPr id="32" name="Picture 31" descr="A close-up of a diagram&#10;&#10;Description automatically generated">
              <a:extLst>
                <a:ext uri="{FF2B5EF4-FFF2-40B4-BE49-F238E27FC236}">
                  <a16:creationId xmlns:a16="http://schemas.microsoft.com/office/drawing/2014/main" id="{A016E452-DB09-20AD-C50B-A783C5B5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43"/>
            <a:stretch/>
          </p:blipFill>
          <p:spPr>
            <a:xfrm>
              <a:off x="9446782" y="1606721"/>
              <a:ext cx="2247900" cy="5084051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D1DC08-BAA3-74E5-7EDC-A29EF8A933E6}"/>
                </a:ext>
              </a:extLst>
            </p:cNvPr>
            <p:cNvSpPr/>
            <p:nvPr/>
          </p:nvSpPr>
          <p:spPr>
            <a:xfrm>
              <a:off x="9230498" y="2682051"/>
              <a:ext cx="2619632" cy="170523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9498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8995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58493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7799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97489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6986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84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55981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998"/>
            </a:p>
          </p:txBody>
        </p:sp>
      </p:grpSp>
    </p:spTree>
    <p:extLst>
      <p:ext uri="{BB962C8B-B14F-4D97-AF65-F5344CB8AC3E}">
        <p14:creationId xmlns:p14="http://schemas.microsoft.com/office/powerpoint/2010/main" val="215398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7B7266-C87B-A2E6-944B-0B87BF8FF3FB}"/>
              </a:ext>
            </a:extLst>
          </p:cNvPr>
          <p:cNvGrpSpPr/>
          <p:nvPr/>
        </p:nvGrpSpPr>
        <p:grpSpPr>
          <a:xfrm>
            <a:off x="210077" y="1859861"/>
            <a:ext cx="11917918" cy="3143623"/>
            <a:chOff x="742950" y="2535339"/>
            <a:chExt cx="10466993" cy="2728950"/>
          </a:xfrm>
        </p:grpSpPr>
        <p:pic>
          <p:nvPicPr>
            <p:cNvPr id="5" name="Picture 4" descr="A diagram of a network&#10;&#10;Description automatically generated with medium confidence">
              <a:extLst>
                <a:ext uri="{FF2B5EF4-FFF2-40B4-BE49-F238E27FC236}">
                  <a16:creationId xmlns:a16="http://schemas.microsoft.com/office/drawing/2014/main" id="{49C8F574-F58B-6DDD-5481-9E0A1DE09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0" t="35825" r="9072" b="25431"/>
            <a:stretch/>
          </p:blipFill>
          <p:spPr>
            <a:xfrm>
              <a:off x="942463" y="2606608"/>
              <a:ext cx="10063660" cy="26576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3F56A4-C2FF-BA3E-ED1C-9F854E90010F}"/>
                </a:ext>
              </a:extLst>
            </p:cNvPr>
            <p:cNvSpPr/>
            <p:nvPr/>
          </p:nvSpPr>
          <p:spPr>
            <a:xfrm>
              <a:off x="742950" y="2562225"/>
              <a:ext cx="3514725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9498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8995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58493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7799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97489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6986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84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55981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998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65DA32-4B7C-65E5-31E9-52AA55B5FA5F}"/>
                </a:ext>
              </a:extLst>
            </p:cNvPr>
            <p:cNvSpPr/>
            <p:nvPr/>
          </p:nvSpPr>
          <p:spPr>
            <a:xfrm>
              <a:off x="8552873" y="2535339"/>
              <a:ext cx="2657070" cy="617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9498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8995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58493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77990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97489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6986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84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55981" algn="l" defTabSz="1038995" rtl="0" eaLnBrk="1" latinLnBrk="0" hangingPunct="1"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998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9335AB-4A0A-DF85-EA07-4A0E4C90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7" y="356864"/>
            <a:ext cx="10030273" cy="718607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2C70BA"/>
                </a:solidFill>
                <a:latin typeface="Arial"/>
                <a:cs typeface="Arial"/>
              </a:rPr>
              <a:t>UK’s National </a:t>
            </a:r>
            <a:r>
              <a:rPr lang="en-US" sz="3600" b="1" err="1">
                <a:solidFill>
                  <a:srgbClr val="2C70BA"/>
                </a:solidFill>
                <a:latin typeface="Arial"/>
                <a:cs typeface="Arial"/>
              </a:rPr>
              <a:t>Biosurveillance</a:t>
            </a:r>
            <a:r>
              <a:rPr lang="en-US" sz="3600" b="1" dirty="0">
                <a:solidFill>
                  <a:srgbClr val="2C70BA"/>
                </a:solidFill>
                <a:latin typeface="Arial"/>
                <a:cs typeface="Arial"/>
              </a:rPr>
              <a:t> Network (NBN)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8087-E65E-08BC-32FE-9324778FC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2722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82A644-11CD-44FB-826D-BBB7468ED13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2B114-337F-1F59-802F-9959428B61DA}"/>
              </a:ext>
            </a:extLst>
          </p:cNvPr>
          <p:cNvSpPr txBox="1"/>
          <p:nvPr/>
        </p:nvSpPr>
        <p:spPr>
          <a:xfrm>
            <a:off x="615958" y="1264207"/>
            <a:ext cx="11251606" cy="830972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>
            <a:defPPr>
              <a:defRPr lang="en-US"/>
            </a:defPPr>
            <a:lvl1pPr marL="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2400" i="0" u="none" strike="noStrike" dirty="0">
                <a:solidFill>
                  <a:srgbClr val="0F3858"/>
                </a:solidFill>
                <a:effectLst/>
                <a:latin typeface="Arial"/>
                <a:cs typeface="Arial"/>
              </a:rPr>
              <a:t>The</a:t>
            </a:r>
            <a:r>
              <a:rPr lang="en-GB" sz="2400" b="1" i="0" u="none" strike="noStrike" dirty="0">
                <a:solidFill>
                  <a:srgbClr val="0F3858"/>
                </a:solidFill>
                <a:effectLst/>
                <a:latin typeface="Arial"/>
                <a:cs typeface="Arial"/>
              </a:rPr>
              <a:t> National </a:t>
            </a:r>
            <a:r>
              <a:rPr lang="en-GB" sz="2400" b="1" i="0" u="none" strike="noStrike" err="1">
                <a:solidFill>
                  <a:srgbClr val="0F3858"/>
                </a:solidFill>
                <a:effectLst/>
                <a:latin typeface="Arial"/>
                <a:cs typeface="Arial"/>
              </a:rPr>
              <a:t>Biosurveillance</a:t>
            </a:r>
            <a:r>
              <a:rPr lang="en-GB" sz="2400" b="1" i="0" u="none" strike="noStrike" dirty="0">
                <a:solidFill>
                  <a:srgbClr val="0F3858"/>
                </a:solidFill>
                <a:effectLst/>
                <a:latin typeface="Arial"/>
                <a:cs typeface="Arial"/>
              </a:rPr>
              <a:t> Network (NBN) </a:t>
            </a:r>
            <a:r>
              <a:rPr lang="en-GB" sz="2400" i="0" u="none" strike="noStrike" dirty="0">
                <a:solidFill>
                  <a:srgbClr val="0F3858"/>
                </a:solidFill>
                <a:effectLst/>
                <a:latin typeface="Arial"/>
                <a:cs typeface="Arial"/>
              </a:rPr>
              <a:t>will help protect the UK’s national security from known and emerging high-consequence biological threats.</a:t>
            </a:r>
            <a:r>
              <a:rPr lang="en-US" sz="2400" i="0" dirty="0">
                <a:solidFill>
                  <a:srgbClr val="0F3858"/>
                </a:solidFill>
                <a:effectLst/>
                <a:latin typeface="Arial"/>
                <a:cs typeface="Arial"/>
              </a:rPr>
              <a:t>​</a:t>
            </a:r>
            <a:endParaRPr lang="en-US" sz="2400" dirty="0">
              <a:solidFill>
                <a:srgbClr val="0F3858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4BF9E-22FE-711E-E94E-63DCB23DCE96}"/>
              </a:ext>
            </a:extLst>
          </p:cNvPr>
          <p:cNvSpPr txBox="1"/>
          <p:nvPr/>
        </p:nvSpPr>
        <p:spPr>
          <a:xfrm>
            <a:off x="413916" y="5038359"/>
            <a:ext cx="11370185" cy="15696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F3858"/>
                </a:solidFill>
                <a:latin typeface="Arial"/>
                <a:ea typeface="Calibri"/>
                <a:cs typeface="Arial"/>
              </a:rPr>
              <a:t>The NBN will use a One Health approach to improve and unify surveillance data on the health of people, animals, plants and the environment; utilising a multidisciplinary group of experts to identify, assess and characterise threats faster and more effectively.</a:t>
            </a:r>
            <a:r>
              <a:rPr lang="en-US" sz="2400" dirty="0">
                <a:solidFill>
                  <a:srgbClr val="0F3858"/>
                </a:solidFill>
                <a:latin typeface="Arial"/>
                <a:ea typeface="Calibri"/>
                <a:cs typeface="Arial"/>
              </a:rPr>
              <a:t> </a:t>
            </a:r>
            <a:endParaRPr lang="en-US" sz="2400" dirty="0">
              <a:solidFill>
                <a:srgbClr val="0F385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70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CBFB-E2F5-505E-213C-D710B521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9" y="109318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Arial"/>
                <a:cs typeface="Arial"/>
              </a:rPr>
              <a:t>National </a:t>
            </a:r>
            <a:r>
              <a:rPr lang="en-GB" sz="3600" b="1" err="1">
                <a:latin typeface="Arial"/>
                <a:cs typeface="Arial"/>
              </a:rPr>
              <a:t>Biosurveillance</a:t>
            </a:r>
            <a:r>
              <a:rPr lang="en-GB" sz="3600" b="1" dirty="0">
                <a:latin typeface="Arial"/>
                <a:cs typeface="Arial"/>
              </a:rPr>
              <a:t> Network (NBN)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3EBD6-49F8-250E-6078-4B8B1177A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2722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C82A644-11CD-44FB-826D-BBB7468ED13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4E6AA373-5750-E3CD-AEF3-86ECDC7C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45" y="1395763"/>
            <a:ext cx="8165415" cy="493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94C47-DC4A-5FF4-5DA4-389889E9F2F3}"/>
              </a:ext>
            </a:extLst>
          </p:cNvPr>
          <p:cNvSpPr txBox="1"/>
          <p:nvPr/>
        </p:nvSpPr>
        <p:spPr>
          <a:xfrm>
            <a:off x="8458226" y="1480264"/>
            <a:ext cx="3434024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NBN will be 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for the future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using a One Health approach to improve and unify surveillance data. It will identify, assess and characterise threats faster and more effectively.  ​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NBN will further the UK’s 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G7 pledge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explore less invasive surveillance methods, establishing wastewater and air surveillance capability. Patient data, where required, will be handled in line with relevant legislation.</a:t>
            </a:r>
            <a:r>
              <a:rPr lang="en-GB" dirty="0">
                <a:solidFill>
                  <a:schemeClr val="tx2"/>
                </a:solidFill>
                <a:latin typeface="Arial" panose="020B0604020202020204"/>
                <a:cs typeface="Arial"/>
              </a:rPr>
              <a:t>​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773E6A-2473-FAF1-2B49-EFCD8EE8B8C1}"/>
              </a:ext>
            </a:extLst>
          </p:cNvPr>
          <p:cNvSpPr txBox="1">
            <a:spLocks/>
          </p:cNvSpPr>
          <p:nvPr/>
        </p:nvSpPr>
        <p:spPr>
          <a:xfrm>
            <a:off x="615957" y="179416"/>
            <a:ext cx="10030273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038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498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995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493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990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489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986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84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981" algn="l" defTabSz="1038995" rtl="0" eaLnBrk="1" latinLnBrk="0" hangingPunct="1"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FE4D-1740-D248-A1BB-32631240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92" y="227715"/>
            <a:ext cx="11153800" cy="1007746"/>
          </a:xfrm>
        </p:spPr>
        <p:txBody>
          <a:bodyPr>
            <a:noAutofit/>
          </a:bodyPr>
          <a:lstStyle/>
          <a:p>
            <a:r>
              <a:rPr lang="en-GB" sz="3600" b="1" spc="300" dirty="0">
                <a:latin typeface="Arial"/>
                <a:cs typeface="Arial"/>
              </a:rPr>
              <a:t>Global One Health pledge for building resilient health systems</a:t>
            </a:r>
            <a:endParaRPr lang="en-US" sz="3600" b="1" spc="3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2252-40DA-1845-B202-AAAF0DFBD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420" y="1490180"/>
            <a:ext cx="6254863" cy="42367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37845" indent="-53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3858"/>
                </a:solidFill>
                <a:latin typeface="Arial"/>
                <a:cs typeface="Arial"/>
              </a:rPr>
              <a:t>Share </a:t>
            </a:r>
            <a:r>
              <a:rPr lang="en-US" sz="2400" dirty="0">
                <a:solidFill>
                  <a:srgbClr val="0F3858"/>
                </a:solidFill>
                <a:latin typeface="Arial"/>
                <a:cs typeface="Arial"/>
              </a:rPr>
              <a:t>our experiences in </a:t>
            </a:r>
            <a:r>
              <a:rPr lang="en-US" sz="2400" err="1">
                <a:solidFill>
                  <a:srgbClr val="0F3858"/>
                </a:solidFill>
                <a:latin typeface="Arial"/>
                <a:cs typeface="Arial"/>
              </a:rPr>
              <a:t>operationalising</a:t>
            </a:r>
            <a:r>
              <a:rPr lang="en-US" sz="2400" dirty="0">
                <a:solidFill>
                  <a:srgbClr val="0F3858"/>
                </a:solidFill>
                <a:latin typeface="Arial"/>
                <a:cs typeface="Arial"/>
              </a:rPr>
              <a:t> the One Health approach to build compelling investment cases </a:t>
            </a:r>
          </a:p>
          <a:p>
            <a:pPr marL="537845" indent="-53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rgbClr val="0F3858"/>
                </a:solidFill>
                <a:latin typeface="Arial"/>
                <a:cs typeface="Arial"/>
              </a:rPr>
              <a:t>Prioritise</a:t>
            </a:r>
            <a:r>
              <a:rPr lang="en-US" sz="2400" b="1" dirty="0">
                <a:solidFill>
                  <a:srgbClr val="0F3858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F3858"/>
                </a:solidFill>
                <a:latin typeface="Arial"/>
                <a:cs typeface="Arial"/>
              </a:rPr>
              <a:t>global peer-to-peer learning to build a cadre of professionals </a:t>
            </a:r>
          </a:p>
          <a:p>
            <a:pPr marL="537845" indent="-53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3858"/>
                </a:solidFill>
                <a:latin typeface="Arial"/>
                <a:cs typeface="Arial"/>
              </a:rPr>
              <a:t>Collaborate </a:t>
            </a:r>
            <a:r>
              <a:rPr lang="en-US" sz="2400" dirty="0">
                <a:solidFill>
                  <a:srgbClr val="0F3858"/>
                </a:solidFill>
                <a:latin typeface="Arial"/>
                <a:cs typeface="Arial"/>
              </a:rPr>
              <a:t>in partnerships to build resilience into our health systems together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F3BBE-3351-E9B5-6059-151F0BE1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280"/>
            <a:ext cx="12192000" cy="1741045"/>
          </a:xfrm>
          <a:prstGeom prst="rect">
            <a:avLst/>
          </a:prstGeom>
        </p:spPr>
      </p:pic>
      <p:pic>
        <p:nvPicPr>
          <p:cNvPr id="6" name="Picture 5" descr="People working together">
            <a:extLst>
              <a:ext uri="{FF2B5EF4-FFF2-40B4-BE49-F238E27FC236}">
                <a16:creationId xmlns:a16="http://schemas.microsoft.com/office/drawing/2014/main" id="{EA225979-9EA4-CBD6-EEE9-7F62D3314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70" y="1981451"/>
            <a:ext cx="4893598" cy="3262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128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886793"/>
            <a:ext cx="12182354" cy="197025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F66CF67-2837-E260-A6DD-FD16C3519ABC}"/>
              </a:ext>
            </a:extLst>
          </p:cNvPr>
          <p:cNvSpPr txBox="1">
            <a:spLocks/>
          </p:cNvSpPr>
          <p:nvPr/>
        </p:nvSpPr>
        <p:spPr>
          <a:xfrm>
            <a:off x="13982" y="2956559"/>
            <a:ext cx="12178018" cy="10645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sz="8800" dirty="0">
                <a:latin typeface="Arial"/>
                <a:cs typeface="Arial"/>
              </a:rPr>
              <a:t>Thank you!</a:t>
            </a:r>
            <a:endParaRPr lang="fr-FR" sz="8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540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B2596-C214-4BCE-9054-0A186BC0400D}"/>
</file>

<file path=customXml/itemProps2.xml><?xml version="1.0" encoding="utf-8"?>
<ds:datastoreItem xmlns:ds="http://schemas.openxmlformats.org/officeDocument/2006/customXml" ds:itemID="{91CAAAC1-F0F3-43EC-ADF2-4AF1D161417B}">
  <ds:schemaRefs>
    <ds:schemaRef ds:uri="http://schemas.microsoft.com/office/infopath/2007/PartnerControls"/>
    <ds:schemaRef ds:uri="http://purl.org/dc/dcmitype/"/>
    <ds:schemaRef ds:uri="d0a3a5a1-cf36-4c20-a1a5-4e1bb406372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63b6d487-a7b1-4004-8c9f-3b776e0e5b05"/>
  </ds:schemaRefs>
</ds:datastoreItem>
</file>

<file path=customXml/itemProps3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368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Futura Std Light</vt:lpstr>
      <vt:lpstr>Indy Serif</vt:lpstr>
      <vt:lpstr>Wingdings</vt:lpstr>
      <vt:lpstr>Thème Office</vt:lpstr>
      <vt:lpstr>Office Theme</vt:lpstr>
      <vt:lpstr>Professor Jenny Harries   Chief Executive, UK Health Security Agency </vt:lpstr>
      <vt:lpstr>PowerPoint Presentation</vt:lpstr>
      <vt:lpstr>Operationalising the One Health approach</vt:lpstr>
      <vt:lpstr>UK Government’s 2023 Biological Security Strategy (BSS)</vt:lpstr>
      <vt:lpstr>UK’s National Biosurveillance Network (NBN)</vt:lpstr>
      <vt:lpstr>National Biosurveillance Network (NBN)</vt:lpstr>
      <vt:lpstr>Global One Health pledge for building resilient health systems</vt:lpstr>
      <vt:lpstr>PowerPoint Presentation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Themis Loizou</cp:lastModifiedBy>
  <cp:revision>94</cp:revision>
  <cp:lastPrinted>2024-03-28T16:49:30Z</cp:lastPrinted>
  <dcterms:created xsi:type="dcterms:W3CDTF">2024-01-24T08:51:44Z</dcterms:created>
  <dcterms:modified xsi:type="dcterms:W3CDTF">2024-09-05T17:15:08Z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