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61" r:id="rId2"/>
    <p:sldId id="362" r:id="rId3"/>
    <p:sldId id="374" r:id="rId4"/>
    <p:sldId id="316" r:id="rId5"/>
    <p:sldId id="298" r:id="rId6"/>
    <p:sldId id="367" r:id="rId7"/>
    <p:sldId id="363" r:id="rId8"/>
    <p:sldId id="365" r:id="rId9"/>
    <p:sldId id="385" r:id="rId10"/>
    <p:sldId id="370" r:id="rId11"/>
    <p:sldId id="337" r:id="rId12"/>
    <p:sldId id="368"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i, Henry (CDC/CGH/DGHP) (CTR)" initials="VH((" lastIdx="44" clrIdx="0"/>
  <p:cmAuthor id="2" name="Sue Binder" initials="SB" lastIdx="94" clrIdx="1"/>
  <p:cmAuthor id="3" name="Henry Vandi" initials="" lastIdx="26" clrIdx="2"/>
  <p:cmAuthor id="4" name="Shenandoah Evans" initials="SE" lastIdx="25" clrIdx="4">
    <p:extLst>
      <p:ext uri="{19B8F6BF-5375-455C-9EA6-DF929625EA0E}">
        <p15:presenceInfo xmlns:p15="http://schemas.microsoft.com/office/powerpoint/2012/main" userId="67f27a6876175044" providerId="Windows Live"/>
      </p:ext>
    </p:extLst>
  </p:cmAuthor>
  <p:cmAuthor id="5" name="Vandi, Henry (CDC/CGH/DGHP)" initials="VH(" lastIdx="37" clrIdx="5">
    <p:extLst>
      <p:ext uri="{19B8F6BF-5375-455C-9EA6-DF929625EA0E}">
        <p15:presenceInfo xmlns:p15="http://schemas.microsoft.com/office/powerpoint/2012/main" userId="S-1-5-21-1207783550-2075000910-922709458-447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2" autoAdjust="0"/>
    <p:restoredTop sz="71360" autoAdjust="0"/>
  </p:normalViewPr>
  <p:slideViewPr>
    <p:cSldViewPr snapToGrid="0" showGuides="1">
      <p:cViewPr varScale="1">
        <p:scale>
          <a:sx n="88" d="100"/>
          <a:sy n="88" d="100"/>
        </p:scale>
        <p:origin x="2320" y="184"/>
      </p:cViewPr>
      <p:guideLst>
        <p:guide orient="horz" pos="264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9" d="100"/>
          <a:sy n="89" d="100"/>
        </p:scale>
        <p:origin x="375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40AA9-5A83-4FBD-A580-42EE6F400951}"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073B4B25-D5ED-47D2-87DE-BAB36C2FDE1C}">
      <dgm:prSet phldrT="[Text]"/>
      <dgm:spPr/>
      <dgm:t>
        <a:bodyPr/>
        <a:lstStyle/>
        <a:p>
          <a:r>
            <a:rPr lang="fr-FR" dirty="0">
              <a:solidFill>
                <a:schemeClr val="tx1"/>
              </a:solidFill>
            </a:rPr>
            <a:t>1. ÉVALUER</a:t>
          </a:r>
        </a:p>
      </dgm:t>
    </dgm:pt>
    <dgm:pt modelId="{59E7536D-B141-48B9-847F-22E71B4A9906}" type="parTrans" cxnId="{4F5B21DD-C2BD-4CB6-9C35-C0E0B246FE5F}">
      <dgm:prSet/>
      <dgm:spPr/>
      <dgm:t>
        <a:bodyPr/>
        <a:lstStyle/>
        <a:p>
          <a:endParaRPr lang="en-US"/>
        </a:p>
      </dgm:t>
    </dgm:pt>
    <dgm:pt modelId="{D031DF99-F8F7-4935-9DBD-151B16A3BC2B}" type="sibTrans" cxnId="{4F5B21DD-C2BD-4CB6-9C35-C0E0B246FE5F}">
      <dgm:prSet/>
      <dgm:spPr/>
      <dgm:t>
        <a:bodyPr/>
        <a:lstStyle/>
        <a:p>
          <a:endParaRPr lang="en-US"/>
        </a:p>
      </dgm:t>
    </dgm:pt>
    <dgm:pt modelId="{D265A5F1-A95A-4096-8109-BCE606C8E374}">
      <dgm:prSet phldrT="[Text]"/>
      <dgm:spPr/>
      <dgm:t>
        <a:bodyPr/>
        <a:lstStyle/>
        <a:p>
          <a:r>
            <a:rPr lang="fr-FR" dirty="0">
              <a:solidFill>
                <a:schemeClr val="tx1"/>
              </a:solidFill>
            </a:rPr>
            <a:t>2. PRIORISER</a:t>
          </a:r>
        </a:p>
      </dgm:t>
    </dgm:pt>
    <dgm:pt modelId="{FD22334B-183A-416A-B5C6-D2752307B0B1}" type="parTrans" cxnId="{7DF09559-3FDB-46CE-A822-A10CFF7EDE02}">
      <dgm:prSet/>
      <dgm:spPr/>
      <dgm:t>
        <a:bodyPr/>
        <a:lstStyle/>
        <a:p>
          <a:endParaRPr lang="en-US"/>
        </a:p>
      </dgm:t>
    </dgm:pt>
    <dgm:pt modelId="{361C8A65-095D-4270-B1A8-33013F0E3B0F}" type="sibTrans" cxnId="{7DF09559-3FDB-46CE-A822-A10CFF7EDE02}">
      <dgm:prSet/>
      <dgm:spPr/>
      <dgm:t>
        <a:bodyPr/>
        <a:lstStyle/>
        <a:p>
          <a:endParaRPr lang="en-US"/>
        </a:p>
      </dgm:t>
    </dgm:pt>
    <dgm:pt modelId="{4AD5EFF3-1981-4E81-9F15-E8127B5B07CA}">
      <dgm:prSet phldrT="[Text]"/>
      <dgm:spPr/>
      <dgm:t>
        <a:bodyPr/>
        <a:lstStyle/>
        <a:p>
          <a:r>
            <a:rPr lang="fr-FR">
              <a:solidFill>
                <a:schemeClr val="tx1"/>
              </a:solidFill>
            </a:rPr>
            <a:t>3. PLANIFIER</a:t>
          </a:r>
        </a:p>
      </dgm:t>
    </dgm:pt>
    <dgm:pt modelId="{80C1845C-D7F5-47D3-A0F1-B5D13158D876}" type="parTrans" cxnId="{F9A417BC-635B-4E02-8EE6-60219FDCE800}">
      <dgm:prSet/>
      <dgm:spPr/>
      <dgm:t>
        <a:bodyPr/>
        <a:lstStyle/>
        <a:p>
          <a:endParaRPr lang="en-US"/>
        </a:p>
      </dgm:t>
    </dgm:pt>
    <dgm:pt modelId="{CB7D4474-067D-4CCA-AEBD-8B6514190084}" type="sibTrans" cxnId="{F9A417BC-635B-4E02-8EE6-60219FDCE800}">
      <dgm:prSet/>
      <dgm:spPr/>
      <dgm:t>
        <a:bodyPr/>
        <a:lstStyle/>
        <a:p>
          <a:endParaRPr lang="en-US"/>
        </a:p>
      </dgm:t>
    </dgm:pt>
    <dgm:pt modelId="{E3B169AB-FB13-46DB-94AE-D32FDD9D8F8F}" type="pres">
      <dgm:prSet presAssocID="{FE240AA9-5A83-4FBD-A580-42EE6F400951}" presName="Name0" presStyleCnt="0">
        <dgm:presLayoutVars>
          <dgm:dir/>
          <dgm:resizeHandles val="exact"/>
        </dgm:presLayoutVars>
      </dgm:prSet>
      <dgm:spPr/>
    </dgm:pt>
    <dgm:pt modelId="{8474AADD-5CFD-41C6-9DE2-B0D041ACA31A}" type="pres">
      <dgm:prSet presAssocID="{073B4B25-D5ED-47D2-87DE-BAB36C2FDE1C}" presName="composite" presStyleCnt="0"/>
      <dgm:spPr/>
    </dgm:pt>
    <dgm:pt modelId="{0779A6E9-FACB-4BB7-B342-2C6548B09EDD}" type="pres">
      <dgm:prSet presAssocID="{073B4B25-D5ED-47D2-87DE-BAB36C2FDE1C}" presName="bgChev" presStyleLbl="node1" presStyleIdx="0" presStyleCnt="3"/>
      <dgm:spPr/>
    </dgm:pt>
    <dgm:pt modelId="{BD6E83F8-AB5B-4BC0-A7D6-4626BCE91756}" type="pres">
      <dgm:prSet presAssocID="{073B4B25-D5ED-47D2-87DE-BAB36C2FDE1C}" presName="txNode" presStyleLbl="fgAcc1" presStyleIdx="0" presStyleCnt="3">
        <dgm:presLayoutVars>
          <dgm:bulletEnabled val="1"/>
        </dgm:presLayoutVars>
      </dgm:prSet>
      <dgm:spPr/>
    </dgm:pt>
    <dgm:pt modelId="{02B1633D-87FF-4246-A219-838416EE8C33}" type="pres">
      <dgm:prSet presAssocID="{D031DF99-F8F7-4935-9DBD-151B16A3BC2B}" presName="compositeSpace" presStyleCnt="0"/>
      <dgm:spPr/>
    </dgm:pt>
    <dgm:pt modelId="{81207DF0-2782-48BC-BB21-14A8FB2C2228}" type="pres">
      <dgm:prSet presAssocID="{D265A5F1-A95A-4096-8109-BCE606C8E374}" presName="composite" presStyleCnt="0"/>
      <dgm:spPr/>
    </dgm:pt>
    <dgm:pt modelId="{63183CB3-0BEB-4D98-8E2E-987C9DBA2628}" type="pres">
      <dgm:prSet presAssocID="{D265A5F1-A95A-4096-8109-BCE606C8E374}" presName="bgChev" presStyleLbl="node1" presStyleIdx="1" presStyleCnt="3"/>
      <dgm:spPr/>
    </dgm:pt>
    <dgm:pt modelId="{7F7F8DA2-3058-41F9-BC2E-90C3D72851B1}" type="pres">
      <dgm:prSet presAssocID="{D265A5F1-A95A-4096-8109-BCE606C8E374}" presName="txNode" presStyleLbl="fgAcc1" presStyleIdx="1" presStyleCnt="3">
        <dgm:presLayoutVars>
          <dgm:bulletEnabled val="1"/>
        </dgm:presLayoutVars>
      </dgm:prSet>
      <dgm:spPr/>
    </dgm:pt>
    <dgm:pt modelId="{8A55786D-218F-419D-A019-825EC16E08C0}" type="pres">
      <dgm:prSet presAssocID="{361C8A65-095D-4270-B1A8-33013F0E3B0F}" presName="compositeSpace" presStyleCnt="0"/>
      <dgm:spPr/>
    </dgm:pt>
    <dgm:pt modelId="{6D8F5DB1-4FAA-4500-A148-9ECC9464F73A}" type="pres">
      <dgm:prSet presAssocID="{4AD5EFF3-1981-4E81-9F15-E8127B5B07CA}" presName="composite" presStyleCnt="0"/>
      <dgm:spPr/>
    </dgm:pt>
    <dgm:pt modelId="{88F87303-BE55-4030-9BA8-6AAFF1332FFF}" type="pres">
      <dgm:prSet presAssocID="{4AD5EFF3-1981-4E81-9F15-E8127B5B07CA}" presName="bgChev" presStyleLbl="node1" presStyleIdx="2" presStyleCnt="3"/>
      <dgm:spPr/>
    </dgm:pt>
    <dgm:pt modelId="{BBF4F96E-DD02-462C-B708-B0E8C8B95A74}" type="pres">
      <dgm:prSet presAssocID="{4AD5EFF3-1981-4E81-9F15-E8127B5B07CA}" presName="txNode" presStyleLbl="fgAcc1" presStyleIdx="2" presStyleCnt="3">
        <dgm:presLayoutVars>
          <dgm:bulletEnabled val="1"/>
        </dgm:presLayoutVars>
      </dgm:prSet>
      <dgm:spPr/>
    </dgm:pt>
  </dgm:ptLst>
  <dgm:cxnLst>
    <dgm:cxn modelId="{3B954E4D-0903-4517-AD2F-0A484BF44AEF}" type="presOf" srcId="{FE240AA9-5A83-4FBD-A580-42EE6F400951}" destId="{E3B169AB-FB13-46DB-94AE-D32FDD9D8F8F}" srcOrd="0" destOrd="0" presId="urn:microsoft.com/office/officeart/2005/8/layout/chevronAccent+Icon"/>
    <dgm:cxn modelId="{7DF09559-3FDB-46CE-A822-A10CFF7EDE02}" srcId="{FE240AA9-5A83-4FBD-A580-42EE6F400951}" destId="{D265A5F1-A95A-4096-8109-BCE606C8E374}" srcOrd="1" destOrd="0" parTransId="{FD22334B-183A-416A-B5C6-D2752307B0B1}" sibTransId="{361C8A65-095D-4270-B1A8-33013F0E3B0F}"/>
    <dgm:cxn modelId="{9296906F-624D-4845-8C69-4D358F349CF8}" type="presOf" srcId="{D265A5F1-A95A-4096-8109-BCE606C8E374}" destId="{7F7F8DA2-3058-41F9-BC2E-90C3D72851B1}" srcOrd="0" destOrd="0" presId="urn:microsoft.com/office/officeart/2005/8/layout/chevronAccent+Icon"/>
    <dgm:cxn modelId="{6F6EF4B6-3ABB-4EC1-8F34-1E55C8848098}" type="presOf" srcId="{073B4B25-D5ED-47D2-87DE-BAB36C2FDE1C}" destId="{BD6E83F8-AB5B-4BC0-A7D6-4626BCE91756}" srcOrd="0" destOrd="0" presId="urn:microsoft.com/office/officeart/2005/8/layout/chevronAccent+Icon"/>
    <dgm:cxn modelId="{F9A417BC-635B-4E02-8EE6-60219FDCE800}" srcId="{FE240AA9-5A83-4FBD-A580-42EE6F400951}" destId="{4AD5EFF3-1981-4E81-9F15-E8127B5B07CA}" srcOrd="2" destOrd="0" parTransId="{80C1845C-D7F5-47D3-A0F1-B5D13158D876}" sibTransId="{CB7D4474-067D-4CCA-AEBD-8B6514190084}"/>
    <dgm:cxn modelId="{4F5B21DD-C2BD-4CB6-9C35-C0E0B246FE5F}" srcId="{FE240AA9-5A83-4FBD-A580-42EE6F400951}" destId="{073B4B25-D5ED-47D2-87DE-BAB36C2FDE1C}" srcOrd="0" destOrd="0" parTransId="{59E7536D-B141-48B9-847F-22E71B4A9906}" sibTransId="{D031DF99-F8F7-4935-9DBD-151B16A3BC2B}"/>
    <dgm:cxn modelId="{04FA01FC-C51E-4CA7-9EBC-B01CC421FCE3}" type="presOf" srcId="{4AD5EFF3-1981-4E81-9F15-E8127B5B07CA}" destId="{BBF4F96E-DD02-462C-B708-B0E8C8B95A74}" srcOrd="0" destOrd="0" presId="urn:microsoft.com/office/officeart/2005/8/layout/chevronAccent+Icon"/>
    <dgm:cxn modelId="{72D8F692-677B-4F38-A4F7-543C1CF44392}" type="presParOf" srcId="{E3B169AB-FB13-46DB-94AE-D32FDD9D8F8F}" destId="{8474AADD-5CFD-41C6-9DE2-B0D041ACA31A}" srcOrd="0" destOrd="0" presId="urn:microsoft.com/office/officeart/2005/8/layout/chevronAccent+Icon"/>
    <dgm:cxn modelId="{87BB4B0A-247C-4142-B583-3D9B5144AFF5}" type="presParOf" srcId="{8474AADD-5CFD-41C6-9DE2-B0D041ACA31A}" destId="{0779A6E9-FACB-4BB7-B342-2C6548B09EDD}" srcOrd="0" destOrd="0" presId="urn:microsoft.com/office/officeart/2005/8/layout/chevronAccent+Icon"/>
    <dgm:cxn modelId="{C7B91882-3CD7-47D7-9542-BC2B3DB0F4CC}" type="presParOf" srcId="{8474AADD-5CFD-41C6-9DE2-B0D041ACA31A}" destId="{BD6E83F8-AB5B-4BC0-A7D6-4626BCE91756}" srcOrd="1" destOrd="0" presId="urn:microsoft.com/office/officeart/2005/8/layout/chevronAccent+Icon"/>
    <dgm:cxn modelId="{D5DF0543-B129-4013-8D5C-23A8B1BDF730}" type="presParOf" srcId="{E3B169AB-FB13-46DB-94AE-D32FDD9D8F8F}" destId="{02B1633D-87FF-4246-A219-838416EE8C33}" srcOrd="1" destOrd="0" presId="urn:microsoft.com/office/officeart/2005/8/layout/chevronAccent+Icon"/>
    <dgm:cxn modelId="{A3205E15-91DD-4E84-8CF2-B25F94DA491F}" type="presParOf" srcId="{E3B169AB-FB13-46DB-94AE-D32FDD9D8F8F}" destId="{81207DF0-2782-48BC-BB21-14A8FB2C2228}" srcOrd="2" destOrd="0" presId="urn:microsoft.com/office/officeart/2005/8/layout/chevronAccent+Icon"/>
    <dgm:cxn modelId="{74C93D91-B176-414F-81CA-8131EF6A0155}" type="presParOf" srcId="{81207DF0-2782-48BC-BB21-14A8FB2C2228}" destId="{63183CB3-0BEB-4D98-8E2E-987C9DBA2628}" srcOrd="0" destOrd="0" presId="urn:microsoft.com/office/officeart/2005/8/layout/chevronAccent+Icon"/>
    <dgm:cxn modelId="{D4475F53-B4F2-4D11-A356-18258BB4FD15}" type="presParOf" srcId="{81207DF0-2782-48BC-BB21-14A8FB2C2228}" destId="{7F7F8DA2-3058-41F9-BC2E-90C3D72851B1}" srcOrd="1" destOrd="0" presId="urn:microsoft.com/office/officeart/2005/8/layout/chevronAccent+Icon"/>
    <dgm:cxn modelId="{D697C151-C946-4576-B6F8-30FDAEACEC85}" type="presParOf" srcId="{E3B169AB-FB13-46DB-94AE-D32FDD9D8F8F}" destId="{8A55786D-218F-419D-A019-825EC16E08C0}" srcOrd="3" destOrd="0" presId="urn:microsoft.com/office/officeart/2005/8/layout/chevronAccent+Icon"/>
    <dgm:cxn modelId="{2CC6562E-D6BD-4076-8370-E2C3FB857169}" type="presParOf" srcId="{E3B169AB-FB13-46DB-94AE-D32FDD9D8F8F}" destId="{6D8F5DB1-4FAA-4500-A148-9ECC9464F73A}" srcOrd="4" destOrd="0" presId="urn:microsoft.com/office/officeart/2005/8/layout/chevronAccent+Icon"/>
    <dgm:cxn modelId="{CC534364-92C7-4118-B9CF-4BC64D3BEE85}" type="presParOf" srcId="{6D8F5DB1-4FAA-4500-A148-9ECC9464F73A}" destId="{88F87303-BE55-4030-9BA8-6AAFF1332FFF}" srcOrd="0" destOrd="0" presId="urn:microsoft.com/office/officeart/2005/8/layout/chevronAccent+Icon"/>
    <dgm:cxn modelId="{1D64E7FB-1041-461A-BEFD-FAD5F67682B5}" type="presParOf" srcId="{6D8F5DB1-4FAA-4500-A148-9ECC9464F73A}" destId="{BBF4F96E-DD02-462C-B708-B0E8C8B95A74}" srcOrd="1" destOrd="0" presId="urn:microsoft.com/office/officeart/2005/8/layout/chevronAccent+Ic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A6E9-FACB-4BB7-B342-2C6548B09EDD}">
      <dsp:nvSpPr>
        <dsp:cNvPr id="0" name=""/>
        <dsp:cNvSpPr/>
      </dsp:nvSpPr>
      <dsp:spPr>
        <a:xfrm>
          <a:off x="965" y="354332"/>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83F8-AB5B-4BC0-A7D6-4626BCE91756}">
      <dsp:nvSpPr>
        <dsp:cNvPr id="0" name=""/>
        <dsp:cNvSpPr/>
      </dsp:nvSpPr>
      <dsp:spPr>
        <a:xfrm>
          <a:off x="648115" y="588519"/>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1. ÉVALUER</a:t>
          </a:r>
        </a:p>
      </dsp:txBody>
      <dsp:txXfrm>
        <a:off x="675551" y="615955"/>
        <a:ext cx="1994434" cy="881876"/>
      </dsp:txXfrm>
    </dsp:sp>
    <dsp:sp modelId="{63183CB3-0BEB-4D98-8E2E-987C9DBA2628}">
      <dsp:nvSpPr>
        <dsp:cNvPr id="0" name=""/>
        <dsp:cNvSpPr/>
      </dsp:nvSpPr>
      <dsp:spPr>
        <a:xfrm>
          <a:off x="2772922" y="354332"/>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F8DA2-3058-41F9-BC2E-90C3D72851B1}">
      <dsp:nvSpPr>
        <dsp:cNvPr id="0" name=""/>
        <dsp:cNvSpPr/>
      </dsp:nvSpPr>
      <dsp:spPr>
        <a:xfrm>
          <a:off x="3420071" y="588519"/>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2. PRIORISER</a:t>
          </a:r>
        </a:p>
      </dsp:txBody>
      <dsp:txXfrm>
        <a:off x="3447507" y="615955"/>
        <a:ext cx="1994434" cy="881876"/>
      </dsp:txXfrm>
    </dsp:sp>
    <dsp:sp modelId="{88F87303-BE55-4030-9BA8-6AAFF1332FFF}">
      <dsp:nvSpPr>
        <dsp:cNvPr id="0" name=""/>
        <dsp:cNvSpPr/>
      </dsp:nvSpPr>
      <dsp:spPr>
        <a:xfrm>
          <a:off x="5544878" y="354332"/>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4F96E-DD02-462C-B708-B0E8C8B95A74}">
      <dsp:nvSpPr>
        <dsp:cNvPr id="0" name=""/>
        <dsp:cNvSpPr/>
      </dsp:nvSpPr>
      <dsp:spPr>
        <a:xfrm>
          <a:off x="6192027" y="588519"/>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3. PLANIFIER</a:t>
          </a:r>
        </a:p>
      </dsp:txBody>
      <dsp:txXfrm>
        <a:off x="6219463" y="615955"/>
        <a:ext cx="1994434" cy="8818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475" cy="481045"/>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3064" y="0"/>
            <a:ext cx="3170475" cy="481045"/>
          </a:xfrm>
          <a:prstGeom prst="rect">
            <a:avLst/>
          </a:prstGeom>
        </p:spPr>
        <p:txBody>
          <a:bodyPr vert="horz" lIns="94851" tIns="47425" rIns="94851" bIns="47425" rtlCol="0"/>
          <a:lstStyle>
            <a:lvl1pPr algn="r">
              <a:defRPr sz="1200"/>
            </a:lvl1pPr>
          </a:lstStyle>
          <a:p>
            <a:fld id="{04D2080B-0C1C-4289-A069-58838627D37C}" type="datetimeFigureOut">
              <a:rPr lang="en-US" smtClean="0"/>
              <a:t>11/5/20</a:t>
            </a:fld>
            <a:endParaRPr lang="en-US" dirty="0"/>
          </a:p>
        </p:txBody>
      </p:sp>
      <p:sp>
        <p:nvSpPr>
          <p:cNvPr id="4" name="Footer Placeholder 3"/>
          <p:cNvSpPr>
            <a:spLocks noGrp="1"/>
          </p:cNvSpPr>
          <p:nvPr>
            <p:ph type="ftr" sz="quarter" idx="2"/>
          </p:nvPr>
        </p:nvSpPr>
        <p:spPr>
          <a:xfrm>
            <a:off x="1" y="9120157"/>
            <a:ext cx="3170475" cy="481044"/>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064" y="9120157"/>
            <a:ext cx="3170475" cy="481044"/>
          </a:xfrm>
          <a:prstGeom prst="rect">
            <a:avLst/>
          </a:prstGeom>
        </p:spPr>
        <p:txBody>
          <a:bodyPr vert="horz" lIns="94851" tIns="47425" rIns="94851" bIns="47425" rtlCol="0" anchor="b"/>
          <a:lstStyle>
            <a:lvl1pPr algn="r">
              <a:defRPr sz="1200"/>
            </a:lvl1pPr>
          </a:lstStyle>
          <a:p>
            <a:fld id="{0D20D7EE-2997-43B9-84E1-67A87B4C2FC2}" type="slidenum">
              <a:rPr lang="en-US" smtClean="0"/>
              <a:t>‹#›</a:t>
            </a:fld>
            <a:endParaRPr lang="en-US" dirty="0"/>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418" tIns="48210" rIns="96418" bIns="48210"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418" tIns="48210" rIns="96418" bIns="48210" rtlCol="0"/>
          <a:lstStyle>
            <a:lvl1pPr algn="r">
              <a:defRPr sz="1200"/>
            </a:lvl1pPr>
          </a:lstStyle>
          <a:p>
            <a:fld id="{4CA40218-F84A-416D-96FC-136CAE658836}" type="datetimeFigureOut">
              <a:rPr lang="en-US" smtClean="0"/>
              <a:t>11/5/20</a:t>
            </a:fld>
            <a:endParaRPr lang="en-US" dirty="0"/>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6418" tIns="48210" rIns="96418" bIns="48210" rtlCol="0" anchor="ctr"/>
          <a:lstStyle/>
          <a:p>
            <a:endParaRPr lang="en-US" dirty="0"/>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96418" tIns="48210" rIns="96418" bIns="4821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418" tIns="48210" rIns="96418" bIns="482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418" tIns="48210" rIns="96418" bIns="48210" rtlCol="0" anchor="b"/>
          <a:lstStyle>
            <a:lvl1pPr algn="r">
              <a:defRPr sz="1200"/>
            </a:lvl1pPr>
          </a:lstStyle>
          <a:p>
            <a:fld id="{47486F4C-9837-41D3-93E3-4784B0746872}" type="slidenum">
              <a:rPr lang="en-US" smtClean="0"/>
              <a:t>‹#›</a:t>
            </a:fld>
            <a:endParaRPr lang="en-US" dirty="0"/>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1675"/>
          </a:xfrm>
        </p:spPr>
      </p:sp>
      <p:sp>
        <p:nvSpPr>
          <p:cNvPr id="3" name="Notes Placeholder 2"/>
          <p:cNvSpPr>
            <a:spLocks noGrp="1"/>
          </p:cNvSpPr>
          <p:nvPr>
            <p:ph type="body" idx="1"/>
          </p:nvPr>
        </p:nvSpPr>
        <p:spPr>
          <a:xfrm>
            <a:off x="318052" y="5226215"/>
            <a:ext cx="6698974" cy="3780473"/>
          </a:xfrm>
        </p:spPr>
        <p:txBody>
          <a:bodyPr/>
          <a:lstStyle/>
          <a:p>
            <a:r>
              <a:rPr lang="fr-FR" b="1" dirty="0">
                <a:cs typeface="Arial" panose="020B0604020202020204" pitchFamily="34" charset="0"/>
              </a:rPr>
              <a:t>L’outil de développement par stades (SDT, de l’anglais </a:t>
            </a:r>
            <a:r>
              <a:rPr lang="fr-FR" b="1" i="1" dirty="0" err="1">
                <a:cs typeface="Arial" panose="020B0604020202020204" pitchFamily="34" charset="0"/>
              </a:rPr>
              <a:t>Staged</a:t>
            </a:r>
            <a:r>
              <a:rPr lang="fr-FR" b="1" i="1" dirty="0">
                <a:cs typeface="Arial" panose="020B0604020202020204" pitchFamily="34" charset="0"/>
              </a:rPr>
              <a:t> </a:t>
            </a:r>
            <a:r>
              <a:rPr lang="fr-FR" b="1" i="1" dirty="0" err="1">
                <a:cs typeface="Arial" panose="020B0604020202020204" pitchFamily="34" charset="0"/>
              </a:rPr>
              <a:t>Development</a:t>
            </a:r>
            <a:r>
              <a:rPr lang="fr-FR" b="1" i="1" dirty="0">
                <a:cs typeface="Arial" panose="020B0604020202020204" pitchFamily="34" charset="0"/>
              </a:rPr>
              <a:t> Tool</a:t>
            </a:r>
            <a:r>
              <a:rPr lang="fr-FR" b="1" dirty="0">
                <a:cs typeface="Arial" panose="020B0604020202020204" pitchFamily="34" charset="0"/>
              </a:rPr>
              <a:t>) pour les Instituts nationaux de santé publique (INSP) </a:t>
            </a:r>
          </a:p>
          <a:p>
            <a:r>
              <a:rPr lang="fr-FR" dirty="0">
                <a:cs typeface="Arial" panose="020B0604020202020204" pitchFamily="34" charset="0"/>
              </a:rPr>
              <a:t>Les notes accompagnant les diapositives donnent des renseignements approfondis sur le SDT et son utilisation. Elles sont destinées à servir à toute personne travaillant avec le SDT. </a:t>
            </a:r>
          </a:p>
          <a:p>
            <a:endParaRPr lang="en-US" dirty="0">
              <a:cs typeface="Arial" panose="020B0604020202020204" pitchFamily="34" charset="0"/>
            </a:endParaRPr>
          </a:p>
          <a:p>
            <a:r>
              <a:rPr lang="fr-FR" dirty="0">
                <a:cs typeface="Arial" panose="020B0604020202020204" pitchFamily="34" charset="0"/>
              </a:rPr>
              <a:t>L’outil de développement par stades (SDT) des INSP a été mis au point par les CDC (Centers for </a:t>
            </a:r>
            <a:r>
              <a:rPr lang="fr-FR" dirty="0" err="1">
                <a:cs typeface="Arial" panose="020B0604020202020204" pitchFamily="34" charset="0"/>
              </a:rPr>
              <a:t>Disease</a:t>
            </a:r>
            <a:r>
              <a:rPr lang="fr-FR" dirty="0">
                <a:cs typeface="Arial" panose="020B0604020202020204" pitchFamily="34" charset="0"/>
              </a:rPr>
              <a:t> Control and Prevention [Centres pour le contrôle et la prévention des maladies]) des États-Unis et par l’IANPHI (International Association of National Public </a:t>
            </a:r>
            <a:r>
              <a:rPr lang="fr-FR" dirty="0" err="1">
                <a:cs typeface="Arial" panose="020B0604020202020204" pitchFamily="34" charset="0"/>
              </a:rPr>
              <a:t>Health</a:t>
            </a:r>
            <a:r>
              <a:rPr lang="fr-FR" dirty="0">
                <a:cs typeface="Arial" panose="020B0604020202020204" pitchFamily="34" charset="0"/>
              </a:rPr>
              <a:t> Institutes) avec l’aide d’un groupe consultatif formé de leaders des INSP du monde entier. Il est destiné à aider les INSP à évaluer leurs capacités, à recenser les carences et les classer par ordre de priorité, et à planifier la manière de passer à un fonctionnement de haut niveau. Il se fonde en partie sur la méthode CYPRESS, mise au point aux États-Unis par le cabinet d’audit et de conseil Deloitte Consulting LLP.</a:t>
            </a: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1675"/>
          </a:xfrm>
        </p:spPr>
      </p:sp>
      <p:sp>
        <p:nvSpPr>
          <p:cNvPr id="3" name="Notes Placeholder 2"/>
          <p:cNvSpPr>
            <a:spLocks noGrp="1"/>
          </p:cNvSpPr>
          <p:nvPr>
            <p:ph type="body" idx="1"/>
          </p:nvPr>
        </p:nvSpPr>
        <p:spPr>
          <a:xfrm>
            <a:off x="310656" y="4620579"/>
            <a:ext cx="6701285" cy="3780473"/>
          </a:xfrm>
        </p:spPr>
        <p:txBody>
          <a:bodyPr/>
          <a:lstStyle/>
          <a:p>
            <a:pPr defTabSz="948507">
              <a:defRPr/>
            </a:pPr>
            <a:r>
              <a:rPr lang="fr-FR"/>
              <a:t>Dans cette phase du processus du SDT, les participants établissent des plans pour leurs plus hautes priorités. Il est essentiel de préciser clairement qui est chargé de chaque action ou mesure, et selon quel calendrier. Lorsque la planification du travail ne s’effectue pas immédiatement après l’établissement des priorités, certains INSP peuvent choisir de l’accomplir pendant les semaines suivantes.</a:t>
            </a:r>
          </a:p>
          <a:p>
            <a:pPr defTabSz="948507">
              <a:defRPr/>
            </a:pPr>
            <a:endParaRPr lang="en-US" b="1" dirty="0"/>
          </a:p>
          <a:p>
            <a:pPr defTabSz="948507">
              <a:defRPr/>
            </a:pPr>
            <a:r>
              <a:rPr lang="fr-FR"/>
              <a:t>Il est à noter que la planification avec le SDT est censée être flexible. Dans cet exemple, le groupe a entré des échéances pour les différents jalons et noté à quel moment il devra se concerter avec les responsables avant de passer à la mise au point détaillée des prochaines étapes (même si un échéancier est donné pour cette concertation).</a:t>
            </a: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a:p>
        </p:txBody>
      </p:sp>
    </p:spTree>
    <p:extLst>
      <p:ext uri="{BB962C8B-B14F-4D97-AF65-F5344CB8AC3E}">
        <p14:creationId xmlns:p14="http://schemas.microsoft.com/office/powerpoint/2010/main" val="7995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1675"/>
          </a:xfrm>
        </p:spPr>
      </p:sp>
      <p:sp>
        <p:nvSpPr>
          <p:cNvPr id="3" name="Notes Placeholder 2"/>
          <p:cNvSpPr>
            <a:spLocks noGrp="1"/>
          </p:cNvSpPr>
          <p:nvPr>
            <p:ph type="body" idx="1"/>
          </p:nvPr>
        </p:nvSpPr>
        <p:spPr>
          <a:xfrm>
            <a:off x="321750" y="4620579"/>
            <a:ext cx="6679096" cy="3780473"/>
          </a:xfrm>
        </p:spPr>
        <p:txBody>
          <a:bodyPr/>
          <a:lstStyle/>
          <a:p>
            <a:pPr defTabSz="948507">
              <a:defRPr/>
            </a:pPr>
            <a:r>
              <a:rPr lang="fr-FR"/>
              <a:t>L’écueil à éviter dans toute planification, c’est que les participants élaborent des plans détaillés pour ce qui est facile à faire, mais pas nécessairement pour ce qui a le plus d’impact. Avant d’arrêter le plan définitif, il est essentiel de le passer en revue pour déterminer s’il aura de bonnes chances d’avoir l’impact voulu et de le réviser si nécessaire.</a:t>
            </a: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a:p>
        </p:txBody>
      </p:sp>
    </p:spTree>
    <p:extLst>
      <p:ext uri="{BB962C8B-B14F-4D97-AF65-F5344CB8AC3E}">
        <p14:creationId xmlns:p14="http://schemas.microsoft.com/office/powerpoint/2010/main" val="3609578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1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a:p>
        </p:txBody>
      </p:sp>
    </p:spTree>
    <p:extLst>
      <p:ext uri="{BB962C8B-B14F-4D97-AF65-F5344CB8AC3E}">
        <p14:creationId xmlns:p14="http://schemas.microsoft.com/office/powerpoint/2010/main" val="28461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1675"/>
          </a:xfrm>
        </p:spPr>
      </p:sp>
      <p:sp>
        <p:nvSpPr>
          <p:cNvPr id="3" name="Notes Placeholder 2"/>
          <p:cNvSpPr>
            <a:spLocks noGrp="1"/>
          </p:cNvSpPr>
          <p:nvPr>
            <p:ph type="body" idx="1"/>
          </p:nvPr>
        </p:nvSpPr>
        <p:spPr>
          <a:xfrm>
            <a:off x="337932" y="4620579"/>
            <a:ext cx="6669155" cy="3780473"/>
          </a:xfrm>
        </p:spPr>
        <p:txBody>
          <a:bodyPr/>
          <a:lstStyle/>
          <a:p>
            <a:pPr>
              <a:spcBef>
                <a:spcPts val="622"/>
              </a:spcBef>
              <a:buClr>
                <a:srgbClr val="4F81BD"/>
              </a:buClr>
              <a:defRPr/>
            </a:pPr>
            <a:r>
              <a:rPr lang="fr-FR">
                <a:solidFill>
                  <a:srgbClr val="000000"/>
                </a:solidFill>
              </a:rPr>
              <a:t>Cette diapositive donne la liste des sujets traités dans la séance « Cadre général et description » du SDT.</a:t>
            </a: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a:p>
        </p:txBody>
      </p:sp>
    </p:spTree>
    <p:extLst>
      <p:ext uri="{BB962C8B-B14F-4D97-AF65-F5344CB8AC3E}">
        <p14:creationId xmlns:p14="http://schemas.microsoft.com/office/powerpoint/2010/main" val="16836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1675"/>
          </a:xfrm>
        </p:spPr>
      </p:sp>
      <p:sp>
        <p:nvSpPr>
          <p:cNvPr id="3" name="Notes Placeholder 2"/>
          <p:cNvSpPr>
            <a:spLocks noGrp="1"/>
          </p:cNvSpPr>
          <p:nvPr>
            <p:ph type="body" idx="1"/>
          </p:nvPr>
        </p:nvSpPr>
        <p:spPr>
          <a:xfrm>
            <a:off x="337930" y="4897733"/>
            <a:ext cx="6669157" cy="3780473"/>
          </a:xfrm>
        </p:spPr>
        <p:txBody>
          <a:bodyPr/>
          <a:lstStyle/>
          <a:p>
            <a:pPr defTabSz="948507">
              <a:defRPr/>
            </a:pPr>
            <a:r>
              <a:rPr lang="fr-FR">
                <a:cs typeface="Arial" panose="020B0604020202020204" pitchFamily="34" charset="0"/>
              </a:rPr>
              <a:t>Le SDT est un processus en 3 étapes utilisant des outils mis au point spécialement pour les INSP. La première étape consiste à évaluer les capacités et recenser les carences, la seconde à établir les priorités (ou « prioriser »), et la troisième à planifier le travail. </a:t>
            </a:r>
            <a:r>
              <a:rPr lang="fr-FR"/>
              <a:t>La planification au moyen du SDT se concrétise par l’établissement d’une feuille de route pour renforcer les capacités de l’INSP et accroître son impact dans les domaines qu’il considère comme prioritaires.</a:t>
            </a: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a:p>
        </p:txBody>
      </p:sp>
    </p:spTree>
    <p:extLst>
      <p:ext uri="{BB962C8B-B14F-4D97-AF65-F5344CB8AC3E}">
        <p14:creationId xmlns:p14="http://schemas.microsoft.com/office/powerpoint/2010/main" val="129292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1675"/>
          </a:xfrm>
        </p:spPr>
      </p:sp>
      <p:sp>
        <p:nvSpPr>
          <p:cNvPr id="3" name="Notes Placeholder 2"/>
          <p:cNvSpPr>
            <a:spLocks noGrp="1"/>
          </p:cNvSpPr>
          <p:nvPr>
            <p:ph type="body" idx="1"/>
          </p:nvPr>
        </p:nvSpPr>
        <p:spPr>
          <a:xfrm>
            <a:off x="310656" y="5257009"/>
            <a:ext cx="6701285" cy="3780473"/>
          </a:xfrm>
        </p:spPr>
        <p:txBody>
          <a:bodyPr/>
          <a:lstStyle/>
          <a:p>
            <a:r>
              <a:rPr lang="fr-FR"/>
              <a:t>Le modèle de maturité se fonde sur l’idée selon laquelle, pour un sujet donné, les INSP présenteraient différents niveaux de « maturité » ou de développement. En donnant des exemples de « l’allure » de ces différents stades, les Guides de discussion suscitent des débats au cours desquels les participants clarifient leur stade actuel, le stade souhaité et les principales carences à combler pour passer au stade souhaité.</a:t>
            </a:r>
          </a:p>
          <a:p>
            <a:endParaRPr lang="en-US" dirty="0">
              <a:cs typeface="Arial" panose="020B0604020202020204" pitchFamily="34" charset="0"/>
            </a:endParaRPr>
          </a:p>
          <a:p>
            <a:pPr defTabSz="948507">
              <a:defRPr/>
            </a:pPr>
            <a:r>
              <a:rPr lang="fr-FR"/>
              <a:t>La planification de l’INSP se concentre souvent sur les fonctions de santé publique essentielles.</a:t>
            </a:r>
            <a:r>
              <a:rPr lang="fr-FR" baseline="0">
                <a:cs typeface="Arial" panose="020B0604020202020204" pitchFamily="34" charset="0"/>
              </a:rPr>
              <a:t> Pourtant, ce sont parfois des problèmes internes, liés par exemple au leadership et au management ou au personnel de l’INSP, qui constituent des obstacles majeurs empêchant de remplir ces fonctions de santé publique.</a:t>
            </a:r>
            <a:r>
              <a:rPr lang="fr-FR" baseline="0">
                <a:solidFill>
                  <a:srgbClr val="000000"/>
                </a:solidFill>
                <a:cs typeface="Arial" panose="020B0604020202020204" pitchFamily="34" charset="0"/>
              </a:rPr>
              <a:t> </a:t>
            </a:r>
            <a:r>
              <a:rPr lang="fr-FR"/>
              <a:t>Par conséquent, le SDT inclut des Guides de discussion portant sur les fonctions tournées vers l’intérieur, telles que leadership et management, communication interne, etc.</a:t>
            </a: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a:p>
        </p:txBody>
      </p:sp>
    </p:spTree>
    <p:extLst>
      <p:ext uri="{BB962C8B-B14F-4D97-AF65-F5344CB8AC3E}">
        <p14:creationId xmlns:p14="http://schemas.microsoft.com/office/powerpoint/2010/main" val="224169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50813"/>
            <a:ext cx="4321175" cy="3241675"/>
          </a:xfrm>
        </p:spPr>
      </p:sp>
      <p:sp>
        <p:nvSpPr>
          <p:cNvPr id="3" name="Notes Placeholder 2"/>
          <p:cNvSpPr>
            <a:spLocks noGrp="1"/>
          </p:cNvSpPr>
          <p:nvPr>
            <p:ph type="body" idx="1"/>
          </p:nvPr>
        </p:nvSpPr>
        <p:spPr>
          <a:xfrm>
            <a:off x="321751" y="3511103"/>
            <a:ext cx="6690191" cy="3780473"/>
          </a:xfrm>
        </p:spPr>
        <p:txBody>
          <a:bodyPr/>
          <a:lstStyle/>
          <a:p>
            <a:r>
              <a:rPr lang="fr-FR" dirty="0"/>
              <a:t>Lors de la présentation de cette diapositive, il peut être utile de laisser les membres de l’auditoire examiner les Guides de discussion imprimés.</a:t>
            </a:r>
          </a:p>
          <a:p>
            <a:endParaRPr lang="en-US" baseline="0" dirty="0">
              <a:cs typeface="Arial" panose="020B0604020202020204" pitchFamily="34" charset="0"/>
            </a:endParaRPr>
          </a:p>
          <a:p>
            <a:pPr>
              <a:spcAft>
                <a:spcPts val="622"/>
              </a:spcAft>
            </a:pPr>
            <a:r>
              <a:rPr lang="fr-FR" baseline="0" dirty="0">
                <a:cs typeface="Arial" panose="020B0604020202020204" pitchFamily="34" charset="0"/>
              </a:rPr>
              <a:t>Les 30 Guides de discussion ont tous la même structure : 4 stades comprenant chacun 6 domaines. </a:t>
            </a:r>
            <a:r>
              <a:rPr lang="fr-FR" dirty="0">
                <a:cs typeface="Arial" panose="020B0604020202020204" pitchFamily="34" charset="0"/>
              </a:rPr>
              <a:t>Sauf mention contraire, les définitions des 6 domaines s’appliquent tant aux Guides de discussion portant sur les fonctions tournées vers l’intérieur qu’à ceux portant sur les fonctions tournées vers l’extérieur.</a:t>
            </a:r>
          </a:p>
          <a:p>
            <a:pPr>
              <a:spcAft>
                <a:spcPts val="622"/>
              </a:spcAft>
            </a:pPr>
            <a:r>
              <a:rPr lang="fr-FR" b="1" i="1" dirty="0">
                <a:cs typeface="Arial" panose="020B0604020202020204" pitchFamily="34" charset="0"/>
              </a:rPr>
              <a:t>Orientation stratégique</a:t>
            </a:r>
            <a:r>
              <a:rPr lang="fr-FR" b="1" dirty="0">
                <a:cs typeface="Arial" panose="020B0604020202020204" pitchFamily="34" charset="0"/>
              </a:rPr>
              <a:t> : </a:t>
            </a:r>
            <a:r>
              <a:rPr lang="fr-FR" dirty="0">
                <a:cs typeface="Arial" panose="020B0604020202020204" pitchFamily="34" charset="0"/>
              </a:rPr>
              <a:t>Mesure dans laquelle l’INSP agit de manière stratégique dans l’établissement des priorités et dans l’allocation et l’utilisation des ressources (y compris le temps du personnel).</a:t>
            </a:r>
          </a:p>
          <a:p>
            <a:pPr>
              <a:spcAft>
                <a:spcPts val="622"/>
              </a:spcAft>
            </a:pPr>
            <a:r>
              <a:rPr lang="fr-FR" b="1" i="1" dirty="0">
                <a:cs typeface="Arial" panose="020B0604020202020204" pitchFamily="34" charset="0"/>
              </a:rPr>
              <a:t>Systèmes</a:t>
            </a:r>
            <a:r>
              <a:rPr lang="fr-FR" b="1" dirty="0">
                <a:cs typeface="Arial" panose="020B0604020202020204" pitchFamily="34" charset="0"/>
              </a:rPr>
              <a:t> :</a:t>
            </a:r>
            <a:r>
              <a:rPr lang="fr-FR" b="1" i="1" dirty="0">
                <a:cs typeface="Arial" panose="020B0604020202020204" pitchFamily="34" charset="0"/>
              </a:rPr>
              <a:t> </a:t>
            </a:r>
            <a:r>
              <a:rPr lang="fr-FR" dirty="0">
                <a:cs typeface="Arial" panose="020B0604020202020204" pitchFamily="34" charset="0"/>
              </a:rPr>
              <a:t>Mesure dans laquelle l’INSP a les systèmes, processus et outils nécessaires pour mener à bien les efforts décrits.</a:t>
            </a:r>
          </a:p>
          <a:p>
            <a:pPr>
              <a:spcAft>
                <a:spcPts val="622"/>
              </a:spcAft>
            </a:pPr>
            <a:r>
              <a:rPr lang="fr-FR" b="1" i="1" dirty="0">
                <a:cs typeface="Arial" panose="020B0604020202020204" pitchFamily="34" charset="0"/>
              </a:rPr>
              <a:t>Ressources</a:t>
            </a:r>
            <a:r>
              <a:rPr lang="fr-FR" b="1" dirty="0">
                <a:cs typeface="Arial" panose="020B0604020202020204" pitchFamily="34" charset="0"/>
              </a:rPr>
              <a:t> : </a:t>
            </a:r>
            <a:r>
              <a:rPr lang="fr-FR" dirty="0">
                <a:cs typeface="Arial" panose="020B0604020202020204" pitchFamily="34" charset="0"/>
              </a:rPr>
              <a:t>Mesure dans laquelle l’INSP a les moyens (capacités du personnel, fournitures, moyens de transport, infrastructure, etc.) de mener à bien l’effort décrit.</a:t>
            </a:r>
          </a:p>
          <a:p>
            <a:pPr lvl="0"/>
            <a:r>
              <a:rPr lang="fr-FR" b="1" i="1" dirty="0">
                <a:cs typeface="Arial" panose="020B0604020202020204" pitchFamily="34" charset="0"/>
              </a:rPr>
              <a:t>Qualité</a:t>
            </a:r>
            <a:r>
              <a:rPr lang="fr-FR" b="1" dirty="0">
                <a:cs typeface="Arial" panose="020B0604020202020204" pitchFamily="34" charset="0"/>
              </a:rPr>
              <a:t> : </a:t>
            </a:r>
            <a:r>
              <a:rPr lang="fr-FR" dirty="0">
                <a:cs typeface="Arial" panose="020B0604020202020204" pitchFamily="34" charset="0"/>
              </a:rPr>
              <a:t>Mesure dans laquelle l’INSP est capable de mener l’effort décrit à bonne fin avec un haut niveau de qualité. </a:t>
            </a:r>
          </a:p>
          <a:p>
            <a:pPr marL="367547" lvl="1" indent="-177845">
              <a:spcAft>
                <a:spcPts val="622"/>
              </a:spcAft>
              <a:buFont typeface="Wingdings" panose="05000000000000000000" pitchFamily="2" charset="2"/>
              <a:buChar char="§"/>
            </a:pPr>
            <a:r>
              <a:rPr lang="fr-FR" i="1" dirty="0">
                <a:cs typeface="Arial" panose="020B0604020202020204" pitchFamily="34" charset="0"/>
              </a:rPr>
              <a:t>Fonctions tournées vers l’extérieur seulement</a:t>
            </a:r>
            <a:r>
              <a:rPr lang="fr-FR" dirty="0">
                <a:cs typeface="Arial" panose="020B0604020202020204" pitchFamily="34" charset="0"/>
              </a:rPr>
              <a:t> : Mesure dans laquelle l’INSP encourage la qualité dans les travaux de ceux qui participent à la mise en œuvre de l’effort décrit (entités infranationales, partenaires et autres acteurs).</a:t>
            </a:r>
          </a:p>
          <a:p>
            <a:pPr lvl="0"/>
            <a:r>
              <a:rPr lang="fr-FR" b="1" i="1" dirty="0">
                <a:cs typeface="Arial" panose="020B0604020202020204" pitchFamily="34" charset="0"/>
              </a:rPr>
              <a:t>Collaboration</a:t>
            </a:r>
            <a:r>
              <a:rPr lang="fr-FR" b="1" dirty="0">
                <a:cs typeface="Arial" panose="020B0604020202020204" pitchFamily="34" charset="0"/>
              </a:rPr>
              <a:t> :</a:t>
            </a:r>
          </a:p>
          <a:p>
            <a:pPr marL="369918" lvl="1" indent="-180216">
              <a:buSzPct val="85000"/>
              <a:buFont typeface="Wingdings" panose="05000000000000000000" pitchFamily="2" charset="2"/>
              <a:buChar char="§"/>
            </a:pPr>
            <a:r>
              <a:rPr lang="fr-FR" i="1" dirty="0">
                <a:cs typeface="Arial" panose="020B0604020202020204" pitchFamily="34" charset="0"/>
              </a:rPr>
              <a:t>Fonctions tournées vers l’intérieur seulement</a:t>
            </a:r>
            <a:r>
              <a:rPr lang="fr-FR" dirty="0">
                <a:cs typeface="Arial" panose="020B0604020202020204" pitchFamily="34" charset="0"/>
              </a:rPr>
              <a:t> : Mesure dans laquelle le personnel est résolu à s’investir pour réaliser la vision et les buts de l’INSP. Mesure dans laquelle le personnel contribue à améliorer les stratégies ou les performances de l’INSP</a:t>
            </a:r>
          </a:p>
          <a:p>
            <a:pPr marL="369918" lvl="1" indent="-180216">
              <a:spcAft>
                <a:spcPts val="622"/>
              </a:spcAft>
              <a:buSzPct val="85000"/>
              <a:buFont typeface="Wingdings" panose="05000000000000000000" pitchFamily="2" charset="2"/>
              <a:buChar char="§"/>
            </a:pPr>
            <a:r>
              <a:rPr lang="fr-FR" i="1" dirty="0">
                <a:cs typeface="Arial" panose="020B0604020202020204" pitchFamily="34" charset="0"/>
              </a:rPr>
              <a:t>Fonctions tournées vers l’extérieur seulement</a:t>
            </a:r>
            <a:r>
              <a:rPr lang="fr-FR" dirty="0">
                <a:cs typeface="Arial" panose="020B0604020202020204" pitchFamily="34" charset="0"/>
              </a:rPr>
              <a:t> :</a:t>
            </a:r>
            <a:r>
              <a:rPr lang="fr-FR" i="1" dirty="0">
                <a:cs typeface="Arial" panose="020B0604020202020204" pitchFamily="34" charset="0"/>
              </a:rPr>
              <a:t> </a:t>
            </a:r>
            <a:r>
              <a:rPr lang="fr-FR" dirty="0">
                <a:cs typeface="Arial" panose="020B0604020202020204" pitchFamily="34" charset="0"/>
              </a:rPr>
              <a:t>Mesure dans laquelle l’INSP invite les différents acteurs (partenaires, bénéficiaires, contributeurs, donateurs, échelons infranationaux et collectivités) à donner leur avis ou un retour d’information, ou s’assure leur concours en tant que partenaires ou conseillers.</a:t>
            </a:r>
          </a:p>
          <a:p>
            <a:r>
              <a:rPr lang="fr-FR" b="1" i="1" dirty="0">
                <a:cs typeface="Arial" panose="020B0604020202020204" pitchFamily="34" charset="0"/>
              </a:rPr>
              <a:t>Impact :</a:t>
            </a:r>
          </a:p>
          <a:p>
            <a:pPr marL="367547" lvl="1" indent="-177845">
              <a:buFont typeface="Wingdings" panose="05000000000000000000" pitchFamily="2" charset="2"/>
              <a:buChar char="§"/>
            </a:pPr>
            <a:r>
              <a:rPr lang="fr-FR" i="1" dirty="0">
                <a:cs typeface="Arial" panose="020B0604020202020204" pitchFamily="34" charset="0"/>
              </a:rPr>
              <a:t>Fonctions tournées vers l’intérieur seulement</a:t>
            </a:r>
            <a:r>
              <a:rPr lang="fr-FR" dirty="0">
                <a:cs typeface="Arial" panose="020B0604020202020204" pitchFamily="34" charset="0"/>
              </a:rPr>
              <a:t> : Mesure dans laquelle l’INSP est capable de s’acquitter de sa tâche ou d’obtenir des résultats.</a:t>
            </a:r>
          </a:p>
          <a:p>
            <a:pPr marL="367547" lvl="1" indent="-177845">
              <a:buFont typeface="Wingdings" panose="05000000000000000000" pitchFamily="2" charset="2"/>
              <a:buChar char="§"/>
            </a:pPr>
            <a:r>
              <a:rPr lang="fr-FR" i="1" dirty="0">
                <a:cs typeface="Arial" panose="020B0604020202020204" pitchFamily="34" charset="0"/>
              </a:rPr>
              <a:t>Fonctions tournées vers l’extérieur seulement</a:t>
            </a:r>
            <a:r>
              <a:rPr lang="fr-FR" dirty="0">
                <a:cs typeface="Arial" panose="020B0604020202020204" pitchFamily="34" charset="0"/>
              </a:rPr>
              <a:t> : Mesure dans laquelle l’INSP est capable de s’acquitter de sa tâche ou de réaliser ses buts et de fournir des produits et services de haute tenue, et mesure dans laquelle ces produits et services ont un impact sur la santé publique.</a:t>
            </a: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1675"/>
          </a:xfrm>
        </p:spPr>
      </p:sp>
      <p:sp>
        <p:nvSpPr>
          <p:cNvPr id="3" name="Notes Placeholder 2"/>
          <p:cNvSpPr>
            <a:spLocks noGrp="1"/>
          </p:cNvSpPr>
          <p:nvPr>
            <p:ph type="body" idx="1"/>
          </p:nvPr>
        </p:nvSpPr>
        <p:spPr>
          <a:xfrm>
            <a:off x="321750" y="5103029"/>
            <a:ext cx="6690191" cy="3780473"/>
          </a:xfrm>
        </p:spPr>
        <p:txBody>
          <a:bodyPr/>
          <a:lstStyle/>
          <a:p>
            <a:r>
              <a:rPr lang="fr-FR">
                <a:solidFill>
                  <a:srgbClr val="000000"/>
                </a:solidFill>
                <a:cs typeface="Arial" panose="020B0604020202020204" pitchFamily="34" charset="0"/>
              </a:rPr>
              <a:t>L’évaluation doit être pilotée par les participants eux-mêmes.</a:t>
            </a:r>
            <a:r>
              <a:rPr lang="fr-FR" baseline="0">
                <a:solidFill>
                  <a:srgbClr val="000000"/>
                </a:solidFill>
                <a:cs typeface="Arial" panose="020B0604020202020204" pitchFamily="34" charset="0"/>
              </a:rPr>
              <a:t> Le Guide de discussion sert à amorcer un échange d’idées et d’informations stimulant la réflexion.</a:t>
            </a: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a:p>
        </p:txBody>
      </p:sp>
    </p:spTree>
    <p:extLst>
      <p:ext uri="{BB962C8B-B14F-4D97-AF65-F5344CB8AC3E}">
        <p14:creationId xmlns:p14="http://schemas.microsoft.com/office/powerpoint/2010/main" val="240244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63513"/>
            <a:ext cx="4321175" cy="3241675"/>
          </a:xfrm>
        </p:spPr>
      </p:sp>
      <p:sp>
        <p:nvSpPr>
          <p:cNvPr id="3" name="Notes Placeholder 2"/>
          <p:cNvSpPr>
            <a:spLocks noGrp="1"/>
          </p:cNvSpPr>
          <p:nvPr>
            <p:ph type="body" idx="1"/>
          </p:nvPr>
        </p:nvSpPr>
        <p:spPr>
          <a:xfrm>
            <a:off x="238539" y="3522223"/>
            <a:ext cx="6813922" cy="3780473"/>
          </a:xfrm>
        </p:spPr>
        <p:txBody>
          <a:bodyPr/>
          <a:lstStyle/>
          <a:p>
            <a:pPr>
              <a:defRPr/>
            </a:pPr>
            <a:r>
              <a:rPr lang="fr-FR">
                <a:cs typeface="Arial" panose="020B0604020202020204" pitchFamily="34" charset="0"/>
              </a:rPr>
              <a:t>Voici le formulaire utilisé pour saisir les points clés de la discussion. Il comprend des colonnes pour les scores actuels et souhaités, ainsi qu’une colonne pour consigner les raisons et exemples pris en compte pour déterminer les scores actuels. Il est important de dresser un inventaire complet et approfondi des carences, car ce sont les problèmes et obstacles qui empêchent l’INSP de parvenir au score souhaité.</a:t>
            </a:r>
          </a:p>
          <a:p>
            <a:pPr>
              <a:defRPr/>
            </a:pPr>
            <a:endParaRPr lang="en-US" dirty="0">
              <a:cs typeface="Arial" panose="020B0604020202020204" pitchFamily="34" charset="0"/>
            </a:endParaRPr>
          </a:p>
          <a:p>
            <a:pPr>
              <a:defRPr/>
            </a:pPr>
            <a:r>
              <a:rPr lang="fr-FR">
                <a:cs typeface="Arial" panose="020B0604020202020204" pitchFamily="34" charset="0"/>
              </a:rPr>
              <a:t>Comme l’établissement des priorités et la planification du travail s’effectuent en fonction des carences, il est important que le facilitateur fasse en sorte que les carences recensées soient les plus critiques.</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a:p>
        </p:txBody>
      </p:sp>
    </p:spTree>
    <p:extLst>
      <p:ext uri="{BB962C8B-B14F-4D97-AF65-F5344CB8AC3E}">
        <p14:creationId xmlns:p14="http://schemas.microsoft.com/office/powerpoint/2010/main" val="398764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63513"/>
            <a:ext cx="4321175" cy="3241675"/>
          </a:xfrm>
        </p:spPr>
      </p:sp>
      <p:sp>
        <p:nvSpPr>
          <p:cNvPr id="3" name="Notes Placeholder 2"/>
          <p:cNvSpPr>
            <a:spLocks noGrp="1"/>
          </p:cNvSpPr>
          <p:nvPr>
            <p:ph type="body" idx="1"/>
          </p:nvPr>
        </p:nvSpPr>
        <p:spPr>
          <a:xfrm>
            <a:off x="238539" y="3522223"/>
            <a:ext cx="6813922" cy="3780473"/>
          </a:xfrm>
        </p:spPr>
        <p:txBody>
          <a:bodyPr/>
          <a:lstStyle/>
          <a:p>
            <a:pPr defTabSz="948507">
              <a:defRPr/>
            </a:pPr>
            <a:r>
              <a:rPr lang="fr-FR">
                <a:solidFill>
                  <a:srgbClr val="000000"/>
                </a:solidFill>
                <a:cs typeface="Arial" panose="020B0604020202020204" pitchFamily="34" charset="0"/>
              </a:rPr>
              <a:t>Voici un exemple de formulaire rempli pour le domaine Orientation stratégique. </a:t>
            </a:r>
            <a:r>
              <a:rPr lang="fr-FR" baseline="0">
                <a:solidFill>
                  <a:srgbClr val="000000"/>
                </a:solidFill>
                <a:cs typeface="Arial" panose="020B0604020202020204" pitchFamily="34" charset="0"/>
              </a:rPr>
              <a:t>Vous pouvez voir que ce groupe espère faire passer son score de 4 à 7 en un an et qu’il a dressé l’inventaire des carences qu’il lui faut combler pour y parvenir.</a:t>
            </a:r>
          </a:p>
          <a:p>
            <a:pPr defTabSz="948507">
              <a:defRPr/>
            </a:pPr>
            <a:endParaRPr lang="en-US" baseline="0" dirty="0">
              <a:solidFill>
                <a:srgbClr val="000000"/>
              </a:solidFill>
              <a:cs typeface="Arial" panose="020B0604020202020204" pitchFamily="34" charset="0"/>
            </a:endParaRPr>
          </a:p>
          <a:p>
            <a:pPr defTabSz="948507">
              <a:defRPr/>
            </a:pPr>
            <a:r>
              <a:rPr lang="fr-FR" b="0" baseline="0">
                <a:solidFill>
                  <a:srgbClr val="000000"/>
                </a:solidFill>
                <a:cs typeface="Arial" panose="020B0604020202020204" pitchFamily="34" charset="0"/>
              </a:rPr>
              <a:t>Parfois, le sujet de la discussion passe naturellement des carences aux mesures à prendre. Lorsque cela se produit, vous pouvez aussi consigner les moyens proposés pour combler les carences. Cependant, au fur et à mesure de l’établissement des priorités, il vous faudra réexaminer les mesures proposées de manière à vous assurer qu’elles traitent les carences les plus importantes et les problèmes sous-jacents à résoudre pour que l’INSP passe à l’étape suivante.</a:t>
            </a:r>
          </a:p>
        </p:txBody>
      </p:sp>
      <p:sp>
        <p:nvSpPr>
          <p:cNvPr id="4" name="Slide Number Placeholder 3"/>
          <p:cNvSpPr>
            <a:spLocks noGrp="1"/>
          </p:cNvSpPr>
          <p:nvPr>
            <p:ph type="sldNum" sz="quarter" idx="10"/>
          </p:nvPr>
        </p:nvSpPr>
        <p:spPr/>
        <p:txBody>
          <a:bodyPr/>
          <a:lstStyle/>
          <a:p>
            <a:fld id="{47486F4C-9837-41D3-93E3-4784B0746872}" type="slidenum">
              <a:rPr lang="en-US" smtClean="0"/>
              <a:t>8</a:t>
            </a:fld>
            <a:endParaRPr lang="en-US"/>
          </a:p>
        </p:txBody>
      </p:sp>
    </p:spTree>
    <p:extLst>
      <p:ext uri="{BB962C8B-B14F-4D97-AF65-F5344CB8AC3E}">
        <p14:creationId xmlns:p14="http://schemas.microsoft.com/office/powerpoint/2010/main" val="81902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fr-FR">
                <a:cs typeface="Arial" panose="020B0604020202020204" pitchFamily="34" charset="0"/>
              </a:rPr>
              <a:t>La prochaine étape consiste à déterminer les plus grandes priorités pour la planification. </a:t>
            </a:r>
            <a:r>
              <a:rPr lang="fr-FR">
                <a:solidFill>
                  <a:srgbClr val="FF0000"/>
                </a:solidFill>
                <a:cs typeface="Arial" panose="020B0604020202020204" pitchFamily="34" charset="0"/>
              </a:rPr>
              <a:t>Quelle que soit la méthode employée, il est essentiel de passer en revue les carences recensées (pour s’assurer qu’elles recouvrent les problèmes les plus importants et qu’elles peuvent être traitées par des mesures concrètes) et les activités proposées (pour s’assurer qu’elles constitueront une bonne base pour la planification du travail).</a:t>
            </a:r>
          </a:p>
          <a:p>
            <a:pPr defTabSz="948507">
              <a:defRPr/>
            </a:pPr>
            <a:endParaRPr lang="en-US" dirty="0">
              <a:solidFill>
                <a:srgbClr val="FF0000"/>
              </a:solidFill>
              <a:cs typeface="Arial" panose="020B0604020202020204" pitchFamily="34" charset="0"/>
            </a:endParaRPr>
          </a:p>
          <a:p>
            <a:pPr defTabSz="948507">
              <a:defRPr/>
            </a:pPr>
            <a:r>
              <a:rPr lang="fr-FR">
                <a:solidFill>
                  <a:srgbClr val="FF0000"/>
                </a:solidFill>
                <a:cs typeface="Arial" panose="020B0604020202020204" pitchFamily="34" charset="0"/>
              </a:rPr>
              <a:t>Si vous utilisez les formulaires du SDT pour établir les priorités :</a:t>
            </a:r>
          </a:p>
          <a:p>
            <a:pPr marL="237127" indent="-237127" defTabSz="948507">
              <a:buFont typeface="Arial" panose="020B0604020202020204" pitchFamily="34" charset="0"/>
              <a:buChar char="•"/>
              <a:defRPr/>
            </a:pPr>
            <a:r>
              <a:rPr lang="fr-FR">
                <a:solidFill>
                  <a:srgbClr val="FF0000"/>
                </a:solidFill>
                <a:cs typeface="Arial" panose="020B0604020202020204" pitchFamily="34" charset="0"/>
              </a:rPr>
              <a:t>Recopiez sur le Formulaire de planification du travail les carences consignées sur le Formulaire d’évaluation.</a:t>
            </a:r>
          </a:p>
          <a:p>
            <a:pPr marL="237127" indent="-237127" defTabSz="948507">
              <a:buFont typeface="Arial" panose="020B0604020202020204" pitchFamily="34" charset="0"/>
              <a:buChar char="•"/>
              <a:defRPr/>
            </a:pPr>
            <a:r>
              <a:rPr lang="fr-FR">
                <a:solidFill>
                  <a:srgbClr val="FF0000"/>
                </a:solidFill>
                <a:cs typeface="Arial" panose="020B0604020202020204" pitchFamily="34" charset="0"/>
              </a:rPr>
              <a:t>Surlignez les carences hautement prioritaires et rayez celles qui sont de moindre priorité.</a:t>
            </a:r>
          </a:p>
          <a:p>
            <a:pPr marL="237127" indent="-237127" defTabSz="948507">
              <a:buFont typeface="Arial" panose="020B0604020202020204" pitchFamily="34" charset="0"/>
              <a:buChar char="•"/>
              <a:defRPr/>
            </a:pPr>
            <a:r>
              <a:rPr lang="fr-FR">
                <a:solidFill>
                  <a:srgbClr val="FF0000"/>
                </a:solidFill>
                <a:cs typeface="Arial" panose="020B0604020202020204" pitchFamily="34" charset="0"/>
              </a:rPr>
              <a:t>Si le groupe a du mal à se décider à propos d’une carence, réexaminez-la une fois que le travail a été planifié pour les plus grandes priorités.</a:t>
            </a:r>
          </a:p>
          <a:p>
            <a:pPr marL="237127" indent="-237127" defTabSz="948507">
              <a:buFont typeface="Arial" panose="020B0604020202020204" pitchFamily="34" charset="0"/>
              <a:buChar char="•"/>
              <a:defRPr/>
            </a:pPr>
            <a:r>
              <a:rPr lang="fr-FR">
                <a:solidFill>
                  <a:srgbClr val="FF0000"/>
                </a:solidFill>
                <a:cs typeface="Arial" panose="020B0604020202020204" pitchFamily="34" charset="0"/>
              </a:rPr>
              <a:t>Passez les carences en revue pour vous assurer qu’elles recouvrent bien les problèmes essentiels et qu’elles peuvent être traitées par des mesures concrètes.</a:t>
            </a: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a:p>
        </p:txBody>
      </p:sp>
    </p:spTree>
    <p:extLst>
      <p:ext uri="{BB962C8B-B14F-4D97-AF65-F5344CB8AC3E}">
        <p14:creationId xmlns:p14="http://schemas.microsoft.com/office/powerpoint/2010/main" val="417372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9C61B3A-F383-1944-8D37-B4E44B881842}"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4398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07FE66B-80D5-6E40-9604-46BFE51FA9A2}"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869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hasCustomPrompt="1"/>
          </p:nvPr>
        </p:nvSpPr>
        <p:spPr>
          <a:xfrm>
            <a:off x="628651"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10181B-7FFE-2544-9510-CC2C23EB7B5B}"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252564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A6DF6E-BD60-524B-BF7A-63E98239BDB0}"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5253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hasCustomPrompt="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5786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D5977D7-472E-7146-9B2F-C2144CF92EE6}" type="datetime1">
              <a:rPr lang="en-US" smtClean="0"/>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79713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29151"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DA12F4F-9AE5-284B-94F0-FA658E41D305}" type="datetime1">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0283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41745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11/5/20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9931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3881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354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11/5/20</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dirty="0"/>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2.xml"/><Relationship Id="rId7" Type="http://schemas.openxmlformats.org/officeDocument/2006/relationships/diagramLayout" Target="../diagrams/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xml"/><Relationship Id="rId7" Type="http://schemas.openxmlformats.org/officeDocument/2006/relationships/notesSlide" Target="../notesSlides/notesSlide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498125" y="1144963"/>
            <a:ext cx="8261516" cy="1445419"/>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fr-FR" sz="4400" b="1" cap="none"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L’outil de développement par stades (SDT) pour les INSP</a:t>
            </a:r>
          </a:p>
        </p:txBody>
      </p:sp>
      <p:cxnSp>
        <p:nvCxnSpPr>
          <p:cNvPr id="10" name="Straight Connector 9"/>
          <p:cNvCxnSpPr/>
          <p:nvPr>
            <p:custDataLst>
              <p:tags r:id="rId2"/>
            </p:custDataLst>
          </p:nvPr>
        </p:nvCxnSpPr>
        <p:spPr>
          <a:xfrm>
            <a:off x="594404" y="2587895"/>
            <a:ext cx="80351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p:custDataLst>
              <p:tags r:id="rId3"/>
            </p:custDataLst>
          </p:nvPr>
        </p:nvSpPr>
        <p:spPr>
          <a:xfrm>
            <a:off x="614854" y="3083672"/>
            <a:ext cx="7386146" cy="1208315"/>
          </a:xfrm>
        </p:spPr>
        <p:txBody>
          <a:bodyPr>
            <a:normAutofit/>
          </a:bodyPr>
          <a:lstStyle/>
          <a:p>
            <a:pPr algn="l"/>
            <a:r>
              <a:rPr lang="fr-FR" sz="4000" dirty="0">
                <a:latin typeface="Arial" panose="020B0604020202020204" pitchFamily="34" charset="0"/>
                <a:sym typeface="Arial" panose="020B0604020202020204" pitchFamily="34" charset="0"/>
              </a:rPr>
              <a:t>Cadre général et description</a:t>
            </a:r>
          </a:p>
        </p:txBody>
      </p:sp>
      <p:pic>
        <p:nvPicPr>
          <p:cNvPr id="8" name="Picture 2"/>
          <p:cNvPicPr>
            <a:picLocks noChangeAspect="1" noChangeArrowheads="1"/>
          </p:cNvPicPr>
          <p:nvPr>
            <p:custDataLst>
              <p:tags r:id="rId4"/>
            </p:custDataLst>
          </p:nvPr>
        </p:nvPicPr>
        <p:blipFill rotWithShape="1">
          <a:blip r:embed="rId8" cstate="print">
            <a:extLst>
              <a:ext uri="{28A0092B-C50C-407E-A947-70E740481C1C}">
                <a14:useLocalDpi xmlns:a14="http://schemas.microsoft.com/office/drawing/2010/main" val="0"/>
              </a:ext>
            </a:extLst>
          </a:blip>
          <a:srcRect l="357" r="6767" b="10747"/>
          <a:stretch/>
        </p:blipFill>
        <p:spPr bwMode="auto">
          <a:xfrm>
            <a:off x="1488489" y="5175175"/>
            <a:ext cx="2304178" cy="1252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4047129" y="5175175"/>
            <a:ext cx="3463380" cy="1338124"/>
          </a:xfrm>
          <a:prstGeom prst="rect">
            <a:avLst/>
          </a:prstGeom>
        </p:spPr>
      </p:pic>
    </p:spTree>
    <p:extLst>
      <p:ext uri="{BB962C8B-B14F-4D97-AF65-F5344CB8AC3E}">
        <p14:creationId xmlns:p14="http://schemas.microsoft.com/office/powerpoint/2010/main" val="409334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custDataLst>
              <p:tags r:id="rId1"/>
            </p:custDataLst>
          </p:nvPr>
        </p:nvSpPr>
        <p:spPr bwMode="auto">
          <a:xfrm>
            <a:off x="495975" y="1066061"/>
            <a:ext cx="8229600" cy="1609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r>
              <a:rPr lang="fr-FR" sz="2000" dirty="0">
                <a:latin typeface="Arial" panose="020B0604020202020204" pitchFamily="34" charset="0"/>
                <a:ea typeface="ＭＳ Ｐゴシック" panose="020B0600070205080204" pitchFamily="34" charset="-128"/>
                <a:cs typeface="+mn-cs"/>
                <a:sym typeface="Arial" panose="020B0604020202020204" pitchFamily="34" charset="0"/>
              </a:rPr>
              <a:t>La planification du travail peut s’effectuer immédiatement après l’établissement des priorités ou plus tard.</a:t>
            </a:r>
          </a:p>
          <a:p>
            <a:pPr lvl="0">
              <a:buClr>
                <a:srgbClr val="4F81BD"/>
              </a:buClr>
              <a:defRPr/>
            </a:pPr>
            <a:r>
              <a:rPr lang="fr-FR" sz="2000" dirty="0">
                <a:latin typeface="Arial" panose="020B0604020202020204" pitchFamily="34" charset="0"/>
                <a:ea typeface="ＭＳ Ｐゴシック" panose="020B0600070205080204" pitchFamily="34" charset="-128"/>
                <a:cs typeface="+mn-cs"/>
                <a:sym typeface="Arial" panose="020B0604020202020204" pitchFamily="34" charset="0"/>
              </a:rPr>
              <a:t>La planification du travail doit se concentrer sur les plus grandes priorités.</a:t>
            </a:r>
          </a:p>
          <a:p>
            <a:pPr lvl="0">
              <a:buClr>
                <a:srgbClr val="4F81BD"/>
              </a:buClr>
              <a:defRPr/>
            </a:pPr>
            <a:r>
              <a:rPr lang="fr-FR" sz="2000" dirty="0">
                <a:latin typeface="Arial" panose="020B0604020202020204" pitchFamily="34" charset="0"/>
                <a:ea typeface="ＭＳ Ｐゴシック" panose="020B0600070205080204" pitchFamily="34" charset="-128"/>
                <a:cs typeface="+mn-cs"/>
                <a:sym typeface="Arial" panose="020B0604020202020204" pitchFamily="34" charset="0"/>
              </a:rPr>
              <a:t>En utilisant le Formulaire de planification du travail du SDT ou un autre outil de planification, déterminer les mesures à prendre (avec les jalons et les échéances) et qui est responsable de chaque étape.</a:t>
            </a:r>
          </a:p>
        </p:txBody>
      </p:sp>
      <p:graphicFrame>
        <p:nvGraphicFramePr>
          <p:cNvPr id="7" name="Content Placeholder 3"/>
          <p:cNvGraphicFramePr>
            <a:graphicFrameLocks/>
          </p:cNvGraphicFramePr>
          <p:nvPr>
            <p:custDataLst>
              <p:tags r:id="rId2"/>
            </p:custDataLst>
            <p:extLst>
              <p:ext uri="{D42A27DB-BD31-4B8C-83A1-F6EECF244321}">
                <p14:modId xmlns:p14="http://schemas.microsoft.com/office/powerpoint/2010/main" val="1618505205"/>
              </p:ext>
            </p:extLst>
          </p:nvPr>
        </p:nvGraphicFramePr>
        <p:xfrm>
          <a:off x="276727" y="3631711"/>
          <a:ext cx="8867273" cy="4165888"/>
        </p:xfrm>
        <a:graphic>
          <a:graphicData uri="http://schemas.openxmlformats.org/drawingml/2006/table">
            <a:tbl>
              <a:tblPr firstRow="1" bandRow="1"/>
              <a:tblGrid>
                <a:gridCol w="2225842">
                  <a:extLst>
                    <a:ext uri="{9D8B030D-6E8A-4147-A177-3AD203B41FA5}">
                      <a16:colId xmlns:a16="http://schemas.microsoft.com/office/drawing/2014/main" val="20000"/>
                    </a:ext>
                  </a:extLst>
                </a:gridCol>
                <a:gridCol w="2225842">
                  <a:extLst>
                    <a:ext uri="{9D8B030D-6E8A-4147-A177-3AD203B41FA5}">
                      <a16:colId xmlns:a16="http://schemas.microsoft.com/office/drawing/2014/main" val="20001"/>
                    </a:ext>
                  </a:extLst>
                </a:gridCol>
                <a:gridCol w="1997242">
                  <a:extLst>
                    <a:ext uri="{9D8B030D-6E8A-4147-A177-3AD203B41FA5}">
                      <a16:colId xmlns:a16="http://schemas.microsoft.com/office/drawing/2014/main" val="20004"/>
                    </a:ext>
                  </a:extLst>
                </a:gridCol>
                <a:gridCol w="1239253">
                  <a:extLst>
                    <a:ext uri="{9D8B030D-6E8A-4147-A177-3AD203B41FA5}">
                      <a16:colId xmlns:a16="http://schemas.microsoft.com/office/drawing/2014/main" val="20005"/>
                    </a:ext>
                  </a:extLst>
                </a:gridCol>
                <a:gridCol w="1179094">
                  <a:extLst>
                    <a:ext uri="{9D8B030D-6E8A-4147-A177-3AD203B41FA5}">
                      <a16:colId xmlns:a16="http://schemas.microsoft.com/office/drawing/2014/main" val="20006"/>
                    </a:ext>
                  </a:extLst>
                </a:gridCol>
              </a:tblGrid>
              <a:tr h="31016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a:latin typeface="Arial" panose="020B0604020202020204" pitchFamily="34" charset="0"/>
                          <a:ea typeface="+mn-ea"/>
                          <a:cs typeface="+mn-cs"/>
                          <a:sym typeface="Arial" panose="020B0604020202020204" pitchFamily="34" charset="0"/>
                        </a:rPr>
                        <a:t>Carences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a:latin typeface="Arial" panose="020B0604020202020204" pitchFamily="34" charset="0"/>
                          <a:ea typeface="+mn-ea"/>
                          <a:cs typeface="+mn-cs"/>
                          <a:sym typeface="Arial" panose="020B0604020202020204" pitchFamily="34" charset="0"/>
                        </a:rPr>
                        <a:t>Activités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a:latin typeface="Arial" panose="020B0604020202020204" pitchFamily="34" charset="0"/>
                          <a:ea typeface="+mn-ea"/>
                          <a:cs typeface="+mn-cs"/>
                          <a:sym typeface="Arial" panose="020B0604020202020204" pitchFamily="34" charset="0"/>
                        </a:rPr>
                        <a:t>Jalons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a:latin typeface="Arial" panose="020B0604020202020204" pitchFamily="34" charset="0"/>
                          <a:ea typeface="+mn-ea"/>
                          <a:cs typeface="+mn-cs"/>
                          <a:sym typeface="Arial" panose="020B0604020202020204" pitchFamily="34" charset="0"/>
                        </a:rPr>
                        <a:t>Qui</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a:latin typeface="Arial" panose="020B0604020202020204" pitchFamily="34" charset="0"/>
                          <a:ea typeface="+mn-ea"/>
                          <a:cs typeface="+mn-cs"/>
                          <a:sym typeface="Arial" panose="020B0604020202020204" pitchFamily="34" charset="0"/>
                        </a:rPr>
                        <a:t>Quand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1788167">
                <a:tc>
                  <a:txBody>
                    <a:bodyPr/>
                    <a:lstStyle/>
                    <a:p>
                      <a:pPr marL="0" marR="0">
                        <a:lnSpc>
                          <a:spcPct val="115000"/>
                        </a:lnSpc>
                        <a:spcBef>
                          <a:spcPts val="0"/>
                        </a:spcBef>
                        <a:spcAft>
                          <a:spcPts val="0"/>
                        </a:spcAft>
                      </a:pPr>
                      <a:r>
                        <a:rPr lang="fr-FR" sz="1000" dirty="0">
                          <a:solidFill>
                            <a:schemeClr val="tx1"/>
                          </a:solidFill>
                          <a:latin typeface="Calibri" panose="020F0502020204030204" pitchFamily="34" charset="0"/>
                          <a:ea typeface="Calibri" panose="020F0502020204030204" pitchFamily="34" charset="0"/>
                          <a:cs typeface="+mn-cs"/>
                          <a:sym typeface="Calibri" panose="020F0502020204030204" pitchFamily="34" charset="0"/>
                        </a:rPr>
                        <a:t>Pas de plans pour analyser et utiliser les données.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 Établir un plan d’analyse et analyser les ensembles de données prioritaires (méningite, pathogènes respiratoires)</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2. Établir un rapport sur les résultats, avec des recommandations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1a. Établir le plan d’analyse (1 mois)</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1b. Prendre contact avec le groupe statistiques, passer le plan en revue et promettre d’apporter son soutien [REMARQUE : Il est indispensable de bien réfléchir aux dénominateurs.] (2 mois)</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1c. Analyser les données</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2a. Établir le format du rapport</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2b. Créer le rapport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 Lola (méningite)</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Alex (pathogènes respiratoires)</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1b. François</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1c. Lola et Alex, avec l’aide du groupe statistiques</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 </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2a. Alain </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2b. Alain, Hélène, Alex</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Achever le rapport de préférence avant les prochaines élections (dans 9 mois)</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 6 mois</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 </a:t>
                      </a:r>
                    </a:p>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2a. 3 mois</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2b. 9 mois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585305">
                <a:tc>
                  <a:txBody>
                    <a:bodyPr/>
                    <a:lstStyle/>
                    <a:p>
                      <a:pPr marL="0" marR="0" algn="l" defTabSz="914400" rtl="0" eaLnBrk="1" latinLnBrk="0" hangingPunct="1">
                        <a:lnSpc>
                          <a:spcPct val="115000"/>
                        </a:lnSpc>
                        <a:spcBef>
                          <a:spcPts val="0"/>
                        </a:spcBef>
                        <a:spcAft>
                          <a:spcPts val="0"/>
                        </a:spcAft>
                      </a:pPr>
                      <a:r>
                        <a:rPr lang="fr-FR" sz="1000" dirty="0">
                          <a:solidFill>
                            <a:schemeClr val="tx1"/>
                          </a:solidFill>
                          <a:latin typeface="Calibri" panose="020F0502020204030204" pitchFamily="34" charset="0"/>
                          <a:ea typeface="Calibri" panose="020F0502020204030204" pitchFamily="34" charset="0"/>
                          <a:cs typeface="+mn-cs"/>
                          <a:sym typeface="Calibri" panose="020F0502020204030204" pitchFamily="34" charset="0"/>
                        </a:rPr>
                        <a:t>Manque d’informations sur les besoins du ministère de la Santé.</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1. Établir un plan pour déterminer les priorités du ministère de la Santé et y répondre (Remarque : Cette priorité ne peut pas être pleinement traitée avant d’avoir obtenu l’avis des responsables de l’INSP et du ministère de la Santé.)</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1a. Le directeur de l’INSP ou son adjoint se réunit avec le ministre ou le DG pour établir les priorités, ou pour déterminer s’il faut s’entretenir avec la SMI et d’autres parties prenantes ou former un groupe de travail pour établir les priorités du ministère de la Santé.</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1b. Établir le plan de priorité (les étapes particulières dépendront de la réponse du ministre)</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1a. Directeur de l’INSP ou son adjoint (à vérifier)</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1b. Directeur de l’INSP ou son adjoint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fr-FR" sz="10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1a. 2 semaines</a:t>
                      </a:r>
                    </a:p>
                    <a:p>
                      <a:pPr marL="0" marR="0">
                        <a:lnSpc>
                          <a:spcPct val="115000"/>
                        </a:lnSpc>
                        <a:spcBef>
                          <a:spcPts val="0"/>
                        </a:spcBef>
                        <a:spcAft>
                          <a:spcPts val="0"/>
                        </a:spcAft>
                      </a:pPr>
                      <a:r>
                        <a:rPr lang="fr-FR" sz="1000" dirty="0">
                          <a:latin typeface="Calibri" panose="020F0502020204030204" pitchFamily="34" charset="0"/>
                          <a:ea typeface="Calibri" panose="020F0502020204030204" pitchFamily="34" charset="0"/>
                          <a:cs typeface="+mn-cs"/>
                          <a:sym typeface="Calibri" panose="020F0502020204030204" pitchFamily="34" charset="0"/>
                        </a:rPr>
                        <a:t>1b. 3 mois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Title 1"/>
          <p:cNvSpPr txBox="1">
            <a:spLocks/>
          </p:cNvSpPr>
          <p:nvPr>
            <p:custDataLst>
              <p:tags r:id="rId3"/>
            </p:custDataLst>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Étape 3 : Planification du travail</a:t>
            </a:r>
          </a:p>
        </p:txBody>
      </p:sp>
    </p:spTree>
    <p:extLst>
      <p:ext uri="{BB962C8B-B14F-4D97-AF65-F5344CB8AC3E}">
        <p14:creationId xmlns:p14="http://schemas.microsoft.com/office/powerpoint/2010/main" val="63445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custDataLst>
              <p:tags r:id="rId1"/>
            </p:custDataLst>
          </p:nvPr>
        </p:nvSpPr>
        <p:spPr bwMode="auto">
          <a:xfrm>
            <a:off x="481914" y="1137571"/>
            <a:ext cx="86868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buFont typeface="Arial" panose="020B0604020202020204" pitchFamily="34" charset="0"/>
              <a:buChar char="•"/>
              <a:defRPr/>
            </a:pPr>
            <a:r>
              <a:rPr lang="fr-FR" dirty="0">
                <a:solidFill>
                  <a:schemeClr val="tx1">
                    <a:lumMod val="100000"/>
                  </a:schemeClr>
                </a:solidFill>
                <a:latin typeface="Arial" panose="020B0604020202020204" pitchFamily="34" charset="0"/>
                <a:ea typeface="ＭＳ Ｐゴシック" panose="020B0600070205080204" pitchFamily="34" charset="-128"/>
                <a:cs typeface="+mn-cs"/>
                <a:sym typeface="Arial" panose="020B0604020202020204" pitchFamily="34" charset="0"/>
              </a:rPr>
              <a:t>Si l’INSP mène le plan de travail à bonne fin, cela amènera-t-il les progrès voulus pour atteindre le stade souhaité ?</a:t>
            </a:r>
          </a:p>
          <a:p>
            <a:pPr>
              <a:buClr>
                <a:srgbClr val="4F81BD"/>
              </a:buClr>
              <a:buFont typeface="Arial" panose="020B0604020202020204"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Faut-il d’autres ressources ? Quel est le plan pour les obtenir ?</a:t>
            </a:r>
          </a:p>
          <a:p>
            <a:pPr>
              <a:buClr>
                <a:srgbClr val="4F81BD"/>
              </a:buClr>
              <a:buFont typeface="Arial" panose="020B0604020202020204"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Est-ce que chaque membre du personnel de l’INSP comprend son rôle dans la réalisation du plan ?</a:t>
            </a:r>
          </a:p>
          <a:p>
            <a:pPr>
              <a:buClr>
                <a:srgbClr val="4F81BD"/>
              </a:buClr>
              <a:buFont typeface="Arial" panose="020B0604020202020204"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Est-ce que les responsables comprennent le plan et y adhèrent ?</a:t>
            </a:r>
          </a:p>
          <a:p>
            <a:pPr>
              <a:buClr>
                <a:srgbClr val="4F81BD"/>
              </a:buClr>
              <a:buFont typeface="Arial" panose="020B0604020202020204"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Comment se fera le suivi des progrès ?</a:t>
            </a:r>
          </a:p>
        </p:txBody>
      </p:sp>
      <p:sp>
        <p:nvSpPr>
          <p:cNvPr id="7" name="Title 1"/>
          <p:cNvSpPr txBox="1">
            <a:spLocks/>
          </p:cNvSpPr>
          <p:nvPr>
            <p:custDataLst>
              <p:tags r:id="rId2"/>
            </p:custDataLst>
          </p:nvPr>
        </p:nvSpPr>
        <p:spPr>
          <a:xfrm>
            <a:off x="464683" y="110250"/>
            <a:ext cx="8229600" cy="990600"/>
          </a:xfrm>
          <a:prstGeom prst="rect">
            <a:avLst/>
          </a:prstGeom>
        </p:spPr>
        <p:txBody>
          <a:bodyPr vert="horz" lIns="91440" tIns="45720" rIns="91440" bIns="45720" rtlCol="0" anchor="ctr">
            <a:normAutofit fontScale="85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fr-FR">
                <a:latin typeface="Arial" panose="020B0604020202020204" pitchFamily="34" charset="0"/>
                <a:ea typeface="ＭＳ Ｐゴシック" panose="020B0600070205080204" pitchFamily="34" charset="-128"/>
                <a:cs typeface="+mn-cs"/>
                <a:sym typeface="Arial" panose="020B0604020202020204" pitchFamily="34" charset="0"/>
              </a:rPr>
              <a:t>Une fois la planification du travail effectuée, passer les plans en revue</a:t>
            </a:r>
          </a:p>
        </p:txBody>
      </p:sp>
      <p:pic>
        <p:nvPicPr>
          <p:cNvPr id="5" name="Picture 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5316126" y="4794069"/>
            <a:ext cx="3775243" cy="1961573"/>
          </a:xfrm>
          <a:prstGeom prst="rect">
            <a:avLst/>
          </a:prstGeom>
        </p:spPr>
      </p:pic>
    </p:spTree>
    <p:extLst>
      <p:ext uri="{BB962C8B-B14F-4D97-AF65-F5344CB8AC3E}">
        <p14:creationId xmlns:p14="http://schemas.microsoft.com/office/powerpoint/2010/main" val="386253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custDataLst>
              <p:tags r:id="rId1"/>
            </p:custDataLst>
          </p:nvPr>
        </p:nvSpPr>
        <p:spPr bwMode="auto">
          <a:xfrm>
            <a:off x="685800" y="2239620"/>
            <a:ext cx="7772400" cy="391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4F81BD"/>
              </a:buClr>
              <a:buNone/>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En cas de questions ou commentaires concernant cette présentation, veuillez prendre contact avec l’une des organisations ci-dessous :</a:t>
            </a:r>
          </a:p>
          <a:p>
            <a:pPr marL="0" indent="0">
              <a:buClr>
                <a:srgbClr val="4F81BD"/>
              </a:buClr>
              <a:buNone/>
              <a:defRPr/>
            </a:pPr>
            <a:endParaRPr lang="en-US" dirty="0">
              <a:latin typeface="Arial" panose="020B0604020202020204" pitchFamily="34" charset="0"/>
              <a:ea typeface="ＭＳ Ｐゴシック" panose="020B0600070205080204" pitchFamily="34" charset="-128"/>
              <a:cs typeface="+mn-cs"/>
              <a:sym typeface="Arial" panose="020B0604020202020204" pitchFamily="34" charset="0"/>
            </a:endParaRPr>
          </a:p>
          <a:p>
            <a:pPr marL="0" indent="0" algn="ctr">
              <a:buClr>
                <a:srgbClr val="4F81BD"/>
              </a:buClr>
              <a:buNone/>
              <a:defRPr/>
            </a:pPr>
            <a:r>
              <a:rPr lang="fr-FR" b="1" dirty="0">
                <a:latin typeface="Arial" panose="020B0604020202020204" pitchFamily="34" charset="0"/>
                <a:ea typeface="ＭＳ Ｐゴシック" panose="020B0600070205080204" pitchFamily="34" charset="-128"/>
                <a:cs typeface="+mn-cs"/>
                <a:sym typeface="Arial" panose="020B0604020202020204" pitchFamily="34" charset="0"/>
              </a:rPr>
              <a:t>Programme des INSP aux CDC</a:t>
            </a:r>
          </a:p>
          <a:p>
            <a:pPr marL="0" indent="0" algn="ctr">
              <a:buClr>
                <a:srgbClr val="4F81BD"/>
              </a:buClr>
              <a:buNone/>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nphisdt@cdc.gov</a:t>
            </a:r>
          </a:p>
          <a:p>
            <a:pPr marL="0" indent="0" algn="ctr">
              <a:buClr>
                <a:srgbClr val="4F81BD"/>
              </a:buClr>
              <a:buNone/>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ou</a:t>
            </a:r>
          </a:p>
          <a:p>
            <a:pPr marL="0" indent="0" algn="ctr">
              <a:buClr>
                <a:srgbClr val="4F81BD"/>
              </a:buClr>
              <a:buNone/>
              <a:defRPr/>
            </a:pPr>
            <a:r>
              <a:rPr lang="fr-FR" b="1" dirty="0">
                <a:latin typeface="Arial" panose="020B0604020202020204" pitchFamily="34" charset="0"/>
                <a:ea typeface="ＭＳ Ｐゴシック" panose="020B0600070205080204" pitchFamily="34" charset="-128"/>
                <a:cs typeface="+mn-cs"/>
                <a:sym typeface="Arial" panose="020B0604020202020204" pitchFamily="34" charset="0"/>
              </a:rPr>
              <a:t>IANPHI</a:t>
            </a:r>
          </a:p>
          <a:p>
            <a:pPr marL="0" indent="0" algn="ctr">
              <a:buClr>
                <a:srgbClr val="4F81BD"/>
              </a:buClr>
              <a:buNone/>
              <a:defRPr/>
            </a:pPr>
            <a:r>
              <a:rPr lang="fr-FR" dirty="0" err="1">
                <a:latin typeface="Arial" panose="020B0604020202020204" pitchFamily="34" charset="0"/>
                <a:ea typeface="ＭＳ Ｐゴシック" panose="020B0600070205080204" pitchFamily="34" charset="-128"/>
                <a:cs typeface="+mn-cs"/>
                <a:sym typeface="Arial" panose="020B0604020202020204" pitchFamily="34" charset="0"/>
              </a:rPr>
              <a:t>info@ianphi.org</a:t>
            </a:r>
            <a:endParaRPr lang="fr-FR" dirty="0">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7" name="Title 1"/>
          <p:cNvSpPr txBox="1">
            <a:spLocks/>
          </p:cNvSpPr>
          <p:nvPr>
            <p:custDataLst>
              <p:tags r:id="rId2"/>
            </p:custDataLst>
          </p:nvPr>
        </p:nvSpPr>
        <p:spPr>
          <a:xfrm>
            <a:off x="457200" y="703043"/>
            <a:ext cx="8229600" cy="901686"/>
          </a:xfrm>
          <a:prstGeom prst="rect">
            <a:avLst/>
          </a:prstGeom>
        </p:spPr>
        <p:txBody>
          <a:bodyPr vert="horz" lIns="91440" tIns="45720" rIns="91440" bIns="45720" rtlCol="0" anchor="ctr">
            <a:normAutofit fontScale="77500" lnSpcReduction="20000"/>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lgn="ctr">
              <a:defRPr/>
            </a:pP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À votre tour de tirer parti du SDT </a:t>
            </a:r>
            <a:b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b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pour guider la planification !</a:t>
            </a:r>
          </a:p>
        </p:txBody>
      </p:sp>
    </p:spTree>
    <p:extLst>
      <p:ext uri="{BB962C8B-B14F-4D97-AF65-F5344CB8AC3E}">
        <p14:creationId xmlns:p14="http://schemas.microsoft.com/office/powerpoint/2010/main" val="246490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r="6793"/>
          <a:stretch/>
        </p:blipFill>
        <p:spPr>
          <a:xfrm>
            <a:off x="-26803" y="0"/>
            <a:ext cx="9214945" cy="6880375"/>
          </a:xfrm>
          <a:prstGeom prst="rect">
            <a:avLst/>
          </a:prstGeom>
        </p:spPr>
      </p:pic>
      <p:sp>
        <p:nvSpPr>
          <p:cNvPr id="8" name="Rectangle 7"/>
          <p:cNvSpPr/>
          <p:nvPr>
            <p:custDataLst>
              <p:tags r:id="rId2"/>
            </p:custDataLst>
          </p:nvPr>
        </p:nvSpPr>
        <p:spPr>
          <a:xfrm>
            <a:off x="170348" y="2517463"/>
            <a:ext cx="3555816" cy="691084"/>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3600">
                <a:solidFill>
                  <a:srgbClr val="1F497D"/>
                </a:solidFill>
                <a:latin typeface="Arial" panose="020B0604020202020204" pitchFamily="34" charset="0"/>
                <a:sym typeface="Arial" panose="020B0604020202020204" pitchFamily="34" charset="0"/>
              </a:rPr>
              <a:t>Plan</a:t>
            </a:r>
          </a:p>
        </p:txBody>
      </p:sp>
      <p:sp>
        <p:nvSpPr>
          <p:cNvPr id="10" name="Rectangle 9"/>
          <p:cNvSpPr/>
          <p:nvPr>
            <p:custDataLst>
              <p:tags r:id="rId3"/>
            </p:custDataLst>
          </p:nvPr>
        </p:nvSpPr>
        <p:spPr>
          <a:xfrm>
            <a:off x="162466" y="3175747"/>
            <a:ext cx="3563698" cy="1186992"/>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custDataLst>
              <p:tags r:id="rId4"/>
            </p:custDataLst>
          </p:nvPr>
        </p:nvSpPr>
        <p:spPr bwMode="auto">
          <a:xfrm>
            <a:off x="293854" y="3234950"/>
            <a:ext cx="3432310" cy="1169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defPPr>
              <a:defRPr lang="en-US"/>
            </a:defPPr>
            <a:lvl1pPr marL="182563" indent="-182563" fontAlgn="base">
              <a:spcBef>
                <a:spcPts val="600"/>
              </a:spcBef>
              <a:spcAft>
                <a:spcPts val="0"/>
              </a:spcAft>
              <a:buClr>
                <a:srgbClr val="4F81BD"/>
              </a:buClr>
              <a:buSzPct val="85000"/>
              <a:buFont typeface="Arial" panose="020B0604020202020204" pitchFamily="34" charset="0"/>
              <a:buChar char="•"/>
              <a:defRPr sz="2400">
                <a:solidFill>
                  <a:sysClr val="windowText" lastClr="000000"/>
                </a:solidFill>
                <a:latin typeface="Arial"/>
                <a:ea typeface="ＭＳ Ｐゴシック" charset="0"/>
              </a:defRPr>
            </a:lvl1pPr>
            <a:lvl2pPr indent="-182563" fontAlgn="base">
              <a:spcBef>
                <a:spcPct val="20000"/>
              </a:spcBef>
              <a:spcAft>
                <a:spcPct val="0"/>
              </a:spcAft>
              <a:buClr>
                <a:schemeClr val="accent1"/>
              </a:buClr>
              <a:buSzPct val="85000"/>
              <a:buFont typeface="Arial" charset="0"/>
              <a:buChar char="•"/>
              <a:defRPr sz="2000">
                <a:ea typeface="ＭＳ Ｐゴシック" charset="0"/>
              </a:defRPr>
            </a:lvl2pPr>
            <a:lvl3pPr marL="730250" indent="-182563" fontAlgn="base">
              <a:spcBef>
                <a:spcPct val="20000"/>
              </a:spcBef>
              <a:spcAft>
                <a:spcPct val="0"/>
              </a:spcAft>
              <a:buClr>
                <a:schemeClr val="accent1"/>
              </a:buClr>
              <a:buSzPct val="90000"/>
              <a:buFont typeface="Arial" charset="0"/>
              <a:buChar char="•"/>
              <a:defRPr>
                <a:ea typeface="ＭＳ Ｐゴシック" charset="0"/>
              </a:defRPr>
            </a:lvl3pPr>
            <a:lvl4pPr marL="1004888" indent="-182563" fontAlgn="base">
              <a:spcBef>
                <a:spcPct val="20000"/>
              </a:spcBef>
              <a:spcAft>
                <a:spcPct val="0"/>
              </a:spcAft>
              <a:buClr>
                <a:schemeClr val="accent1"/>
              </a:buClr>
              <a:buFont typeface="Arial" charset="0"/>
              <a:buChar char="•"/>
              <a:defRPr sz="1600">
                <a:ea typeface="ＭＳ Ｐゴシック" charset="0"/>
              </a:defRPr>
            </a:lvl4pPr>
            <a:lvl5pPr marL="1187450" indent="-136525" fontAlgn="base">
              <a:spcBef>
                <a:spcPct val="20000"/>
              </a:spcBef>
              <a:spcAft>
                <a:spcPct val="0"/>
              </a:spcAft>
              <a:buClr>
                <a:schemeClr val="accent1"/>
              </a:buClr>
              <a:buSzPct val="100000"/>
              <a:buFont typeface="Arial" charset="0"/>
              <a:buChar char="•"/>
              <a:defRPr sz="1400">
                <a:ea typeface="ＭＳ Ｐゴシック" charset="0"/>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fr-FR" dirty="0">
                <a:solidFill>
                  <a:schemeClr val="tx1">
                    <a:lumMod val="100000"/>
                  </a:schemeClr>
                </a:solidFill>
                <a:latin typeface="Arial" panose="020B0604020202020204" pitchFamily="34" charset="0"/>
                <a:ea typeface="ＭＳ Ｐゴシック" panose="020B0600070205080204" pitchFamily="34" charset="-128"/>
                <a:sym typeface="Arial" panose="020B0604020202020204" pitchFamily="34" charset="0"/>
              </a:rPr>
              <a:t>Évaluation</a:t>
            </a:r>
          </a:p>
          <a:p>
            <a:r>
              <a:rPr lang="fr-FR" dirty="0">
                <a:solidFill>
                  <a:schemeClr val="tx1"/>
                </a:solidFill>
                <a:latin typeface="Arial" panose="020B0604020202020204" pitchFamily="34" charset="0"/>
                <a:ea typeface="ＭＳ Ｐゴシック" panose="020B0600070205080204" pitchFamily="34" charset="-128"/>
                <a:sym typeface="Arial" panose="020B0604020202020204" pitchFamily="34" charset="0"/>
              </a:rPr>
              <a:t>Établissement des priorités</a:t>
            </a:r>
          </a:p>
          <a:p>
            <a:r>
              <a:rPr lang="fr-FR" dirty="0">
                <a:solidFill>
                  <a:schemeClr val="tx1"/>
                </a:solidFill>
                <a:latin typeface="Arial" panose="020B0604020202020204" pitchFamily="34" charset="0"/>
                <a:ea typeface="ＭＳ Ｐゴシック" panose="020B0600070205080204" pitchFamily="34" charset="-128"/>
                <a:sym typeface="Arial" panose="020B0604020202020204" pitchFamily="34" charset="0"/>
              </a:rPr>
              <a:t>Planification du travail</a:t>
            </a:r>
          </a:p>
        </p:txBody>
      </p:sp>
    </p:spTree>
    <p:extLst>
      <p:ext uri="{BB962C8B-B14F-4D97-AF65-F5344CB8AC3E}">
        <p14:creationId xmlns:p14="http://schemas.microsoft.com/office/powerpoint/2010/main" val="419064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custDataLst>
              <p:tags r:id="rId1"/>
            </p:custDataLst>
          </p:nvPr>
        </p:nvSpPr>
        <p:spPr bwMode="auto">
          <a:xfrm>
            <a:off x="616465" y="1933607"/>
            <a:ext cx="8527535" cy="575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pitchFamily="34" charset="0"/>
              <a:buChar char="•"/>
              <a:defRPr/>
            </a:pPr>
            <a:r>
              <a:rPr lang="fr-FR" dirty="0">
                <a:solidFill>
                  <a:schemeClr val="tx1">
                    <a:lumMod val="100000"/>
                  </a:schemeClr>
                </a:solidFill>
                <a:latin typeface="Arial" panose="020B0604020202020204" pitchFamily="34" charset="0"/>
                <a:ea typeface="ＭＳ Ｐゴシック" panose="020B0600070205080204" pitchFamily="34" charset="-128"/>
                <a:cs typeface="+mn-cs"/>
                <a:sym typeface="Arial" panose="020B0604020202020204" pitchFamily="34" charset="0"/>
              </a:rPr>
              <a:t>Un processus et une boîte à outils pour aider les INSP à fonctionner à un plus haut niveau.</a:t>
            </a:r>
          </a:p>
          <a:p>
            <a:pPr>
              <a:spcBef>
                <a:spcPts val="600"/>
              </a:spcBef>
              <a:buClr>
                <a:srgbClr val="4F81BD"/>
              </a:buClr>
              <a:buFont typeface="Arial" pitchFamily="34" charset="0"/>
              <a:buChar char="•"/>
              <a:defRPr/>
            </a:pPr>
            <a:r>
              <a:rPr lang="fr-FR" dirty="0">
                <a:solidFill>
                  <a:schemeClr val="tx1">
                    <a:lumMod val="100000"/>
                  </a:schemeClr>
                </a:solidFill>
                <a:latin typeface="Arial" panose="020B0604020202020204" pitchFamily="34" charset="0"/>
                <a:ea typeface="ＭＳ Ｐゴシック" panose="020B0600070205080204" pitchFamily="34" charset="-128"/>
                <a:cs typeface="+mn-cs"/>
                <a:sym typeface="Arial" panose="020B0604020202020204" pitchFamily="34" charset="0"/>
              </a:rPr>
              <a:t>Il fait intervenir 3 étapes :</a:t>
            </a:r>
            <a:endParaRPr lang="en-US" dirty="0">
              <a:latin typeface="Arial" panose="020B0604020202020204" pitchFamily="34" charset="0"/>
              <a:ea typeface="ＭＳ Ｐゴシック" panose="020B0600070205080204" pitchFamily="34" charset="-128"/>
              <a:sym typeface="Arial" panose="020B0604020202020204" pitchFamily="34" charset="0"/>
            </a:endParaRPr>
          </a:p>
          <a:p>
            <a:pPr>
              <a:spcBef>
                <a:spcPts val="600"/>
              </a:spcBef>
              <a:buClr>
                <a:srgbClr val="4F81BD"/>
              </a:buClr>
              <a:buFont typeface="Arial" pitchFamily="34" charset="0"/>
              <a:buChar char="•"/>
              <a:defRPr/>
            </a:pPr>
            <a:endParaRPr lang="en-US" dirty="0">
              <a:latin typeface="Arial" panose="020B0604020202020204" pitchFamily="34" charset="0"/>
              <a:ea typeface="ＭＳ Ｐゴシック" panose="020B0600070205080204" pitchFamily="34" charset="-128"/>
              <a:cs typeface="+mn-cs"/>
              <a:sym typeface="Arial" panose="020B0604020202020204" pitchFamily="34" charset="0"/>
            </a:endParaRPr>
          </a:p>
          <a:p>
            <a:pPr>
              <a:spcBef>
                <a:spcPts val="600"/>
              </a:spcBef>
              <a:buClr>
                <a:srgbClr val="4F81BD"/>
              </a:buClr>
              <a:buFont typeface="Arial" pitchFamily="34" charset="0"/>
              <a:buChar char="•"/>
              <a:defRPr/>
            </a:pPr>
            <a:endParaRPr lang="en-US" dirty="0">
              <a:latin typeface="Arial" panose="020B0604020202020204" pitchFamily="34" charset="0"/>
              <a:ea typeface="ＭＳ Ｐゴシック" panose="020B0600070205080204" pitchFamily="34" charset="-128"/>
              <a:cs typeface="+mn-cs"/>
              <a:sym typeface="Arial" panose="020B0604020202020204" pitchFamily="34" charset="0"/>
            </a:endParaRPr>
          </a:p>
          <a:p>
            <a:pPr>
              <a:spcBef>
                <a:spcPts val="600"/>
              </a:spcBef>
              <a:buClr>
                <a:srgbClr val="4F81BD"/>
              </a:buClr>
              <a:buFont typeface="Arial" pitchFamily="34" charset="0"/>
              <a:buChar char="•"/>
              <a:defRPr/>
            </a:pPr>
            <a:endParaRPr lang="en-US" dirty="0">
              <a:latin typeface="Arial" panose="020B0604020202020204" pitchFamily="34" charset="0"/>
              <a:ea typeface="ＭＳ Ｐゴシック" panose="020B0600070205080204" pitchFamily="34" charset="-128"/>
              <a:cs typeface="+mn-cs"/>
              <a:sym typeface="Arial" panose="020B0604020202020204" pitchFamily="34" charset="0"/>
            </a:endParaRPr>
          </a:p>
          <a:p>
            <a:pPr>
              <a:spcBef>
                <a:spcPts val="600"/>
              </a:spcBef>
              <a:buClr>
                <a:srgbClr val="4F81BD"/>
              </a:buClr>
              <a:buFont typeface="Arial" pitchFamily="34" charset="0"/>
              <a:buChar char="•"/>
              <a:defRPr/>
            </a:pPr>
            <a:endParaRPr lang="en-US" dirty="0">
              <a:latin typeface="Arial" panose="020B0604020202020204" pitchFamily="34" charset="0"/>
              <a:ea typeface="ＭＳ Ｐゴシック" panose="020B0600070205080204" pitchFamily="34" charset="-128"/>
              <a:cs typeface="+mn-cs"/>
              <a:sym typeface="Arial" panose="020B0604020202020204" pitchFamily="34" charset="0"/>
            </a:endParaRPr>
          </a:p>
          <a:p>
            <a:pPr>
              <a:spcBef>
                <a:spcPts val="600"/>
              </a:spcBef>
              <a:buClr>
                <a:srgbClr val="4F81BD"/>
              </a:buClr>
              <a:buFont typeface="Arial"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Il comprend :</a:t>
            </a:r>
          </a:p>
          <a:p>
            <a:pPr lvl="1">
              <a:spcBef>
                <a:spcPts val="600"/>
              </a:spcBef>
              <a:buClr>
                <a:srgbClr val="4F81BD"/>
              </a:buClr>
              <a:buFont typeface="Wingdings" panose="05000000000000000000" pitchFamily="2" charset="2"/>
              <a:buChar char="§"/>
              <a:defRPr/>
            </a:pPr>
            <a:r>
              <a:rPr lang="fr-FR" dirty="0">
                <a:latin typeface="Arial" panose="020B0604020202020204" pitchFamily="34" charset="0"/>
                <a:ea typeface="ＭＳ Ｐゴシック" panose="020B0600070205080204" pitchFamily="34" charset="-128"/>
                <a:sym typeface="Arial" panose="020B0604020202020204" pitchFamily="34" charset="0"/>
              </a:rPr>
              <a:t>Des guides de discussion détaillés </a:t>
            </a:r>
          </a:p>
          <a:p>
            <a:pPr lvl="1">
              <a:spcBef>
                <a:spcPts val="600"/>
              </a:spcBef>
              <a:buClr>
                <a:srgbClr val="4F81BD"/>
              </a:buClr>
              <a:buFont typeface="Wingdings" panose="05000000000000000000" pitchFamily="2" charset="2"/>
              <a:buChar char="§"/>
              <a:defRPr/>
            </a:pPr>
            <a:r>
              <a:rPr lang="fr-FR" dirty="0">
                <a:latin typeface="Arial" panose="020B0604020202020204" pitchFamily="34" charset="0"/>
                <a:ea typeface="ＭＳ Ｐゴシック" panose="020B0600070205080204" pitchFamily="34" charset="-128"/>
                <a:sym typeface="Arial" panose="020B0604020202020204" pitchFamily="34" charset="0"/>
              </a:rPr>
              <a:t>Des formulaires d’évaluation et de planification du travail</a:t>
            </a:r>
          </a:p>
        </p:txBody>
      </p:sp>
      <p:sp>
        <p:nvSpPr>
          <p:cNvPr id="8" name="Title 1"/>
          <p:cNvSpPr txBox="1">
            <a:spLocks/>
          </p:cNvSpPr>
          <p:nvPr>
            <p:custDataLst>
              <p:tags r:id="rId2"/>
            </p:custDataLst>
          </p:nvPr>
        </p:nvSpPr>
        <p:spPr>
          <a:xfrm>
            <a:off x="464683" y="502136"/>
            <a:ext cx="8229600" cy="99060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Qu’est-ce que l’outil de développement par stades (SDT) ?</a:t>
            </a:r>
          </a:p>
        </p:txBody>
      </p:sp>
      <p:graphicFrame>
        <p:nvGraphicFramePr>
          <p:cNvPr id="5" name="Diagram 4">
            <a:extLst>
              <a:ext uri="{FF2B5EF4-FFF2-40B4-BE49-F238E27FC236}">
                <a16:creationId xmlns:a16="http://schemas.microsoft.com/office/drawing/2014/main" id="{08F2E066-F1A0-480F-AD00-C5B3BEF31BDD}"/>
              </a:ext>
            </a:extLst>
          </p:cNvPr>
          <p:cNvGraphicFramePr/>
          <p:nvPr>
            <p:custDataLst>
              <p:tags r:id="rId3"/>
            </p:custDataLst>
            <p:extLst>
              <p:ext uri="{D42A27DB-BD31-4B8C-83A1-F6EECF244321}">
                <p14:modId xmlns:p14="http://schemas.microsoft.com/office/powerpoint/2010/main" val="1198323434"/>
              </p:ext>
            </p:extLst>
          </p:nvPr>
        </p:nvGraphicFramePr>
        <p:xfrm>
          <a:off x="450850" y="3116942"/>
          <a:ext cx="8242300" cy="187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0379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custDataLst>
              <p:tags r:id="rId1"/>
            </p:custDataLst>
          </p:nvPr>
        </p:nvSpPr>
        <p:spPr bwMode="auto">
          <a:xfrm>
            <a:off x="464683" y="1484009"/>
            <a:ext cx="8413887" cy="4844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L’évaluation est guidée par des modèles de maturité.</a:t>
            </a:r>
          </a:p>
          <a:p>
            <a:pPr>
              <a:spcBef>
                <a:spcPts val="600"/>
              </a:spcBef>
              <a:buClr>
                <a:srgbClr val="4F81BD"/>
              </a:buClr>
              <a:buFont typeface="Arial"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Un modèle de maturité présente les stades de développement : s</a:t>
            </a:r>
            <a:r>
              <a:rPr lang="fr-FR" dirty="0">
                <a:latin typeface="Arial" panose="020B0604020202020204" pitchFamily="34" charset="0"/>
                <a:ea typeface="ＭＳ Ｐゴシック" panose="020B0600070205080204" pitchFamily="34" charset="-128"/>
                <a:sym typeface="Arial" panose="020B0604020202020204" pitchFamily="34" charset="0"/>
              </a:rPr>
              <a:t>tade élémentaire, stade intermédiaire, stade avancé, stade avant-garde </a:t>
            </a:r>
          </a:p>
          <a:p>
            <a:pPr>
              <a:spcBef>
                <a:spcPts val="600"/>
              </a:spcBef>
              <a:buClr>
                <a:srgbClr val="4F81BD"/>
              </a:buClr>
              <a:buFont typeface="Arial" pitchFamily="34" charset="0"/>
              <a:buChar char="•"/>
              <a:defRPr/>
            </a:pPr>
            <a:r>
              <a:rPr lang="fr-FR" dirty="0">
                <a:latin typeface="Arial" panose="020B0604020202020204" pitchFamily="34" charset="0"/>
                <a:ea typeface="ＭＳ Ｐゴシック" panose="020B0600070205080204" pitchFamily="34" charset="-128"/>
                <a:cs typeface="+mn-cs"/>
                <a:sym typeface="Arial" panose="020B0604020202020204" pitchFamily="34" charset="0"/>
              </a:rPr>
              <a:t>30 Guides de discussion décrivent ces stades pour un éventail de thèmes</a:t>
            </a:r>
          </a:p>
          <a:p>
            <a:pPr lvl="1">
              <a:spcBef>
                <a:spcPts val="600"/>
              </a:spcBef>
              <a:buClr>
                <a:srgbClr val="4F81BD"/>
              </a:buClr>
              <a:buFont typeface="Wingdings" panose="05000000000000000000" pitchFamily="2" charset="2"/>
              <a:buChar char="§"/>
              <a:defRPr/>
            </a:pPr>
            <a:r>
              <a:rPr lang="fr-FR" dirty="0">
                <a:latin typeface="Arial" panose="020B0604020202020204" pitchFamily="34" charset="0"/>
                <a:ea typeface="ＭＳ Ｐゴシック" panose="020B0600070205080204" pitchFamily="34" charset="-128"/>
                <a:sym typeface="Arial" panose="020B0604020202020204" pitchFamily="34" charset="0"/>
              </a:rPr>
              <a:t>Guides de discussion des fonctions tournées vers l’intérieur (leadership et management, hygiène et sécurité, communication interne, etc.)</a:t>
            </a:r>
          </a:p>
          <a:p>
            <a:pPr lvl="1">
              <a:spcBef>
                <a:spcPts val="600"/>
              </a:spcBef>
              <a:buClr>
                <a:srgbClr val="4F81BD"/>
              </a:buClr>
              <a:buFont typeface="Wingdings" panose="05000000000000000000" pitchFamily="2" charset="2"/>
              <a:buChar char="§"/>
              <a:defRPr/>
            </a:pPr>
            <a:r>
              <a:rPr lang="fr-FR" dirty="0">
                <a:latin typeface="Arial" panose="020B0604020202020204" pitchFamily="34" charset="0"/>
                <a:ea typeface="ＭＳ Ｐゴシック" panose="020B0600070205080204" pitchFamily="34" charset="-128"/>
                <a:sym typeface="Arial" panose="020B0604020202020204" pitchFamily="34" charset="0"/>
              </a:rPr>
              <a:t>Guides de discussion des fonctions tournées vers l’extérieur (recouvre différentes fonctions de santé publique essentielles, comme la surveillance, la recherche, la réponse aux situations d’urgence ou l’application des connaissances)</a:t>
            </a:r>
          </a:p>
        </p:txBody>
      </p:sp>
      <p:sp>
        <p:nvSpPr>
          <p:cNvPr id="4" name="Title 1"/>
          <p:cNvSpPr txBox="1">
            <a:spLocks/>
          </p:cNvSpPr>
          <p:nvPr>
            <p:custDataLst>
              <p:tags r:id="rId2"/>
            </p:custDataLst>
          </p:nvPr>
        </p:nvSpPr>
        <p:spPr>
          <a:xfrm>
            <a:off x="449717" y="391811"/>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fr-FR" dirty="0">
                <a:latin typeface="Arial" panose="020B0604020202020204" pitchFamily="34" charset="0"/>
                <a:ea typeface="ＭＳ Ｐゴシック" panose="020B0600070205080204" pitchFamily="34" charset="-128"/>
                <a:cs typeface="+mn-cs"/>
                <a:sym typeface="Arial" panose="020B0604020202020204" pitchFamily="34" charset="0"/>
              </a:rPr>
              <a:t>Étape 1 : Évaluation</a:t>
            </a:r>
          </a:p>
        </p:txBody>
      </p:sp>
    </p:spTree>
    <p:extLst>
      <p:ext uri="{BB962C8B-B14F-4D97-AF65-F5344CB8AC3E}">
        <p14:creationId xmlns:p14="http://schemas.microsoft.com/office/powerpoint/2010/main" val="89707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custDataLst>
              <p:tags r:id="rId1"/>
            </p:custDataLst>
          </p:nvPr>
        </p:nvSpPr>
        <p:spPr bwMode="auto">
          <a:xfrm>
            <a:off x="466639" y="1115018"/>
            <a:ext cx="8474622" cy="328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pitchFamily="34" charset="0"/>
              <a:buChar char="•"/>
              <a:defRPr/>
            </a:pPr>
            <a:r>
              <a:rPr lang="fr-FR" dirty="0">
                <a:solidFill>
                  <a:schemeClr val="tx1">
                    <a:lumMod val="100000"/>
                  </a:schemeClr>
                </a:solidFill>
                <a:latin typeface="Arial" panose="020B0604020202020204" pitchFamily="34" charset="0"/>
                <a:ea typeface="ＭＳ Ｐゴシック" panose="020B0600070205080204" pitchFamily="34" charset="-128"/>
                <a:cs typeface="+mn-cs"/>
                <a:sym typeface="Arial" panose="020B0604020202020204" pitchFamily="34" charset="0"/>
              </a:rPr>
              <a:t>Titre</a:t>
            </a:r>
          </a:p>
          <a:p>
            <a:pPr>
              <a:spcBef>
                <a:spcPts val="600"/>
              </a:spcBef>
              <a:buClr>
                <a:srgbClr val="4F81BD"/>
              </a:buClr>
              <a:buFont typeface="Arial" pitchFamily="34" charset="0"/>
              <a:buChar char="•"/>
              <a:defRPr/>
            </a:pPr>
            <a:r>
              <a:rPr lang="fr-FR" dirty="0">
                <a:solidFill>
                  <a:schemeClr val="tx1">
                    <a:lumMod val="100000"/>
                  </a:schemeClr>
                </a:solidFill>
                <a:latin typeface="Arial" panose="020B0604020202020204" pitchFamily="34" charset="0"/>
                <a:ea typeface="ＭＳ Ｐゴシック" panose="020B0600070205080204" pitchFamily="34" charset="-128"/>
                <a:cs typeface="+mn-cs"/>
                <a:sym typeface="Arial" panose="020B0604020202020204" pitchFamily="34" charset="0"/>
              </a:rPr>
              <a:t>Quatre colonnes (une pour chacun des stades)</a:t>
            </a:r>
          </a:p>
          <a:p>
            <a:pPr lvl="1">
              <a:spcBef>
                <a:spcPts val="600"/>
              </a:spcBef>
              <a:spcAft>
                <a:spcPts val="0"/>
              </a:spcAft>
              <a:buClr>
                <a:srgbClr val="4F81BD"/>
              </a:buClr>
              <a:buFont typeface="Wingdings" panose="05000000000000000000" pitchFamily="2" charset="2"/>
              <a:buChar char="§"/>
              <a:defRPr/>
            </a:pPr>
            <a:r>
              <a:rPr lang="fr-FR" dirty="0">
                <a:solidFill>
                  <a:schemeClr val="tx1">
                    <a:lumMod val="100000"/>
                  </a:schemeClr>
                </a:solidFill>
                <a:latin typeface="Arial" panose="020B0604020202020204" pitchFamily="34" charset="0"/>
                <a:ea typeface="ＭＳ Ｐゴシック" panose="020B0600070205080204" pitchFamily="34" charset="-128"/>
                <a:sym typeface="Arial" panose="020B0604020202020204" pitchFamily="34" charset="0"/>
              </a:rPr>
              <a:t>Scores numériques pour une gradation plus nuancée des stades</a:t>
            </a:r>
          </a:p>
          <a:p>
            <a:pPr>
              <a:spcBef>
                <a:spcPts val="600"/>
              </a:spcBef>
              <a:buClr>
                <a:srgbClr val="4F81BD"/>
              </a:buClr>
              <a:buFont typeface="Arial" pitchFamily="34" charset="0"/>
              <a:buChar char="•"/>
              <a:defRPr/>
            </a:pPr>
            <a:r>
              <a:rPr lang="fr-FR" dirty="0">
                <a:solidFill>
                  <a:schemeClr val="tx1">
                    <a:lumMod val="100000"/>
                  </a:schemeClr>
                </a:solidFill>
                <a:latin typeface="Arial" panose="020B0604020202020204" pitchFamily="34" charset="0"/>
                <a:ea typeface="ＭＳ Ｐゴシック" panose="020B0600070205080204" pitchFamily="34" charset="-128"/>
                <a:cs typeface="+mn-cs"/>
                <a:sym typeface="Arial" panose="020B0604020202020204" pitchFamily="34" charset="0"/>
              </a:rPr>
              <a:t>Chacune des colonnes contient des descriptions traitant de 6 domaines :</a:t>
            </a:r>
          </a:p>
        </p:txBody>
      </p:sp>
      <p:sp>
        <p:nvSpPr>
          <p:cNvPr id="9" name="TextBox 8"/>
          <p:cNvSpPr txBox="1"/>
          <p:nvPr>
            <p:custDataLst>
              <p:tags r:id="rId2"/>
            </p:custDataLst>
          </p:nvPr>
        </p:nvSpPr>
        <p:spPr>
          <a:xfrm>
            <a:off x="1022888" y="3223904"/>
            <a:ext cx="3631174" cy="1200329"/>
          </a:xfrm>
          <a:prstGeom prst="rect">
            <a:avLst/>
          </a:prstGeom>
          <a:noFill/>
        </p:spPr>
        <p:txBody>
          <a:bodyPr wrap="square" rtlCol="0">
            <a:spAutoFit/>
          </a:bodyPr>
          <a:lstStyle/>
          <a:p>
            <a:pPr marL="285750" indent="-285750">
              <a:buClr>
                <a:schemeClr val="accent5"/>
              </a:buClr>
              <a:buFont typeface="Wingdings" panose="05000000000000000000" pitchFamily="2" charset="2"/>
              <a:buChar char="§"/>
            </a:pPr>
            <a:r>
              <a:rPr lang="fr-FR" sz="2400" dirty="0">
                <a:latin typeface="Calibri" panose="020F0502020204030204" pitchFamily="34" charset="0"/>
                <a:sym typeface="Calibri" panose="020F0502020204030204" pitchFamily="34" charset="0"/>
              </a:rPr>
              <a:t>Orientation stratégique</a:t>
            </a:r>
          </a:p>
          <a:p>
            <a:pPr marL="285750" indent="-285750">
              <a:buClr>
                <a:schemeClr val="accent5"/>
              </a:buClr>
              <a:buFont typeface="Wingdings" panose="05000000000000000000" pitchFamily="2" charset="2"/>
              <a:buChar char="§"/>
            </a:pPr>
            <a:r>
              <a:rPr lang="fr-FR" sz="2400" dirty="0">
                <a:latin typeface="Calibri" panose="020F0502020204030204" pitchFamily="34" charset="0"/>
                <a:sym typeface="Calibri" panose="020F0502020204030204" pitchFamily="34" charset="0"/>
              </a:rPr>
              <a:t>Systèmes</a:t>
            </a:r>
          </a:p>
          <a:p>
            <a:pPr marL="285750" indent="-285750">
              <a:buClr>
                <a:schemeClr val="accent5"/>
              </a:buClr>
              <a:buFont typeface="Wingdings" panose="05000000000000000000" pitchFamily="2" charset="2"/>
              <a:buChar char="§"/>
            </a:pPr>
            <a:r>
              <a:rPr lang="fr-FR" sz="2400" dirty="0">
                <a:latin typeface="Calibri" panose="020F0502020204030204" pitchFamily="34" charset="0"/>
                <a:sym typeface="Calibri" panose="020F0502020204030204" pitchFamily="34" charset="0"/>
              </a:rPr>
              <a:t>Ressources</a:t>
            </a:r>
          </a:p>
        </p:txBody>
      </p:sp>
      <p:sp>
        <p:nvSpPr>
          <p:cNvPr id="10" name="TextBox 9"/>
          <p:cNvSpPr txBox="1"/>
          <p:nvPr>
            <p:custDataLst>
              <p:tags r:id="rId3"/>
            </p:custDataLst>
          </p:nvPr>
        </p:nvSpPr>
        <p:spPr>
          <a:xfrm>
            <a:off x="5025324" y="3214526"/>
            <a:ext cx="3332136" cy="1200329"/>
          </a:xfrm>
          <a:prstGeom prst="rect">
            <a:avLst/>
          </a:prstGeom>
          <a:noFill/>
        </p:spPr>
        <p:txBody>
          <a:bodyPr wrap="square" rtlCol="0">
            <a:spAutoFit/>
          </a:bodyPr>
          <a:lstStyle/>
          <a:p>
            <a:pPr marL="285750" indent="-285750">
              <a:buClr>
                <a:schemeClr val="accent5"/>
              </a:buClr>
              <a:buFont typeface="Wingdings" panose="05000000000000000000" pitchFamily="2" charset="2"/>
              <a:buChar char="§"/>
            </a:pPr>
            <a:r>
              <a:rPr lang="fr-FR" sz="2400" dirty="0">
                <a:latin typeface="Calibri" panose="020F0502020204030204" pitchFamily="34" charset="0"/>
                <a:sym typeface="Calibri" panose="020F0502020204030204" pitchFamily="34" charset="0"/>
              </a:rPr>
              <a:t>Qualité</a:t>
            </a:r>
          </a:p>
          <a:p>
            <a:pPr marL="285750" indent="-285750">
              <a:buClr>
                <a:schemeClr val="accent5"/>
              </a:buClr>
              <a:buFont typeface="Wingdings" panose="05000000000000000000" pitchFamily="2" charset="2"/>
              <a:buChar char="§"/>
            </a:pPr>
            <a:r>
              <a:rPr lang="fr-FR" sz="2400" dirty="0">
                <a:latin typeface="Calibri" panose="020F0502020204030204" pitchFamily="34" charset="0"/>
                <a:sym typeface="Calibri" panose="020F0502020204030204" pitchFamily="34" charset="0"/>
              </a:rPr>
              <a:t>Collaboration</a:t>
            </a:r>
          </a:p>
          <a:p>
            <a:pPr marL="285750" indent="-285750">
              <a:buClr>
                <a:schemeClr val="accent5"/>
              </a:buClr>
              <a:buFont typeface="Wingdings" panose="05000000000000000000" pitchFamily="2" charset="2"/>
              <a:buChar char="§"/>
            </a:pPr>
            <a:r>
              <a:rPr lang="fr-FR" sz="2400" dirty="0">
                <a:latin typeface="Calibri" panose="020F0502020204030204" pitchFamily="34" charset="0"/>
                <a:sym typeface="Calibri" panose="020F0502020204030204" pitchFamily="34" charset="0"/>
              </a:rPr>
              <a:t>Impact</a:t>
            </a:r>
          </a:p>
        </p:txBody>
      </p:sp>
      <p:sp>
        <p:nvSpPr>
          <p:cNvPr id="12" name="Title 1"/>
          <p:cNvSpPr txBox="1">
            <a:spLocks/>
          </p:cNvSpPr>
          <p:nvPr>
            <p:custDataLst>
              <p:tags r:id="rId4"/>
            </p:custDataLst>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Guides de discussion</a:t>
            </a:r>
          </a:p>
        </p:txBody>
      </p:sp>
      <p:pic>
        <p:nvPicPr>
          <p:cNvPr id="3" name="Picture 2"/>
          <p:cNvPicPr>
            <a:picLocks noChangeAspect="1"/>
          </p:cNvPicPr>
          <p:nvPr>
            <p:custDataLst>
              <p:tags r:id="rId5"/>
            </p:custDataLst>
          </p:nvPr>
        </p:nvPicPr>
        <p:blipFill>
          <a:blip r:embed="rId8"/>
          <a:stretch>
            <a:fillRect/>
          </a:stretch>
        </p:blipFill>
        <p:spPr>
          <a:xfrm>
            <a:off x="187407" y="4591394"/>
            <a:ext cx="8769186" cy="6338749"/>
          </a:xfrm>
          <a:prstGeom prst="rect">
            <a:avLst/>
          </a:prstGeom>
        </p:spPr>
      </p:pic>
    </p:spTree>
    <p:extLst>
      <p:ext uri="{BB962C8B-B14F-4D97-AF65-F5344CB8AC3E}">
        <p14:creationId xmlns:p14="http://schemas.microsoft.com/office/powerpoint/2010/main" val="352841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custDataLst>
              <p:tags r:id="rId1"/>
            </p:custDataLst>
          </p:nvPr>
        </p:nvSpPr>
        <p:spPr bwMode="auto">
          <a:xfrm>
            <a:off x="473229" y="1470345"/>
            <a:ext cx="8670771" cy="365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a:buChar char="•"/>
              <a:defRPr/>
            </a:pPr>
            <a:r>
              <a:rPr lang="fr-FR" sz="1800" dirty="0">
                <a:latin typeface="Arial" panose="020B0604020202020204" pitchFamily="34" charset="0"/>
                <a:ea typeface="ＭＳ Ｐゴシック" panose="020B0600070205080204" pitchFamily="34" charset="-128"/>
                <a:cs typeface="+mn-cs"/>
                <a:sym typeface="Arial" panose="020B0604020202020204" pitchFamily="34" charset="0"/>
              </a:rPr>
              <a:t>Les participants lisent le Guide de discussion à utiliser, puis estiment ensemble leur stade de développement actuel.</a:t>
            </a:r>
          </a:p>
          <a:p>
            <a:pPr>
              <a:spcBef>
                <a:spcPts val="600"/>
              </a:spcBef>
              <a:buClr>
                <a:srgbClr val="4F81BD"/>
              </a:buClr>
              <a:buFont typeface="Arial"/>
              <a:buChar char="•"/>
              <a:defRPr/>
            </a:pPr>
            <a:r>
              <a:rPr lang="fr-FR" sz="1800" dirty="0">
                <a:latin typeface="Arial" panose="020B0604020202020204" pitchFamily="34" charset="0"/>
                <a:ea typeface="ＭＳ Ｐゴシック" panose="020B0600070205080204" pitchFamily="34" charset="-128"/>
                <a:cs typeface="+mn-cs"/>
                <a:sym typeface="Arial" panose="020B0604020202020204" pitchFamily="34" charset="0"/>
              </a:rPr>
              <a:t>En procédant domaine par domaine, les participants :</a:t>
            </a:r>
          </a:p>
          <a:p>
            <a:pPr lvl="1">
              <a:spcBef>
                <a:spcPts val="600"/>
              </a:spcBef>
              <a:buClr>
                <a:srgbClr val="4F81BD"/>
              </a:buClr>
              <a:buFont typeface="Wingdings" panose="05000000000000000000" pitchFamily="2" charset="2"/>
              <a:buChar char="§"/>
              <a:defRPr/>
            </a:pPr>
            <a:r>
              <a:rPr lang="fr-FR" sz="1400" dirty="0">
                <a:latin typeface="Arial" panose="020B0604020202020204" pitchFamily="34" charset="0"/>
                <a:ea typeface="ＭＳ Ｐゴシック" panose="020B0600070205080204" pitchFamily="34" charset="-128"/>
                <a:sym typeface="Arial" panose="020B0604020202020204" pitchFamily="34" charset="0"/>
              </a:rPr>
              <a:t>mènent des discussions approfondies pour déterminer leur score et donnent des raisons détaillées pour le score qu’ils proposent ;</a:t>
            </a:r>
          </a:p>
          <a:p>
            <a:pPr lvl="1">
              <a:spcBef>
                <a:spcPts val="600"/>
              </a:spcBef>
              <a:buClr>
                <a:srgbClr val="4F81BD"/>
              </a:buClr>
              <a:buFont typeface="Wingdings" panose="05000000000000000000" pitchFamily="2" charset="2"/>
              <a:buChar char="§"/>
              <a:defRPr/>
            </a:pPr>
            <a:r>
              <a:rPr lang="fr-FR" sz="1400" dirty="0">
                <a:latin typeface="Arial" panose="020B0604020202020204" pitchFamily="34" charset="0"/>
                <a:ea typeface="ＭＳ Ｐゴシック" panose="020B0600070205080204" pitchFamily="34" charset="-128"/>
                <a:sym typeface="Arial" panose="020B0604020202020204" pitchFamily="34" charset="0"/>
              </a:rPr>
              <a:t>déterminent le score souhaité pour le domaine en question (le score qu’ils aimeraient atteindre dans un délai défini) ;</a:t>
            </a:r>
          </a:p>
          <a:p>
            <a:pPr lvl="1">
              <a:spcBef>
                <a:spcPts val="600"/>
              </a:spcBef>
              <a:buClr>
                <a:srgbClr val="4F81BD"/>
              </a:buClr>
              <a:buFont typeface="Wingdings" panose="05000000000000000000" pitchFamily="2" charset="2"/>
              <a:buChar char="§"/>
              <a:defRPr/>
            </a:pPr>
            <a:r>
              <a:rPr lang="fr-FR" sz="1400" dirty="0">
                <a:latin typeface="Arial" panose="020B0604020202020204" pitchFamily="34" charset="0"/>
                <a:ea typeface="ＭＳ Ｐゴシック" panose="020B0600070205080204" pitchFamily="34" charset="-128"/>
                <a:sym typeface="Arial" panose="020B0604020202020204" pitchFamily="34" charset="0"/>
              </a:rPr>
              <a:t>déterminent les carences qui doivent être comblées pour obtenir le score souhaité.</a:t>
            </a:r>
          </a:p>
          <a:p>
            <a:pPr>
              <a:spcBef>
                <a:spcPts val="600"/>
              </a:spcBef>
              <a:buClr>
                <a:srgbClr val="4F81BD"/>
              </a:buClr>
              <a:buFont typeface="Arial" pitchFamily="34" charset="0"/>
              <a:buChar char="•"/>
              <a:defRPr/>
            </a:pPr>
            <a:r>
              <a:rPr lang="fr-FR" sz="1800" dirty="0">
                <a:latin typeface="Arial" panose="020B0604020202020204" pitchFamily="34" charset="0"/>
                <a:ea typeface="ＭＳ Ｐゴシック" panose="020B0600070205080204" pitchFamily="34" charset="-128"/>
                <a:cs typeface="+mn-cs"/>
                <a:sym typeface="Arial" panose="020B0604020202020204" pitchFamily="34" charset="0"/>
              </a:rPr>
              <a:t>Une fois que tous les domaines ont été examinés, les participants donnent un score global actuel et un score global souhaité pour le sujet traité par le Guide de discussion.</a:t>
            </a:r>
          </a:p>
          <a:p>
            <a:pPr>
              <a:spcBef>
                <a:spcPts val="600"/>
              </a:spcBef>
              <a:buClr>
                <a:srgbClr val="4F81BD"/>
              </a:buClr>
              <a:buFont typeface="Arial" pitchFamily="34" charset="0"/>
              <a:buChar char="•"/>
              <a:defRPr/>
            </a:pPr>
            <a:r>
              <a:rPr lang="fr-FR" sz="1800" dirty="0">
                <a:latin typeface="Arial" panose="020B0604020202020204" pitchFamily="34" charset="0"/>
                <a:ea typeface="ＭＳ Ｐゴシック" panose="020B0600070205080204" pitchFamily="34" charset="-128"/>
                <a:cs typeface="+mn-cs"/>
                <a:sym typeface="Arial" panose="020B0604020202020204" pitchFamily="34" charset="0"/>
              </a:rPr>
              <a:t>Les points clés sont consignés sur le Formulaire d’évaluation.</a:t>
            </a:r>
          </a:p>
        </p:txBody>
      </p:sp>
      <p:sp>
        <p:nvSpPr>
          <p:cNvPr id="7" name="Title 1"/>
          <p:cNvSpPr txBox="1">
            <a:spLocks/>
          </p:cNvSpPr>
          <p:nvPr>
            <p:custDataLst>
              <p:tags r:id="rId2"/>
            </p:custDataLst>
          </p:nvPr>
        </p:nvSpPr>
        <p:spPr>
          <a:xfrm>
            <a:off x="464683" y="342479"/>
            <a:ext cx="8229600" cy="99060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Comment utiliser les Guides de discussion ?</a:t>
            </a:r>
          </a:p>
        </p:txBody>
      </p:sp>
      <p:pic>
        <p:nvPicPr>
          <p:cNvPr id="8" name="Picture 7"/>
          <p:cNvPicPr>
            <a:picLocks noChangeAspect="1"/>
          </p:cNvPicPr>
          <p:nvPr>
            <p:custDataLst>
              <p:tags r:id="rId3"/>
            </p:custDataLst>
          </p:nvPr>
        </p:nvPicPr>
        <p:blipFill>
          <a:blip r:embed="rId6"/>
          <a:stretch>
            <a:fillRect/>
          </a:stretch>
        </p:blipFill>
        <p:spPr>
          <a:xfrm>
            <a:off x="194890" y="5122308"/>
            <a:ext cx="8769186" cy="5351197"/>
          </a:xfrm>
          <a:prstGeom prst="rect">
            <a:avLst/>
          </a:prstGeom>
        </p:spPr>
      </p:pic>
    </p:spTree>
    <p:extLst>
      <p:ext uri="{BB962C8B-B14F-4D97-AF65-F5344CB8AC3E}">
        <p14:creationId xmlns:p14="http://schemas.microsoft.com/office/powerpoint/2010/main" val="419503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custDataLst>
              <p:tags r:id="rId1"/>
            </p:custDataLst>
            <p:extLst>
              <p:ext uri="{D42A27DB-BD31-4B8C-83A1-F6EECF244321}">
                <p14:modId xmlns:p14="http://schemas.microsoft.com/office/powerpoint/2010/main" val="2700898731"/>
              </p:ext>
            </p:extLst>
          </p:nvPr>
        </p:nvGraphicFramePr>
        <p:xfrm>
          <a:off x="388024" y="1226626"/>
          <a:ext cx="8442434" cy="4648129"/>
        </p:xfrm>
        <a:graphic>
          <a:graphicData uri="http://schemas.openxmlformats.org/drawingml/2006/table">
            <a:tbl>
              <a:tblPr firstRow="1" firstCol="1" bandRow="1"/>
              <a:tblGrid>
                <a:gridCol w="1820917">
                  <a:extLst>
                    <a:ext uri="{9D8B030D-6E8A-4147-A177-3AD203B41FA5}">
                      <a16:colId xmlns:a16="http://schemas.microsoft.com/office/drawing/2014/main" val="20001"/>
                    </a:ext>
                  </a:extLst>
                </a:gridCol>
                <a:gridCol w="704076">
                  <a:extLst>
                    <a:ext uri="{9D8B030D-6E8A-4147-A177-3AD203B41FA5}">
                      <a16:colId xmlns:a16="http://schemas.microsoft.com/office/drawing/2014/main" val="20004"/>
                    </a:ext>
                  </a:extLst>
                </a:gridCol>
                <a:gridCol w="2599509">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2586412">
                  <a:extLst>
                    <a:ext uri="{9D8B030D-6E8A-4147-A177-3AD203B41FA5}">
                      <a16:colId xmlns:a16="http://schemas.microsoft.com/office/drawing/2014/main" val="20007"/>
                    </a:ext>
                  </a:extLst>
                </a:gridCol>
              </a:tblGrid>
              <a:tr h="461662">
                <a:tc gridSpan="5">
                  <a:txBody>
                    <a:bodyPr/>
                    <a:lstStyle/>
                    <a:p>
                      <a:pPr marL="0" marR="0" algn="l" defTabSz="914400" rtl="0" eaLnBrk="1" latinLnBrk="0" hangingPunct="1">
                        <a:lnSpc>
                          <a:spcPct val="115000"/>
                        </a:lnSpc>
                        <a:spcBef>
                          <a:spcPts val="0"/>
                        </a:spcBef>
                        <a:spcAft>
                          <a:spcPts val="0"/>
                        </a:spcAft>
                      </a:pPr>
                      <a:r>
                        <a:rPr lang="fr-FR" sz="1800" b="1" baseline="0">
                          <a:solidFill>
                            <a:schemeClr val="bg1"/>
                          </a:solidFill>
                          <a:latin typeface="Calibri" panose="020F0502020204030204" pitchFamily="34" charset="0"/>
                          <a:ea typeface="Calibri" panose="020F0502020204030204" pitchFamily="34" charset="0"/>
                          <a:cs typeface="+mn-cs"/>
                          <a:sym typeface="Calibri" panose="020F0502020204030204" pitchFamily="34" charset="0"/>
                        </a:rPr>
                        <a:t>Titre du Guide de discussion</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marL="0" marR="0" algn="l" rtl="0">
                        <a:lnSpc>
                          <a:spcPct val="115000"/>
                        </a:lnSpc>
                        <a:spcBef>
                          <a:spcPts val="0"/>
                        </a:spcBef>
                        <a:spcAft>
                          <a:spcPts val="0"/>
                        </a:spcAft>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extLst>
                  <a:ext uri="{0D108BD9-81ED-4DB2-BD59-A6C34878D82A}">
                    <a16:rowId xmlns:a16="http://schemas.microsoft.com/office/drawing/2014/main" val="10002"/>
                  </a:ext>
                </a:extLst>
              </a:tr>
              <a:tr h="3265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15000"/>
                        </a:lnSpc>
                        <a:spcBef>
                          <a:spcPts val="0"/>
                        </a:spcBef>
                        <a:spcAft>
                          <a:spcPts val="0"/>
                        </a:spcAft>
                      </a:pPr>
                      <a:r>
                        <a:rPr lang="fr-FR" sz="11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Domaine</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fr-FR" sz="1000" b="1">
                          <a:solidFill>
                            <a:schemeClr val="bg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 Score actuel</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Raisons/Exemples</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Score souhaité</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Carences </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a:latin typeface="Calibri" panose="020F0502020204030204" pitchFamily="34" charset="0"/>
                          <a:ea typeface="Calibri" panose="020F0502020204030204" pitchFamily="34" charset="0"/>
                          <a:cs typeface="+mn-cs"/>
                          <a:sym typeface="Calibri" panose="020F0502020204030204" pitchFamily="34" charset="0"/>
                        </a:rPr>
                        <a:t>Orientation stratégique</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rtl="0">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rtl="0">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a:latin typeface="Calibri" panose="020F0502020204030204" pitchFamily="34" charset="0"/>
                          <a:ea typeface="Calibri" panose="020F0502020204030204" pitchFamily="34" charset="0"/>
                          <a:cs typeface="+mn-cs"/>
                          <a:sym typeface="Calibri" panose="020F0502020204030204" pitchFamily="34" charset="0"/>
                        </a:rPr>
                        <a:t>Systèmes</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rtl="0">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rtl="0">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a:latin typeface="Calibri" panose="020F0502020204030204" pitchFamily="34" charset="0"/>
                          <a:ea typeface="Calibri" panose="020F0502020204030204" pitchFamily="34" charset="0"/>
                          <a:cs typeface="+mn-cs"/>
                          <a:sym typeface="Calibri" panose="020F0502020204030204" pitchFamily="34" charset="0"/>
                        </a:rPr>
                        <a:t>Ressources</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rtl="0">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rtl="0">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a:latin typeface="Calibri" panose="020F0502020204030204" pitchFamily="34" charset="0"/>
                          <a:ea typeface="Calibri" panose="020F0502020204030204" pitchFamily="34" charset="0"/>
                          <a:cs typeface="+mn-cs"/>
                          <a:sym typeface="Calibri" panose="020F0502020204030204" pitchFamily="34" charset="0"/>
                        </a:rPr>
                        <a:t>Qualité</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rtl="0">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rtl="0">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a:latin typeface="Calibri" panose="020F0502020204030204" pitchFamily="34" charset="0"/>
                          <a:ea typeface="Calibri" panose="020F0502020204030204" pitchFamily="34" charset="0"/>
                          <a:cs typeface="+mn-cs"/>
                          <a:sym typeface="Calibri" panose="020F0502020204030204" pitchFamily="34" charset="0"/>
                        </a:rPr>
                        <a:t>Collaboration</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rtl="0">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a:latin typeface="Calibri" panose="020F0502020204030204" pitchFamily="34" charset="0"/>
                          <a:ea typeface="Calibri" panose="020F0502020204030204" pitchFamily="34" charset="0"/>
                          <a:cs typeface="+mn-cs"/>
                          <a:sym typeface="Calibri" panose="020F0502020204030204" pitchFamily="34" charset="0"/>
                        </a:rPr>
                        <a:t>Impact</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rtl="0">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b="1">
                          <a:latin typeface="Calibri" panose="020F0502020204030204" pitchFamily="34" charset="0"/>
                          <a:ea typeface="Calibri" panose="020F0502020204030204" pitchFamily="34" charset="0"/>
                          <a:cs typeface="+mn-cs"/>
                          <a:sym typeface="Calibri" panose="020F0502020204030204" pitchFamily="34" charset="0"/>
                        </a:rPr>
                        <a:t>Score global</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rtl="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rtl="0">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rtl="0">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4" name="Title 1"/>
          <p:cNvSpPr txBox="1">
            <a:spLocks/>
          </p:cNvSpPr>
          <p:nvPr>
            <p:custDataLst>
              <p:tags r:id="rId2"/>
            </p:custDataLst>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Le Formulaire d’évaluation</a:t>
            </a:r>
          </a:p>
        </p:txBody>
      </p:sp>
    </p:spTree>
    <p:extLst>
      <p:ext uri="{BB962C8B-B14F-4D97-AF65-F5344CB8AC3E}">
        <p14:creationId xmlns:p14="http://schemas.microsoft.com/office/powerpoint/2010/main" val="207022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custDataLst>
              <p:tags r:id="rId1"/>
            </p:custDataLst>
            <p:extLst>
              <p:ext uri="{D42A27DB-BD31-4B8C-83A1-F6EECF244321}">
                <p14:modId xmlns:p14="http://schemas.microsoft.com/office/powerpoint/2010/main" val="3126424495"/>
              </p:ext>
            </p:extLst>
          </p:nvPr>
        </p:nvGraphicFramePr>
        <p:xfrm>
          <a:off x="386987" y="1233818"/>
          <a:ext cx="8504880" cy="5160230"/>
        </p:xfrm>
        <a:graphic>
          <a:graphicData uri="http://schemas.openxmlformats.org/drawingml/2006/table">
            <a:tbl>
              <a:tblPr firstRow="1" firstCol="1" bandRow="1"/>
              <a:tblGrid>
                <a:gridCol w="1950584">
                  <a:extLst>
                    <a:ext uri="{9D8B030D-6E8A-4147-A177-3AD203B41FA5}">
                      <a16:colId xmlns:a16="http://schemas.microsoft.com/office/drawing/2014/main" val="20001"/>
                    </a:ext>
                  </a:extLst>
                </a:gridCol>
                <a:gridCol w="838225">
                  <a:extLst>
                    <a:ext uri="{9D8B030D-6E8A-4147-A177-3AD203B41FA5}">
                      <a16:colId xmlns:a16="http://schemas.microsoft.com/office/drawing/2014/main" val="20004"/>
                    </a:ext>
                  </a:extLst>
                </a:gridCol>
                <a:gridCol w="1842940">
                  <a:extLst>
                    <a:ext uri="{9D8B030D-6E8A-4147-A177-3AD203B41FA5}">
                      <a16:colId xmlns:a16="http://schemas.microsoft.com/office/drawing/2014/main" val="20005"/>
                    </a:ext>
                  </a:extLst>
                </a:gridCol>
                <a:gridCol w="837315">
                  <a:extLst>
                    <a:ext uri="{9D8B030D-6E8A-4147-A177-3AD203B41FA5}">
                      <a16:colId xmlns:a16="http://schemas.microsoft.com/office/drawing/2014/main" val="20006"/>
                    </a:ext>
                  </a:extLst>
                </a:gridCol>
                <a:gridCol w="3035816">
                  <a:extLst>
                    <a:ext uri="{9D8B030D-6E8A-4147-A177-3AD203B41FA5}">
                      <a16:colId xmlns:a16="http://schemas.microsoft.com/office/drawing/2014/main" val="20007"/>
                    </a:ext>
                  </a:extLst>
                </a:gridCol>
              </a:tblGrid>
              <a:tr h="497666">
                <a:tc gridSpan="5">
                  <a:txBody>
                    <a:bodyPr/>
                    <a:lstStyle/>
                    <a:p>
                      <a:pPr marL="0" marR="0" algn="l" defTabSz="914400" rtl="0" eaLnBrk="1" latinLnBrk="0" hangingPunct="1">
                        <a:lnSpc>
                          <a:spcPct val="115000"/>
                        </a:lnSpc>
                        <a:spcBef>
                          <a:spcPts val="0"/>
                        </a:spcBef>
                        <a:spcAft>
                          <a:spcPts val="0"/>
                        </a:spcAft>
                      </a:pPr>
                      <a:r>
                        <a:rPr lang="fr-FR" sz="18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Surveillance</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marL="0" marR="0" algn="l" rtl="0">
                        <a:lnSpc>
                          <a:spcPct val="115000"/>
                        </a:lnSpc>
                        <a:spcBef>
                          <a:spcPts val="0"/>
                        </a:spcBef>
                        <a:spcAft>
                          <a:spcPts val="0"/>
                        </a:spcAft>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extLst>
                  <a:ext uri="{0D108BD9-81ED-4DB2-BD59-A6C34878D82A}">
                    <a16:rowId xmlns:a16="http://schemas.microsoft.com/office/drawing/2014/main" val="10002"/>
                  </a:ext>
                </a:extLst>
              </a:tr>
              <a:tr h="5614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15000"/>
                        </a:lnSpc>
                        <a:spcBef>
                          <a:spcPts val="0"/>
                        </a:spcBef>
                        <a:spcAft>
                          <a:spcPts val="0"/>
                        </a:spcAft>
                      </a:pPr>
                      <a:r>
                        <a:rPr lang="fr-FR" sz="11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Domaine</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fr-FR" sz="1000" b="1">
                          <a:solidFill>
                            <a:schemeClr val="bg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 Score actuel</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9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Raisons/Exemples</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FR" sz="1000" b="1" baseline="0">
                          <a:solidFill>
                            <a:schemeClr val="bg1"/>
                          </a:solidFill>
                          <a:latin typeface="Calibri" panose="020F0502020204030204" pitchFamily="34" charset="0"/>
                          <a:ea typeface="Calibri" panose="020F0502020204030204" pitchFamily="34" charset="0"/>
                          <a:cs typeface="+mn-cs"/>
                          <a:sym typeface="Calibri" panose="020F0502020204030204" pitchFamily="34" charset="0"/>
                        </a:rPr>
                        <a:t>Score souhaité</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b="1">
                          <a:solidFill>
                            <a:schemeClr val="bg1"/>
                          </a:solidFill>
                          <a:latin typeface="Calibri" panose="020F0502020204030204" pitchFamily="34" charset="0"/>
                          <a:ea typeface="Calibri" panose="020F0502020204030204" pitchFamily="34" charset="0"/>
                          <a:cs typeface="+mn-cs"/>
                          <a:sym typeface="Calibri" panose="020F0502020204030204" pitchFamily="34" charset="0"/>
                        </a:rPr>
                        <a:t>Carences </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345223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dirty="0">
                          <a:latin typeface="Calibri" panose="020F0502020204030204" pitchFamily="34" charset="0"/>
                          <a:ea typeface="Calibri" panose="020F0502020204030204" pitchFamily="34" charset="0"/>
                          <a:cs typeface="+mn-cs"/>
                          <a:sym typeface="Calibri" panose="020F0502020204030204" pitchFamily="34" charset="0"/>
                        </a:rPr>
                        <a:t>Orientation stratégique</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fr-FR" sz="1800" dirty="0">
                          <a:latin typeface="Calibri" panose="020F0502020204030204" pitchFamily="34" charset="0"/>
                          <a:ea typeface="Calibri" panose="020F0502020204030204" pitchFamily="34" charset="0"/>
                          <a:cs typeface="+mn-cs"/>
                          <a:sym typeface="Calibri" panose="020F0502020204030204" pitchFamily="34" charset="0"/>
                        </a:rPr>
                        <a:t>4</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r>
                        <a:rPr lang="fr-FR" sz="9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Les ONG nous demandent de donner la priorité à leurs problèmes.</a:t>
                      </a:r>
                    </a:p>
                    <a:p>
                      <a:pPr marL="0" marR="0" indent="0" algn="l">
                        <a:lnSpc>
                          <a:spcPct val="115000"/>
                        </a:lnSpc>
                        <a:spcBef>
                          <a:spcPts val="0"/>
                        </a:spcBef>
                        <a:spcAft>
                          <a:spcPts val="0"/>
                        </a:spcAft>
                        <a:buFont typeface="Calibri" panose="020F0502020204030204" pitchFamily="34" charset="0"/>
                        <a:buNone/>
                      </a:pPr>
                      <a:r>
                        <a:rPr lang="fr-FR" sz="90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Les décisions en matière de surveillance sont fondées sur l’avis des donateurs.</a:t>
                      </a:r>
                      <a:r>
                        <a:rPr lang="fr-FR" sz="900" baseline="0" dirty="0">
                          <a:solidFill>
                            <a:schemeClr val="tx1">
                              <a:lumMod val="100000"/>
                            </a:schemeClr>
                          </a:solidFill>
                          <a:latin typeface="Calibri" panose="020F0502020204030204" pitchFamily="34" charset="0"/>
                          <a:ea typeface="Calibri" panose="020F0502020204030204" pitchFamily="34" charset="0"/>
                          <a:cs typeface="+mn-cs"/>
                          <a:sym typeface="Calibri" panose="020F0502020204030204" pitchFamily="34" charset="0"/>
                        </a:rPr>
                        <a:t> </a:t>
                      </a:r>
                    </a:p>
                    <a:p>
                      <a:pPr marL="0" marR="0" indent="0" algn="l">
                        <a:lnSpc>
                          <a:spcPct val="115000"/>
                        </a:lnSpc>
                        <a:spcBef>
                          <a:spcPts val="0"/>
                        </a:spcBef>
                        <a:spcAft>
                          <a:spcPts val="0"/>
                        </a:spcAft>
                        <a:buFont typeface="Calibri" panose="020F0502020204030204" pitchFamily="34" charset="0"/>
                        <a:buNone/>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Pour la surveillance de la méningite, nous ne faisons qu’envoyer les données à l’OMS, sans même les analyser.</a:t>
                      </a:r>
                    </a:p>
                    <a:p>
                      <a:pPr marL="0" marR="0" indent="0" algn="l">
                        <a:lnSpc>
                          <a:spcPct val="115000"/>
                        </a:lnSpc>
                        <a:spcBef>
                          <a:spcPts val="0"/>
                        </a:spcBef>
                        <a:spcAft>
                          <a:spcPts val="0"/>
                        </a:spcAft>
                        <a:buFont typeface="Calibri" panose="020F0502020204030204" pitchFamily="34" charset="0"/>
                        <a:buNone/>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Notre façon de surveiller les pathogènes respiratoires ne nous donne pas de dénominateurs et nous empêche de calculer les taux, ce qui limite l’utilité des données pour établir des politiques de vaccination.</a:t>
                      </a:r>
                    </a:p>
                    <a:p>
                      <a:pPr marL="0" marR="0" indent="0" algn="l">
                        <a:lnSpc>
                          <a:spcPct val="115000"/>
                        </a:lnSpc>
                        <a:spcBef>
                          <a:spcPts val="0"/>
                        </a:spcBef>
                        <a:spcAft>
                          <a:spcPts val="0"/>
                        </a:spcAft>
                        <a:buFont typeface="Calibri" panose="020F0502020204030204" pitchFamily="34" charset="0"/>
                        <a:buNone/>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Nous n’avons pas eu de discussion avec le ministère de la Santé sur ses priorités.</a:t>
                      </a:r>
                    </a:p>
                    <a:p>
                      <a:pPr marL="0" marR="0" indent="0" algn="l">
                        <a:lnSpc>
                          <a:spcPct val="115000"/>
                        </a:lnSpc>
                        <a:spcBef>
                          <a:spcPts val="0"/>
                        </a:spcBef>
                        <a:spcAft>
                          <a:spcPts val="0"/>
                        </a:spcAft>
                        <a:buFont typeface="Calibri" panose="020F0502020204030204" pitchFamily="34" charset="0"/>
                        <a:buNone/>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Nous pourrions utiliser un financement pour l’analyse de données et le recueil de données supplémentaires, mais nous n’avons pas établi de priorités et nous n’avons pas formulé nos besoins par écrit.</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dirty="0">
                          <a:latin typeface="Calibri" panose="020F0502020204030204" pitchFamily="34" charset="0"/>
                          <a:ea typeface="+mn-ea"/>
                          <a:cs typeface="+mn-cs"/>
                          <a:sym typeface="Calibri" panose="020F0502020204030204" pitchFamily="34" charset="0"/>
                        </a:rPr>
                        <a:t>7</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a:lnSpc>
                          <a:spcPct val="115000"/>
                        </a:lnSpc>
                        <a:spcBef>
                          <a:spcPts val="0"/>
                        </a:spcBef>
                        <a:spcAft>
                          <a:spcPts val="0"/>
                        </a:spcAft>
                        <a:buFont typeface="Calibri" panose="020F0502020204030204" pitchFamily="34" charset="0"/>
                        <a:buChar char="–"/>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Les priorités des ONG ne sont pas prises en compte.</a:t>
                      </a:r>
                    </a:p>
                    <a:p>
                      <a:pPr marL="171450" marR="0" indent="-171450" algn="l">
                        <a:lnSpc>
                          <a:spcPct val="115000"/>
                        </a:lnSpc>
                        <a:spcBef>
                          <a:spcPts val="0"/>
                        </a:spcBef>
                        <a:spcAft>
                          <a:spcPts val="0"/>
                        </a:spcAft>
                        <a:buFont typeface="Calibri" panose="020F0502020204030204" pitchFamily="34" charset="0"/>
                        <a:buChar char="–"/>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Nous ne modifions pas les procédures de déclaration pour répondre à nos besoins (par exemple pour les pathogènes respiratoires ou les dénominateurs).</a:t>
                      </a:r>
                    </a:p>
                    <a:p>
                      <a:pPr marL="171450" marR="0" indent="-171450" algn="l">
                        <a:lnSpc>
                          <a:spcPct val="115000"/>
                        </a:lnSpc>
                        <a:spcBef>
                          <a:spcPts val="0"/>
                        </a:spcBef>
                        <a:spcAft>
                          <a:spcPts val="0"/>
                        </a:spcAft>
                        <a:buFont typeface="Calibri" panose="020F0502020204030204" pitchFamily="34" charset="0"/>
                        <a:buChar char="–"/>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Bien que les données soient recueillies, nous n’avons pas de plans pour les analyser et les utiliser (par exemple pour la méningite).</a:t>
                      </a:r>
                    </a:p>
                    <a:p>
                      <a:pPr marL="171450" marR="0" indent="-171450" algn="l">
                        <a:lnSpc>
                          <a:spcPct val="115000"/>
                        </a:lnSpc>
                        <a:spcBef>
                          <a:spcPts val="0"/>
                        </a:spcBef>
                        <a:spcAft>
                          <a:spcPts val="0"/>
                        </a:spcAft>
                        <a:buFont typeface="Calibri" panose="020F0502020204030204" pitchFamily="34" charset="0"/>
                        <a:buChar char="–"/>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Manque d’informations sur les besoins du ministère de la Santé.</a:t>
                      </a:r>
                    </a:p>
                    <a:p>
                      <a:pPr marL="171450" marR="0" indent="-171450" algn="l">
                        <a:lnSpc>
                          <a:spcPct val="115000"/>
                        </a:lnSpc>
                        <a:spcBef>
                          <a:spcPts val="0"/>
                        </a:spcBef>
                        <a:spcAft>
                          <a:spcPts val="0"/>
                        </a:spcAft>
                        <a:buFont typeface="Calibri" panose="020F0502020204030204" pitchFamily="34" charset="0"/>
                        <a:buChar char="–"/>
                      </a:pPr>
                      <a:r>
                        <a:rPr lang="fr-FR" sz="900" baseline="0" dirty="0">
                          <a:latin typeface="Calibri" panose="020F0502020204030204" pitchFamily="34" charset="0"/>
                          <a:ea typeface="Calibri" panose="020F0502020204030204" pitchFamily="34" charset="0"/>
                          <a:cs typeface="+mn-cs"/>
                          <a:sym typeface="Calibri" panose="020F0502020204030204" pitchFamily="34" charset="0"/>
                        </a:rPr>
                        <a:t>Nous n’avons pas établi de plan exposant nos priorités que nous pourrions présenter aux donateurs.</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itle 1"/>
          <p:cNvSpPr txBox="1">
            <a:spLocks/>
          </p:cNvSpPr>
          <p:nvPr>
            <p:custDataLst>
              <p:tags r:id="rId2"/>
            </p:custDataLst>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fr-FR" dirty="0">
                <a:solidFill>
                  <a:srgbClr val="1F497D"/>
                </a:solidFill>
                <a:latin typeface="Arial" panose="020B0604020202020204" pitchFamily="34" charset="0"/>
                <a:ea typeface="ＭＳ Ｐゴシック" panose="020B0600070205080204" pitchFamily="34" charset="-128"/>
                <a:cs typeface="+mn-cs"/>
                <a:sym typeface="Arial" panose="020B0604020202020204" pitchFamily="34" charset="0"/>
              </a:rPr>
              <a:t>Le Formulaire d’évaluation (exemple)</a:t>
            </a:r>
          </a:p>
        </p:txBody>
      </p:sp>
    </p:spTree>
    <p:extLst>
      <p:ext uri="{BB962C8B-B14F-4D97-AF65-F5344CB8AC3E}">
        <p14:creationId xmlns:p14="http://schemas.microsoft.com/office/powerpoint/2010/main" val="364039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custDataLst>
              <p:tags r:id="rId1"/>
            </p:custDataLst>
          </p:nvPr>
        </p:nvSpPr>
        <p:spPr>
          <a:xfrm>
            <a:off x="516935" y="926677"/>
            <a:ext cx="8050667" cy="4265904"/>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85000"/>
              <a:buFont typeface="Arial" charset="0"/>
            </a:pPr>
            <a:r>
              <a:rPr lang="fr-FR" sz="2000" dirty="0">
                <a:latin typeface="Arial" panose="020B0604020202020204" pitchFamily="34" charset="0"/>
                <a:ea typeface="ＭＳ Ｐゴシック" panose="020B0600070205080204" pitchFamily="34" charset="-128"/>
                <a:sym typeface="Arial" panose="020B0604020202020204" pitchFamily="34" charset="0"/>
              </a:rPr>
              <a:t>Une fois l’évaluation effectuée, l’étape suivante consiste à établir les priorités.</a:t>
            </a:r>
          </a:p>
          <a:p>
            <a:pPr marL="182563" indent="-182563" fontAlgn="base">
              <a:lnSpc>
                <a:spcPct val="100000"/>
              </a:lnSpc>
              <a:spcBef>
                <a:spcPct val="20000"/>
              </a:spcBef>
              <a:spcAft>
                <a:spcPct val="0"/>
              </a:spcAft>
              <a:buClr>
                <a:srgbClr val="4F81BD"/>
              </a:buClr>
              <a:buSzPct val="85000"/>
              <a:buFont typeface="Arial" charset="0"/>
            </a:pPr>
            <a:r>
              <a:rPr lang="fr-FR" sz="2000" dirty="0">
                <a:latin typeface="Arial" panose="020B0604020202020204" pitchFamily="34" charset="0"/>
                <a:ea typeface="ＭＳ Ｐゴシック" panose="020B0600070205080204" pitchFamily="34" charset="-128"/>
                <a:sym typeface="Arial" panose="020B0604020202020204" pitchFamily="34" charset="0"/>
              </a:rPr>
              <a:t>L’établissement des priorités peut s’effectuer en utilisant les formulaires du SDT comme base de discussion.</a:t>
            </a:r>
          </a:p>
          <a:p>
            <a:pPr marL="182563" indent="-182563" fontAlgn="base">
              <a:lnSpc>
                <a:spcPct val="100000"/>
              </a:lnSpc>
              <a:spcBef>
                <a:spcPct val="20000"/>
              </a:spcBef>
              <a:spcAft>
                <a:spcPct val="0"/>
              </a:spcAft>
              <a:buClr>
                <a:srgbClr val="4F81BD"/>
              </a:buClr>
              <a:buSzPct val="85000"/>
              <a:buFont typeface="Arial" charset="0"/>
            </a:pPr>
            <a:r>
              <a:rPr lang="fr-FR" sz="2000" dirty="0">
                <a:latin typeface="Arial" panose="020B0604020202020204" pitchFamily="34" charset="0"/>
                <a:ea typeface="ＭＳ Ｐゴシック" panose="020B0600070205080204" pitchFamily="34" charset="-128"/>
                <a:sym typeface="Arial" panose="020B0604020202020204" pitchFamily="34" charset="0"/>
              </a:rPr>
              <a:t>D’autres méthodes, comme celles du suffrage par priorités (« mise aux voix multiples ») ou des matrices de critères, peuvent s’avérer utiles, soit en association avec les formulaires du SDT, soit indépendamment.</a:t>
            </a:r>
          </a:p>
          <a:p>
            <a:pPr marL="182563" indent="-182563" fontAlgn="base">
              <a:lnSpc>
                <a:spcPct val="100000"/>
              </a:lnSpc>
              <a:spcBef>
                <a:spcPct val="20000"/>
              </a:spcBef>
              <a:spcAft>
                <a:spcPct val="0"/>
              </a:spcAft>
              <a:buClr>
                <a:srgbClr val="4F81BD"/>
              </a:buClr>
              <a:buSzPct val="85000"/>
              <a:buFont typeface="Arial" charset="0"/>
            </a:pPr>
            <a:r>
              <a:rPr lang="fr-FR" sz="2000" dirty="0">
                <a:latin typeface="Arial" panose="020B0604020202020204" pitchFamily="34" charset="0"/>
                <a:ea typeface="ＭＳ Ｐゴシック" panose="020B0600070205080204" pitchFamily="34" charset="-128"/>
                <a:sym typeface="Arial" panose="020B0604020202020204" pitchFamily="34" charset="0"/>
              </a:rPr>
              <a:t>Quelles que soient la ou les méthodes utilisées, une définition rigoureuse des carences constitue une base essentielle à la bonne planification du travail.</a:t>
            </a:r>
          </a:p>
        </p:txBody>
      </p:sp>
      <p:sp>
        <p:nvSpPr>
          <p:cNvPr id="4" name="Title 1"/>
          <p:cNvSpPr txBox="1">
            <a:spLocks/>
          </p:cNvSpPr>
          <p:nvPr>
            <p:custDataLst>
              <p:tags r:id="rId2"/>
            </p:custDataLst>
          </p:nvPr>
        </p:nvSpPr>
        <p:spPr>
          <a:xfrm>
            <a:off x="464683" y="11025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panose="020B0604020202020204" pitchFamily="34" charset="0"/>
                <a:ea typeface="ＭＳ Ｐゴシック" panose="020B0600070205080204" pitchFamily="34" charset="-128"/>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fr-FR" dirty="0">
                <a:sym typeface="Arial" panose="020B0604020202020204" pitchFamily="34" charset="0"/>
              </a:rPr>
              <a:t>Étape 2 : Établissement des priorités</a:t>
            </a:r>
          </a:p>
        </p:txBody>
      </p:sp>
      <p:pic>
        <p:nvPicPr>
          <p:cNvPr id="2" name="Picture 1">
            <a:extLst>
              <a:ext uri="{FF2B5EF4-FFF2-40B4-BE49-F238E27FC236}">
                <a16:creationId xmlns:a16="http://schemas.microsoft.com/office/drawing/2014/main" id="{2D2614AD-C069-4915-AF76-5D24E344D256}"/>
              </a:ext>
            </a:extLst>
          </p:cNvPr>
          <p:cNvPicPr>
            <a:picLocks noChangeAspect="1"/>
          </p:cNvPicPr>
          <p:nvPr>
            <p:custDataLst>
              <p:tags r:id="rId3"/>
            </p:custDataLst>
          </p:nvPr>
        </p:nvPicPr>
        <p:blipFill>
          <a:blip r:embed="rId6"/>
          <a:stretch>
            <a:fillRect/>
          </a:stretch>
        </p:blipFill>
        <p:spPr>
          <a:xfrm>
            <a:off x="5771222" y="4291569"/>
            <a:ext cx="3303374" cy="2477531"/>
          </a:xfrm>
          <a:prstGeom prst="rect">
            <a:avLst/>
          </a:prstGeom>
          <a:ln>
            <a:solidFill>
              <a:schemeClr val="tx1"/>
            </a:solidFill>
          </a:ln>
        </p:spPr>
      </p:pic>
    </p:spTree>
    <p:extLst>
      <p:ext uri="{BB962C8B-B14F-4D97-AF65-F5344CB8AC3E}">
        <p14:creationId xmlns:p14="http://schemas.microsoft.com/office/powerpoint/2010/main" val="2151319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11354</TotalTime>
  <Words>2684</Words>
  <Application>Microsoft Macintosh PowerPoint</Application>
  <PresentationFormat>On-screen Show (4:3)</PresentationFormat>
  <Paragraphs>188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Vandi, Henry (CDC/CGH/DGHP) (CTR)</dc:creator>
  <cp:lastModifiedBy>Deveaux, Marie Line Camille</cp:lastModifiedBy>
  <cp:revision>605</cp:revision>
  <cp:lastPrinted>2017-11-21T16:33:36Z</cp:lastPrinted>
  <dcterms:created xsi:type="dcterms:W3CDTF">2016-01-25T16:54:55Z</dcterms:created>
  <dcterms:modified xsi:type="dcterms:W3CDTF">2020-11-05T16:40:14Z</dcterms:modified>
</cp:coreProperties>
</file>