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handoutMasterIdLst>
    <p:handoutMasterId r:id="rId15"/>
  </p:handoutMasterIdLst>
  <p:sldIdLst>
    <p:sldId id="361" r:id="rId2"/>
    <p:sldId id="362" r:id="rId3"/>
    <p:sldId id="374" r:id="rId4"/>
    <p:sldId id="316" r:id="rId5"/>
    <p:sldId id="298" r:id="rId6"/>
    <p:sldId id="367" r:id="rId7"/>
    <p:sldId id="363" r:id="rId8"/>
    <p:sldId id="365" r:id="rId9"/>
    <p:sldId id="385" r:id="rId10"/>
    <p:sldId id="370" r:id="rId11"/>
    <p:sldId id="337" r:id="rId12"/>
    <p:sldId id="36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2" autoAdjust="0"/>
    <p:restoredTop sz="71360" autoAdjust="0"/>
  </p:normalViewPr>
  <p:slideViewPr>
    <p:cSldViewPr snapToGrid="0" showGuides="1">
      <p:cViewPr varScale="1">
        <p:scale>
          <a:sx n="88" d="100"/>
          <a:sy n="88" d="100"/>
        </p:scale>
        <p:origin x="2320"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103" d="100"/>
          <a:sy n="103" d="100"/>
        </p:scale>
        <p:origin x="2736" y="-1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40AA9-5A83-4FBD-A580-42EE6F400951}"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073B4B25-D5ED-47D2-87DE-BAB36C2FDE1C}">
      <dgm:prSet phldrT="[Text]"/>
      <dgm:spPr/>
      <dgm:t>
        <a:bodyPr/>
        <a:lstStyle/>
        <a:p>
          <a:r>
            <a:rPr lang="en-US" dirty="0">
              <a:solidFill>
                <a:schemeClr val="tx1"/>
              </a:solidFill>
            </a:rPr>
            <a:t>1. EVALUACIÓN</a:t>
          </a:r>
        </a:p>
      </dgm:t>
    </dgm:pt>
    <dgm:pt modelId="{59E7536D-B141-48B9-847F-22E71B4A9906}" type="parTrans" cxnId="{4F5B21DD-C2BD-4CB6-9C35-C0E0B246FE5F}">
      <dgm:prSet/>
      <dgm:spPr/>
      <dgm:t>
        <a:bodyPr/>
        <a:lstStyle/>
        <a:p>
          <a:endParaRPr lang="en-US"/>
        </a:p>
      </dgm:t>
    </dgm:pt>
    <dgm:pt modelId="{D031DF99-F8F7-4935-9DBD-151B16A3BC2B}" type="sibTrans" cxnId="{4F5B21DD-C2BD-4CB6-9C35-C0E0B246FE5F}">
      <dgm:prSet/>
      <dgm:spPr/>
      <dgm:t>
        <a:bodyPr/>
        <a:lstStyle/>
        <a:p>
          <a:endParaRPr lang="en-US"/>
        </a:p>
      </dgm:t>
    </dgm:pt>
    <dgm:pt modelId="{D265A5F1-A95A-4096-8109-BCE606C8E374}">
      <dgm:prSet phldrT="[Text]"/>
      <dgm:spPr/>
      <dgm:t>
        <a:bodyPr/>
        <a:lstStyle/>
        <a:p>
          <a:r>
            <a:rPr lang="en-US" dirty="0">
              <a:solidFill>
                <a:schemeClr val="tx1"/>
              </a:solidFill>
            </a:rPr>
            <a:t>2. ESTABLECIMIENTO DE PRIORIDADES</a:t>
          </a:r>
        </a:p>
      </dgm:t>
    </dgm:pt>
    <dgm:pt modelId="{FD22334B-183A-416A-B5C6-D2752307B0B1}" type="parTrans" cxnId="{7DF09559-3FDB-46CE-A822-A10CFF7EDE02}">
      <dgm:prSet/>
      <dgm:spPr/>
      <dgm:t>
        <a:bodyPr/>
        <a:lstStyle/>
        <a:p>
          <a:endParaRPr lang="en-US"/>
        </a:p>
      </dgm:t>
    </dgm:pt>
    <dgm:pt modelId="{361C8A65-095D-4270-B1A8-33013F0E3B0F}" type="sibTrans" cxnId="{7DF09559-3FDB-46CE-A822-A10CFF7EDE02}">
      <dgm:prSet/>
      <dgm:spPr/>
      <dgm:t>
        <a:bodyPr/>
        <a:lstStyle/>
        <a:p>
          <a:endParaRPr lang="en-US"/>
        </a:p>
      </dgm:t>
    </dgm:pt>
    <dgm:pt modelId="{4AD5EFF3-1981-4E81-9F15-E8127B5B07CA}">
      <dgm:prSet phldrT="[Text]"/>
      <dgm:spPr/>
      <dgm:t>
        <a:bodyPr/>
        <a:lstStyle/>
        <a:p>
          <a:r>
            <a:rPr lang="en-US" dirty="0">
              <a:solidFill>
                <a:schemeClr val="tx1"/>
              </a:solidFill>
            </a:rPr>
            <a:t>3. PLANIFICACIÓN</a:t>
          </a:r>
        </a:p>
      </dgm:t>
    </dgm:pt>
    <dgm:pt modelId="{80C1845C-D7F5-47D3-A0F1-B5D13158D876}" type="parTrans" cxnId="{F9A417BC-635B-4E02-8EE6-60219FDCE800}">
      <dgm:prSet/>
      <dgm:spPr/>
      <dgm:t>
        <a:bodyPr/>
        <a:lstStyle/>
        <a:p>
          <a:endParaRPr lang="en-US"/>
        </a:p>
      </dgm:t>
    </dgm:pt>
    <dgm:pt modelId="{CB7D4474-067D-4CCA-AEBD-8B6514190084}" type="sibTrans" cxnId="{F9A417BC-635B-4E02-8EE6-60219FDCE800}">
      <dgm:prSet/>
      <dgm:spPr/>
      <dgm:t>
        <a:bodyPr/>
        <a:lstStyle/>
        <a:p>
          <a:endParaRPr lang="en-US"/>
        </a:p>
      </dgm:t>
    </dgm:pt>
    <dgm:pt modelId="{E3B169AB-FB13-46DB-94AE-D32FDD9D8F8F}" type="pres">
      <dgm:prSet presAssocID="{FE240AA9-5A83-4FBD-A580-42EE6F400951}" presName="Name0" presStyleCnt="0">
        <dgm:presLayoutVars>
          <dgm:dir/>
          <dgm:resizeHandles val="exact"/>
        </dgm:presLayoutVars>
      </dgm:prSet>
      <dgm:spPr/>
    </dgm:pt>
    <dgm:pt modelId="{8474AADD-5CFD-41C6-9DE2-B0D041ACA31A}" type="pres">
      <dgm:prSet presAssocID="{073B4B25-D5ED-47D2-87DE-BAB36C2FDE1C}" presName="composite" presStyleCnt="0"/>
      <dgm:spPr/>
    </dgm:pt>
    <dgm:pt modelId="{0779A6E9-FACB-4BB7-B342-2C6548B09EDD}" type="pres">
      <dgm:prSet presAssocID="{073B4B25-D5ED-47D2-87DE-BAB36C2FDE1C}" presName="bgChev" presStyleLbl="node1" presStyleIdx="0" presStyleCnt="3"/>
      <dgm:spPr/>
    </dgm:pt>
    <dgm:pt modelId="{BD6E83F8-AB5B-4BC0-A7D6-4626BCE91756}" type="pres">
      <dgm:prSet presAssocID="{073B4B25-D5ED-47D2-87DE-BAB36C2FDE1C}" presName="txNode" presStyleLbl="fgAcc1" presStyleIdx="0" presStyleCnt="3">
        <dgm:presLayoutVars>
          <dgm:bulletEnabled val="1"/>
        </dgm:presLayoutVars>
      </dgm:prSet>
      <dgm:spPr/>
    </dgm:pt>
    <dgm:pt modelId="{02B1633D-87FF-4246-A219-838416EE8C33}" type="pres">
      <dgm:prSet presAssocID="{D031DF99-F8F7-4935-9DBD-151B16A3BC2B}" presName="compositeSpace" presStyleCnt="0"/>
      <dgm:spPr/>
    </dgm:pt>
    <dgm:pt modelId="{81207DF0-2782-48BC-BB21-14A8FB2C2228}" type="pres">
      <dgm:prSet presAssocID="{D265A5F1-A95A-4096-8109-BCE606C8E374}" presName="composite" presStyleCnt="0"/>
      <dgm:spPr/>
    </dgm:pt>
    <dgm:pt modelId="{63183CB3-0BEB-4D98-8E2E-987C9DBA2628}" type="pres">
      <dgm:prSet presAssocID="{D265A5F1-A95A-4096-8109-BCE606C8E374}" presName="bgChev" presStyleLbl="node1" presStyleIdx="1" presStyleCnt="3"/>
      <dgm:spPr/>
    </dgm:pt>
    <dgm:pt modelId="{7F7F8DA2-3058-41F9-BC2E-90C3D72851B1}" type="pres">
      <dgm:prSet presAssocID="{D265A5F1-A95A-4096-8109-BCE606C8E374}" presName="txNode" presStyleLbl="fgAcc1" presStyleIdx="1" presStyleCnt="3">
        <dgm:presLayoutVars>
          <dgm:bulletEnabled val="1"/>
        </dgm:presLayoutVars>
      </dgm:prSet>
      <dgm:spPr/>
    </dgm:pt>
    <dgm:pt modelId="{8A55786D-218F-419D-A019-825EC16E08C0}" type="pres">
      <dgm:prSet presAssocID="{361C8A65-095D-4270-B1A8-33013F0E3B0F}" presName="compositeSpace" presStyleCnt="0"/>
      <dgm:spPr/>
    </dgm:pt>
    <dgm:pt modelId="{6D8F5DB1-4FAA-4500-A148-9ECC9464F73A}" type="pres">
      <dgm:prSet presAssocID="{4AD5EFF3-1981-4E81-9F15-E8127B5B07CA}" presName="composite" presStyleCnt="0"/>
      <dgm:spPr/>
    </dgm:pt>
    <dgm:pt modelId="{88F87303-BE55-4030-9BA8-6AAFF1332FFF}" type="pres">
      <dgm:prSet presAssocID="{4AD5EFF3-1981-4E81-9F15-E8127B5B07CA}" presName="bgChev" presStyleLbl="node1" presStyleIdx="2" presStyleCnt="3"/>
      <dgm:spPr/>
    </dgm:pt>
    <dgm:pt modelId="{BBF4F96E-DD02-462C-B708-B0E8C8B95A74}" type="pres">
      <dgm:prSet presAssocID="{4AD5EFF3-1981-4E81-9F15-E8127B5B07CA}" presName="txNode" presStyleLbl="fgAcc1" presStyleIdx="2" presStyleCnt="3">
        <dgm:presLayoutVars>
          <dgm:bulletEnabled val="1"/>
        </dgm:presLayoutVars>
      </dgm:prSet>
      <dgm:spPr/>
    </dgm:pt>
  </dgm:ptLst>
  <dgm:cxnLst>
    <dgm:cxn modelId="{3B954E4D-0903-4517-AD2F-0A484BF44AEF}" type="presOf" srcId="{FE240AA9-5A83-4FBD-A580-42EE6F400951}" destId="{E3B169AB-FB13-46DB-94AE-D32FDD9D8F8F}" srcOrd="0" destOrd="0" presId="urn:microsoft.com/office/officeart/2005/8/layout/chevronAccent+Icon"/>
    <dgm:cxn modelId="{7DF09559-3FDB-46CE-A822-A10CFF7EDE02}" srcId="{FE240AA9-5A83-4FBD-A580-42EE6F400951}" destId="{D265A5F1-A95A-4096-8109-BCE606C8E374}" srcOrd="1" destOrd="0" parTransId="{FD22334B-183A-416A-B5C6-D2752307B0B1}" sibTransId="{361C8A65-095D-4270-B1A8-33013F0E3B0F}"/>
    <dgm:cxn modelId="{9296906F-624D-4845-8C69-4D358F349CF8}" type="presOf" srcId="{D265A5F1-A95A-4096-8109-BCE606C8E374}" destId="{7F7F8DA2-3058-41F9-BC2E-90C3D72851B1}" srcOrd="0" destOrd="0" presId="urn:microsoft.com/office/officeart/2005/8/layout/chevronAccent+Icon"/>
    <dgm:cxn modelId="{6F6EF4B6-3ABB-4EC1-8F34-1E55C8848098}" type="presOf" srcId="{073B4B25-D5ED-47D2-87DE-BAB36C2FDE1C}" destId="{BD6E83F8-AB5B-4BC0-A7D6-4626BCE91756}" srcOrd="0" destOrd="0" presId="urn:microsoft.com/office/officeart/2005/8/layout/chevronAccent+Icon"/>
    <dgm:cxn modelId="{F9A417BC-635B-4E02-8EE6-60219FDCE800}" srcId="{FE240AA9-5A83-4FBD-A580-42EE6F400951}" destId="{4AD5EFF3-1981-4E81-9F15-E8127B5B07CA}" srcOrd="2" destOrd="0" parTransId="{80C1845C-D7F5-47D3-A0F1-B5D13158D876}" sibTransId="{CB7D4474-067D-4CCA-AEBD-8B6514190084}"/>
    <dgm:cxn modelId="{4F5B21DD-C2BD-4CB6-9C35-C0E0B246FE5F}" srcId="{FE240AA9-5A83-4FBD-A580-42EE6F400951}" destId="{073B4B25-D5ED-47D2-87DE-BAB36C2FDE1C}" srcOrd="0" destOrd="0" parTransId="{59E7536D-B141-48B9-847F-22E71B4A9906}" sibTransId="{D031DF99-F8F7-4935-9DBD-151B16A3BC2B}"/>
    <dgm:cxn modelId="{04FA01FC-C51E-4CA7-9EBC-B01CC421FCE3}" type="presOf" srcId="{4AD5EFF3-1981-4E81-9F15-E8127B5B07CA}" destId="{BBF4F96E-DD02-462C-B708-B0E8C8B95A74}" srcOrd="0" destOrd="0" presId="urn:microsoft.com/office/officeart/2005/8/layout/chevronAccent+Icon"/>
    <dgm:cxn modelId="{72D8F692-677B-4F38-A4F7-543C1CF44392}" type="presParOf" srcId="{E3B169AB-FB13-46DB-94AE-D32FDD9D8F8F}" destId="{8474AADD-5CFD-41C6-9DE2-B0D041ACA31A}" srcOrd="0" destOrd="0" presId="urn:microsoft.com/office/officeart/2005/8/layout/chevronAccent+Icon"/>
    <dgm:cxn modelId="{87BB4B0A-247C-4142-B583-3D9B5144AFF5}" type="presParOf" srcId="{8474AADD-5CFD-41C6-9DE2-B0D041ACA31A}" destId="{0779A6E9-FACB-4BB7-B342-2C6548B09EDD}" srcOrd="0" destOrd="0" presId="urn:microsoft.com/office/officeart/2005/8/layout/chevronAccent+Icon"/>
    <dgm:cxn modelId="{C7B91882-3CD7-47D7-9542-BC2B3DB0F4CC}" type="presParOf" srcId="{8474AADD-5CFD-41C6-9DE2-B0D041ACA31A}" destId="{BD6E83F8-AB5B-4BC0-A7D6-4626BCE91756}" srcOrd="1" destOrd="0" presId="urn:microsoft.com/office/officeart/2005/8/layout/chevronAccent+Icon"/>
    <dgm:cxn modelId="{D5DF0543-B129-4013-8D5C-23A8B1BDF730}" type="presParOf" srcId="{E3B169AB-FB13-46DB-94AE-D32FDD9D8F8F}" destId="{02B1633D-87FF-4246-A219-838416EE8C33}" srcOrd="1" destOrd="0" presId="urn:microsoft.com/office/officeart/2005/8/layout/chevronAccent+Icon"/>
    <dgm:cxn modelId="{A3205E15-91DD-4E84-8CF2-B25F94DA491F}" type="presParOf" srcId="{E3B169AB-FB13-46DB-94AE-D32FDD9D8F8F}" destId="{81207DF0-2782-48BC-BB21-14A8FB2C2228}" srcOrd="2" destOrd="0" presId="urn:microsoft.com/office/officeart/2005/8/layout/chevronAccent+Icon"/>
    <dgm:cxn modelId="{74C93D91-B176-414F-81CA-8131EF6A0155}" type="presParOf" srcId="{81207DF0-2782-48BC-BB21-14A8FB2C2228}" destId="{63183CB3-0BEB-4D98-8E2E-987C9DBA2628}" srcOrd="0" destOrd="0" presId="urn:microsoft.com/office/officeart/2005/8/layout/chevronAccent+Icon"/>
    <dgm:cxn modelId="{D4475F53-B4F2-4D11-A356-18258BB4FD15}" type="presParOf" srcId="{81207DF0-2782-48BC-BB21-14A8FB2C2228}" destId="{7F7F8DA2-3058-41F9-BC2E-90C3D72851B1}" srcOrd="1" destOrd="0" presId="urn:microsoft.com/office/officeart/2005/8/layout/chevronAccent+Icon"/>
    <dgm:cxn modelId="{D697C151-C946-4576-B6F8-30FDAEACEC85}" type="presParOf" srcId="{E3B169AB-FB13-46DB-94AE-D32FDD9D8F8F}" destId="{8A55786D-218F-419D-A019-825EC16E08C0}" srcOrd="3" destOrd="0" presId="urn:microsoft.com/office/officeart/2005/8/layout/chevronAccent+Icon"/>
    <dgm:cxn modelId="{2CC6562E-D6BD-4076-8370-E2C3FB857169}" type="presParOf" srcId="{E3B169AB-FB13-46DB-94AE-D32FDD9D8F8F}" destId="{6D8F5DB1-4FAA-4500-A148-9ECC9464F73A}" srcOrd="4" destOrd="0" presId="urn:microsoft.com/office/officeart/2005/8/layout/chevronAccent+Icon"/>
    <dgm:cxn modelId="{CC534364-92C7-4118-B9CF-4BC64D3BEE85}" type="presParOf" srcId="{6D8F5DB1-4FAA-4500-A148-9ECC9464F73A}" destId="{88F87303-BE55-4030-9BA8-6AAFF1332FFF}" srcOrd="0" destOrd="0" presId="urn:microsoft.com/office/officeart/2005/8/layout/chevronAccent+Icon"/>
    <dgm:cxn modelId="{1D64E7FB-1041-461A-BEFD-FAD5F67682B5}" type="presParOf" srcId="{6D8F5DB1-4FAA-4500-A148-9ECC9464F73A}" destId="{BBF4F96E-DD02-462C-B708-B0E8C8B95A7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A6E9-FACB-4BB7-B342-2C6548B09EDD}">
      <dsp:nvSpPr>
        <dsp:cNvPr id="0" name=""/>
        <dsp:cNvSpPr/>
      </dsp:nvSpPr>
      <dsp:spPr>
        <a:xfrm>
          <a:off x="965" y="354332"/>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83F8-AB5B-4BC0-A7D6-4626BCE91756}">
      <dsp:nvSpPr>
        <dsp:cNvPr id="0" name=""/>
        <dsp:cNvSpPr/>
      </dsp:nvSpPr>
      <dsp:spPr>
        <a:xfrm>
          <a:off x="648115" y="588519"/>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 EVALUACIÓN</a:t>
          </a:r>
        </a:p>
      </dsp:txBody>
      <dsp:txXfrm>
        <a:off x="675551" y="615955"/>
        <a:ext cx="1994434" cy="881876"/>
      </dsp:txXfrm>
    </dsp:sp>
    <dsp:sp modelId="{63183CB3-0BEB-4D98-8E2E-987C9DBA2628}">
      <dsp:nvSpPr>
        <dsp:cNvPr id="0" name=""/>
        <dsp:cNvSpPr/>
      </dsp:nvSpPr>
      <dsp:spPr>
        <a:xfrm>
          <a:off x="2772922" y="354332"/>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8DA2-3058-41F9-BC2E-90C3D72851B1}">
      <dsp:nvSpPr>
        <dsp:cNvPr id="0" name=""/>
        <dsp:cNvSpPr/>
      </dsp:nvSpPr>
      <dsp:spPr>
        <a:xfrm>
          <a:off x="3420071" y="588519"/>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2. ESTABLECIMIENTO DE PRIORIDADES</a:t>
          </a:r>
        </a:p>
      </dsp:txBody>
      <dsp:txXfrm>
        <a:off x="3447507" y="615955"/>
        <a:ext cx="1994434" cy="881876"/>
      </dsp:txXfrm>
    </dsp:sp>
    <dsp:sp modelId="{88F87303-BE55-4030-9BA8-6AAFF1332FFF}">
      <dsp:nvSpPr>
        <dsp:cNvPr id="0" name=""/>
        <dsp:cNvSpPr/>
      </dsp:nvSpPr>
      <dsp:spPr>
        <a:xfrm>
          <a:off x="5544878" y="354332"/>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4F96E-DD02-462C-B708-B0E8C8B95A74}">
      <dsp:nvSpPr>
        <dsp:cNvPr id="0" name=""/>
        <dsp:cNvSpPr/>
      </dsp:nvSpPr>
      <dsp:spPr>
        <a:xfrm>
          <a:off x="6192027" y="588519"/>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3. PLANIFICACIÓN</a:t>
          </a:r>
        </a:p>
      </dsp:txBody>
      <dsp:txXfrm>
        <a:off x="6219463" y="615955"/>
        <a:ext cx="1994434" cy="8818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11/5/20</a:t>
            </a:fld>
            <a:endParaRPr lang="es-ES" dirty="0"/>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s-ES" dirty="0"/>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11/5/20</a:t>
            </a:fld>
            <a:endParaRPr lang="es-E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951" tIns="46476" rIns="92951" bIns="46476"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s-ES" dirty="0"/>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b="1" dirty="0"/>
              <a:t>Herramienta sobre los Niveles de Desarrollo (SDT) para los </a:t>
            </a:r>
            <a:r>
              <a:rPr b="1" dirty="0" err="1"/>
              <a:t>Institutos</a:t>
            </a:r>
            <a:r>
              <a:rPr b="1" dirty="0"/>
              <a:t> </a:t>
            </a:r>
            <a:r>
              <a:rPr b="1" dirty="0" err="1"/>
              <a:t>Nacionales</a:t>
            </a:r>
            <a:r>
              <a:rPr b="1" dirty="0"/>
              <a:t> de Salud Pública (INSPs</a:t>
            </a:r>
            <a:r>
              <a:rPr dirty="0"/>
              <a:t>)</a:t>
            </a:r>
            <a:endParaRPr lang="es-ES" sz="1200" b="1" dirty="0">
              <a:solidFill>
                <a:srgbClr val="FF0000"/>
              </a:solidFill>
              <a:cs typeface="Arial" panose="020B0604020202020204" pitchFamily="34" charset="0"/>
            </a:endParaRPr>
          </a:p>
          <a:p>
            <a:r>
              <a:rPr lang="en-US" sz="1200" dirty="0"/>
              <a:t>Las notas que </a:t>
            </a:r>
            <a:r>
              <a:rPr lang="en-US" sz="1200" dirty="0" err="1"/>
              <a:t>acompañan</a:t>
            </a:r>
            <a:r>
              <a:rPr lang="en-US" sz="1200" dirty="0"/>
              <a:t> </a:t>
            </a:r>
            <a:r>
              <a:rPr lang="en-US" sz="1200" dirty="0" err="1"/>
              <a:t>estas</a:t>
            </a:r>
            <a:r>
              <a:rPr lang="en-US" sz="1200" dirty="0"/>
              <a:t> diapositivas ofrecen información detallada sobre la </a:t>
            </a:r>
            <a:r>
              <a:rPr lang="en-US" sz="1200" dirty="0" err="1"/>
              <a:t>guía</a:t>
            </a:r>
            <a:r>
              <a:rPr lang="en-US" sz="1200" dirty="0"/>
              <a:t> de SDT y su uso. Están diseñadas para ayudar a los usuarios de la guía SDT. </a:t>
            </a:r>
            <a:endParaRPr lang="es-ES" sz="1200" dirty="0">
              <a:cs typeface="Arial" panose="020B0604020202020204" pitchFamily="34" charset="0"/>
            </a:endParaRPr>
          </a:p>
          <a:p>
            <a:endParaRPr lang="es-ES" sz="1200" dirty="0">
              <a:cs typeface="Arial" panose="020B0604020202020204" pitchFamily="34" charset="0"/>
            </a:endParaRPr>
          </a:p>
          <a:p>
            <a:r>
              <a:rPr dirty="0"/>
              <a:t>La Herramienta sobre los Niveles de Desarrollo (SDT) fue elaborada por los Centros para el Control y la Prevención de Enfermedades (CDC) y la Asociación Internacional de Institutos Nacionales de Salud Pública (IANPHI), con la colaboración de un grupo asesor de dirigentes de INSPs de todo el mundo.</a:t>
            </a:r>
            <a:r>
              <a:rPr lang="en-US" sz="1200" b="0" cap="none" baseline="0" dirty="0"/>
              <a:t> </a:t>
            </a:r>
            <a:r>
              <a:rPr lang="en-US" sz="1200" b="0" dirty="0"/>
              <a:t>Está destinada a ayudar a los INSP a determinar sus capacidades, identificar </a:t>
            </a:r>
            <a:r>
              <a:rPr lang="en-US" sz="1200" b="0" dirty="0" err="1"/>
              <a:t>sus</a:t>
            </a:r>
            <a:r>
              <a:rPr lang="en-US" sz="1200" b="0" dirty="0"/>
              <a:t> </a:t>
            </a:r>
            <a:r>
              <a:rPr lang="en-US" sz="1200" b="0" dirty="0" err="1"/>
              <a:t>retos</a:t>
            </a:r>
            <a:r>
              <a:rPr lang="en-US" sz="1200" b="0" dirty="0"/>
              <a:t> y </a:t>
            </a:r>
            <a:r>
              <a:rPr lang="en-US" sz="1200" b="0" dirty="0" err="1"/>
              <a:t>obstáculos</a:t>
            </a:r>
            <a:r>
              <a:rPr lang="en-US" sz="1200" b="0" dirty="0"/>
              <a:t> y planificar su avance hacia un nivel superior de funcionamiento. Se basa en parte en la metodología CYPRESS desarrollada por Deloitte Consulting, USA.</a:t>
            </a:r>
          </a:p>
          <a:p>
            <a:pPr>
              <a:spcBef>
                <a:spcPts val="600"/>
              </a:spcBef>
              <a:spcAft>
                <a:spcPts val="0"/>
              </a:spcAft>
              <a:buClr>
                <a:srgbClr val="4F81BD"/>
              </a:buClr>
              <a:buFont typeface="Arial" panose="020B0604020202020204" pitchFamily="34" charset="0"/>
              <a:buNone/>
              <a:defRPr/>
            </a:pPr>
            <a:endParaRPr lang="es-ES" sz="1200" b="0" dirty="0">
              <a:solidFill>
                <a:sysClr val="windowText" lastClr="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s-ES" dirty="0"/>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rPr>
              <a:t>En esta siguiente fase del proceso de SDT, los participantes planificarán las actividades necesarias para solucionar los obstáculos prioritarios.</a:t>
            </a:r>
            <a:r>
              <a:rPr dirty="0"/>
              <a:t> </a:t>
            </a:r>
            <a:r>
              <a:rPr lang="en-US" sz="1200" b="0" kern="1200" dirty="0">
                <a:solidFill>
                  <a:schemeClr val="tx1"/>
                </a:solidFill>
                <a:effectLst/>
                <a:latin typeface="+mn-lt"/>
              </a:rPr>
              <a:t>Es importante definir claramente quién es responsable de cada acción y </a:t>
            </a:r>
            <a:r>
              <a:rPr lang="en-US" sz="1200" b="0" kern="1200" dirty="0" err="1">
                <a:solidFill>
                  <a:schemeClr val="tx1"/>
                </a:solidFill>
                <a:effectLst/>
                <a:latin typeface="+mn-lt"/>
              </a:rPr>
              <a:t>su</a:t>
            </a:r>
            <a:r>
              <a:rPr lang="en-US" sz="1200" b="0" kern="1200" dirty="0">
                <a:solidFill>
                  <a:schemeClr val="tx1"/>
                </a:solidFill>
                <a:effectLst/>
                <a:latin typeface="+mn-lt"/>
              </a:rPr>
              <a:t> </a:t>
            </a:r>
            <a:r>
              <a:rPr lang="en-US" sz="1200" b="0" kern="1200" dirty="0" err="1">
                <a:solidFill>
                  <a:schemeClr val="tx1"/>
                </a:solidFill>
                <a:effectLst/>
                <a:latin typeface="+mn-lt"/>
              </a:rPr>
              <a:t>cronograma</a:t>
            </a:r>
            <a:r>
              <a:rPr lang="en-US" sz="1200" b="0" kern="1200" dirty="0">
                <a:solidFill>
                  <a:schemeClr val="tx1"/>
                </a:solidFill>
                <a:effectLst/>
                <a:latin typeface="+mn-lt"/>
              </a:rPr>
              <a:t> con </a:t>
            </a:r>
            <a:r>
              <a:rPr lang="en-US" sz="1200" b="0" kern="1200" dirty="0" err="1">
                <a:solidFill>
                  <a:schemeClr val="tx1"/>
                </a:solidFill>
                <a:effectLst/>
                <a:latin typeface="+mn-lt"/>
              </a:rPr>
              <a:t>plazos</a:t>
            </a:r>
            <a:r>
              <a:rPr lang="en-US" sz="1200" b="0" kern="1200" dirty="0">
                <a:solidFill>
                  <a:schemeClr val="tx1"/>
                </a:solidFill>
                <a:effectLst/>
                <a:latin typeface="+mn-lt"/>
              </a:rPr>
              <a:t>. </a:t>
            </a:r>
            <a:r>
              <a:rPr dirty="0"/>
              <a:t>Si el plan de trabajo no se realiza inmediatamente después de priorizar, algunos INSP pueden optar por iniciar la planificación en la semanas siguientes.</a:t>
            </a: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rPr>
              <a:t>Observe que la planificación que se utiliza con la </a:t>
            </a:r>
            <a:r>
              <a:rPr lang="en-US" sz="1200" b="0" kern="1200" dirty="0" err="1">
                <a:solidFill>
                  <a:schemeClr val="tx1"/>
                </a:solidFill>
                <a:effectLst/>
                <a:latin typeface="+mn-lt"/>
              </a:rPr>
              <a:t>guía</a:t>
            </a:r>
            <a:r>
              <a:rPr lang="en-US" sz="1200" b="0" kern="1200" dirty="0">
                <a:solidFill>
                  <a:schemeClr val="tx1"/>
                </a:solidFill>
                <a:effectLst/>
                <a:latin typeface="+mn-lt"/>
              </a:rPr>
              <a:t> SDT debe ser flexible. En este ejemplo, el </a:t>
            </a:r>
            <a:r>
              <a:rPr lang="en-US" sz="1200" b="0" kern="1200" dirty="0" err="1">
                <a:solidFill>
                  <a:schemeClr val="tx1"/>
                </a:solidFill>
                <a:effectLst/>
                <a:latin typeface="+mn-lt"/>
              </a:rPr>
              <a:t>grupo</a:t>
            </a:r>
            <a:r>
              <a:rPr lang="en-US" sz="1200" b="0" kern="1200" dirty="0">
                <a:solidFill>
                  <a:schemeClr val="tx1"/>
                </a:solidFill>
                <a:effectLst/>
                <a:latin typeface="+mn-lt"/>
              </a:rPr>
              <a:t> </a:t>
            </a:r>
            <a:r>
              <a:rPr lang="en-US" sz="1200" b="0" kern="1200" dirty="0" err="1">
                <a:solidFill>
                  <a:schemeClr val="tx1"/>
                </a:solidFill>
                <a:effectLst/>
                <a:latin typeface="+mn-lt"/>
              </a:rPr>
              <a:t>puso</a:t>
            </a:r>
            <a:r>
              <a:rPr lang="en-US" sz="1200" b="0" kern="1200" dirty="0">
                <a:solidFill>
                  <a:schemeClr val="tx1"/>
                </a:solidFill>
                <a:effectLst/>
                <a:latin typeface="+mn-lt"/>
              </a:rPr>
              <a:t> plazos para los hitos y anotó que necesitará consultar con la dirección antes de esbozar la hoja de </a:t>
            </a:r>
            <a:r>
              <a:rPr lang="en-US" sz="1200" b="0" kern="1200" dirty="0" err="1">
                <a:solidFill>
                  <a:schemeClr val="tx1"/>
                </a:solidFill>
                <a:effectLst/>
                <a:latin typeface="+mn-lt"/>
              </a:rPr>
              <a:t>ruta</a:t>
            </a:r>
            <a:r>
              <a:rPr lang="en-US" sz="1200" b="0" kern="1200" dirty="0">
                <a:solidFill>
                  <a:schemeClr val="tx1"/>
                </a:solidFill>
                <a:effectLst/>
                <a:latin typeface="+mn-lt"/>
              </a:rPr>
              <a:t> (pese a que se dio un plazo para esta consulta). </a:t>
            </a:r>
            <a:endParaRPr lang="es-E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s-ES" dirty="0"/>
          </a:p>
        </p:txBody>
      </p:sp>
    </p:spTree>
    <p:extLst>
      <p:ext uri="{BB962C8B-B14F-4D97-AF65-F5344CB8AC3E}">
        <p14:creationId xmlns:p14="http://schemas.microsoft.com/office/powerpoint/2010/main" val="7995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rPr>
              <a:t>Un problema potencial en cualquier planificación es que los participantes elaboran planes detallados sobre lo que es fácil ejecutar, pero no lo de mayor impacto. Antes de dar por finalizado el plan, es importante verificar que </a:t>
            </a:r>
            <a:r>
              <a:rPr lang="en-US" sz="1200" kern="1200" dirty="0" err="1">
                <a:solidFill>
                  <a:schemeClr val="tx1"/>
                </a:solidFill>
                <a:effectLst/>
                <a:latin typeface="+mn-lt"/>
              </a:rPr>
              <a:t>éste</a:t>
            </a:r>
            <a:r>
              <a:rPr lang="en-US" sz="1200" kern="1200" dirty="0">
                <a:solidFill>
                  <a:schemeClr val="tx1"/>
                </a:solidFill>
                <a:effectLst/>
                <a:latin typeface="+mn-lt"/>
              </a:rPr>
              <a:t> </a:t>
            </a:r>
            <a:r>
              <a:rPr lang="en-US" sz="1200" kern="1200" dirty="0" err="1">
                <a:solidFill>
                  <a:schemeClr val="tx1"/>
                </a:solidFill>
                <a:effectLst/>
                <a:latin typeface="+mn-lt"/>
              </a:rPr>
              <a:t>apunta</a:t>
            </a:r>
            <a:r>
              <a:rPr lang="en-US" sz="1200" kern="1200" dirty="0">
                <a:solidFill>
                  <a:schemeClr val="tx1"/>
                </a:solidFill>
                <a:effectLst/>
                <a:latin typeface="+mn-lt"/>
              </a:rPr>
              <a:t> a lograr el </a:t>
            </a:r>
            <a:r>
              <a:rPr lang="en-US" sz="1200" kern="1200" dirty="0" err="1">
                <a:solidFill>
                  <a:schemeClr val="tx1"/>
                </a:solidFill>
                <a:effectLst/>
                <a:latin typeface="+mn-lt"/>
              </a:rPr>
              <a:t>efecto</a:t>
            </a:r>
            <a:r>
              <a:rPr lang="en-US" sz="1200" kern="1200" dirty="0">
                <a:solidFill>
                  <a:schemeClr val="tx1"/>
                </a:solidFill>
                <a:effectLst/>
                <a:latin typeface="+mn-lt"/>
              </a:rPr>
              <a:t> </a:t>
            </a:r>
            <a:r>
              <a:rPr lang="en-US" sz="1200" kern="1200" dirty="0" err="1">
                <a:solidFill>
                  <a:schemeClr val="tx1"/>
                </a:solidFill>
                <a:effectLst/>
                <a:latin typeface="+mn-lt"/>
              </a:rPr>
              <a:t>deseado</a:t>
            </a:r>
            <a:r>
              <a:rPr lang="en-US" sz="1200" kern="1200" dirty="0">
                <a:solidFill>
                  <a:schemeClr val="tx1"/>
                </a:solidFill>
                <a:effectLst/>
                <a:latin typeface="+mn-lt"/>
              </a:rPr>
              <a:t>, y </a:t>
            </a:r>
            <a:r>
              <a:rPr lang="en-US" sz="1200" kern="1200" dirty="0" err="1">
                <a:solidFill>
                  <a:schemeClr val="tx1"/>
                </a:solidFill>
                <a:effectLst/>
                <a:latin typeface="+mn-lt"/>
              </a:rPr>
              <a:t>hacer</a:t>
            </a:r>
            <a:r>
              <a:rPr lang="en-US" sz="1200" kern="1200" dirty="0">
                <a:solidFill>
                  <a:schemeClr val="tx1"/>
                </a:solidFill>
                <a:effectLst/>
                <a:latin typeface="+mn-lt"/>
              </a:rPr>
              <a:t> </a:t>
            </a:r>
            <a:r>
              <a:rPr lang="en-US" sz="1200" kern="1200" dirty="0" err="1">
                <a:solidFill>
                  <a:schemeClr val="tx1"/>
                </a:solidFill>
                <a:effectLst/>
                <a:latin typeface="+mn-lt"/>
              </a:rPr>
              <a:t>cambios</a:t>
            </a:r>
            <a:r>
              <a:rPr lang="en-US" sz="1200" kern="1200" baseline="0" dirty="0">
                <a:solidFill>
                  <a:schemeClr val="tx1"/>
                </a:solidFill>
                <a:effectLst/>
                <a:latin typeface="+mn-lt"/>
              </a:rPr>
              <a:t>, </a:t>
            </a:r>
            <a:r>
              <a:rPr lang="en-US" sz="1200" kern="1200" dirty="0" err="1">
                <a:solidFill>
                  <a:schemeClr val="tx1"/>
                </a:solidFill>
                <a:effectLst/>
                <a:latin typeface="+mn-lt"/>
              </a:rPr>
              <a:t>si</a:t>
            </a:r>
            <a:r>
              <a:rPr lang="en-US" sz="1200" kern="1200" dirty="0">
                <a:solidFill>
                  <a:schemeClr val="tx1"/>
                </a:solidFill>
                <a:effectLst/>
                <a:latin typeface="+mn-lt"/>
              </a:rPr>
              <a:t> es necesario. </a:t>
            </a: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s-ES" dirty="0"/>
          </a:p>
        </p:txBody>
      </p:sp>
    </p:spTree>
    <p:extLst>
      <p:ext uri="{BB962C8B-B14F-4D97-AF65-F5344CB8AC3E}">
        <p14:creationId xmlns:p14="http://schemas.microsoft.com/office/powerpoint/2010/main" val="360957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s-ES" dirty="0"/>
          </a:p>
        </p:txBody>
      </p:sp>
    </p:spTree>
    <p:extLst>
      <p:ext uri="{BB962C8B-B14F-4D97-AF65-F5344CB8AC3E}">
        <p14:creationId xmlns:p14="http://schemas.microsoft.com/office/powerpoint/2010/main" val="28461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23851" y="4473894"/>
            <a:ext cx="6391274" cy="3660458"/>
          </a:xfrm>
        </p:spPr>
        <p:txBody>
          <a:bodyPr/>
          <a:lstStyle/>
          <a:p>
            <a:pPr>
              <a:spcBef>
                <a:spcPts val="600"/>
              </a:spcBef>
              <a:spcAft>
                <a:spcPts val="0"/>
              </a:spcAft>
              <a:buClr>
                <a:srgbClr val="4F81BD"/>
              </a:buClr>
              <a:defRPr/>
            </a:pPr>
            <a:r>
              <a:rPr lang="en-US" dirty="0">
                <a:solidFill>
                  <a:srgbClr val="000000"/>
                </a:solidFill>
              </a:rPr>
              <a:t>Esta diapositiva enumera los temas incluidos en los Antecedentes y Descripción de la guía SDT .</a:t>
            </a: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s-ES" dirty="0"/>
          </a:p>
        </p:txBody>
      </p:sp>
    </p:spTree>
    <p:extLst>
      <p:ext uri="{BB962C8B-B14F-4D97-AF65-F5344CB8AC3E}">
        <p14:creationId xmlns:p14="http://schemas.microsoft.com/office/powerpoint/2010/main" val="16836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rPr>
              <a:t>La guía SDT es un proceso de 3 </a:t>
            </a:r>
            <a:r>
              <a:rPr lang="en-US" sz="1200" b="0" kern="1200" dirty="0" err="1">
                <a:solidFill>
                  <a:schemeClr val="tx1"/>
                </a:solidFill>
                <a:effectLst/>
              </a:rPr>
              <a:t>fases</a:t>
            </a:r>
            <a:r>
              <a:rPr lang="en-US" sz="1200" b="0" kern="1200" dirty="0">
                <a:solidFill>
                  <a:schemeClr val="tx1"/>
                </a:solidFill>
                <a:effectLst/>
              </a:rPr>
              <a:t> que utiliza herramientas diseñadas específicamente para los INSP.</a:t>
            </a:r>
            <a:r>
              <a:rPr dirty="0"/>
              <a:t> </a:t>
            </a:r>
            <a:r>
              <a:rPr lang="en-US" sz="1200" b="0" kern="1200" baseline="0" dirty="0">
                <a:solidFill>
                  <a:schemeClr val="tx1"/>
                </a:solidFill>
                <a:effectLst/>
              </a:rPr>
              <a:t>La primera es la evaluación e identificación de </a:t>
            </a:r>
            <a:r>
              <a:rPr lang="en-US" sz="1200" b="0" kern="1200" baseline="0" dirty="0" err="1">
                <a:solidFill>
                  <a:schemeClr val="tx1"/>
                </a:solidFill>
                <a:effectLst/>
              </a:rPr>
              <a:t>retos</a:t>
            </a:r>
            <a:r>
              <a:rPr lang="en-US" sz="1200" b="0" kern="1200" baseline="0" dirty="0">
                <a:solidFill>
                  <a:schemeClr val="tx1"/>
                </a:solidFill>
                <a:effectLst/>
              </a:rPr>
              <a:t> u </a:t>
            </a:r>
            <a:r>
              <a:rPr lang="en-US" sz="1200" b="0" kern="1200" baseline="0" dirty="0" err="1">
                <a:solidFill>
                  <a:schemeClr val="tx1"/>
                </a:solidFill>
                <a:effectLst/>
              </a:rPr>
              <a:t>obstáculos</a:t>
            </a:r>
            <a:r>
              <a:rPr lang="en-US" sz="1200" b="0" kern="1200" baseline="0" dirty="0">
                <a:solidFill>
                  <a:schemeClr val="tx1"/>
                </a:solidFill>
                <a:effectLst/>
              </a:rPr>
              <a:t>; la segunda es el establecimiento de prioridades y la tercera el plan de trabajo. </a:t>
            </a:r>
            <a:r>
              <a:rPr lang="en-US" sz="1200" b="0" i="0" kern="1200" dirty="0">
                <a:solidFill>
                  <a:schemeClr val="tx1"/>
                </a:solidFill>
                <a:effectLst/>
                <a:latin typeface="+mn-lt"/>
              </a:rPr>
              <a:t>Los resultados de la </a:t>
            </a:r>
            <a:r>
              <a:rPr lang="en-US" sz="1200" b="0" i="0" kern="1200" dirty="0" err="1">
                <a:solidFill>
                  <a:schemeClr val="tx1"/>
                </a:solidFill>
                <a:effectLst/>
                <a:latin typeface="+mn-lt"/>
              </a:rPr>
              <a:t>planificación</a:t>
            </a:r>
            <a:r>
              <a:rPr lang="en-US" sz="1200" b="0" i="0" kern="1200" dirty="0">
                <a:solidFill>
                  <a:schemeClr val="tx1"/>
                </a:solidFill>
                <a:effectLst/>
                <a:latin typeface="+mn-lt"/>
              </a:rPr>
              <a:t> </a:t>
            </a:r>
            <a:r>
              <a:rPr lang="en-US" sz="1200" b="0" i="0" kern="1200" dirty="0" err="1">
                <a:solidFill>
                  <a:schemeClr val="tx1"/>
                </a:solidFill>
                <a:effectLst/>
                <a:latin typeface="+mn-lt"/>
              </a:rPr>
              <a:t>sobre</a:t>
            </a:r>
            <a:r>
              <a:rPr lang="en-US" sz="1200" b="0" i="0" kern="1200" baseline="0" dirty="0">
                <a:solidFill>
                  <a:schemeClr val="tx1"/>
                </a:solidFill>
                <a:effectLst/>
                <a:latin typeface="+mn-lt"/>
              </a:rPr>
              <a:t> </a:t>
            </a:r>
            <a:r>
              <a:rPr lang="en-US" sz="1200" b="0" i="0" kern="1200" baseline="0" dirty="0" err="1">
                <a:solidFill>
                  <a:schemeClr val="tx1"/>
                </a:solidFill>
                <a:effectLst/>
                <a:latin typeface="+mn-lt"/>
              </a:rPr>
              <a:t>los</a:t>
            </a:r>
            <a:r>
              <a:rPr lang="en-US" sz="1200" b="0" i="0" kern="1200" baseline="0" dirty="0">
                <a:solidFill>
                  <a:schemeClr val="tx1"/>
                </a:solidFill>
                <a:effectLst/>
                <a:latin typeface="+mn-lt"/>
              </a:rPr>
              <a:t> </a:t>
            </a:r>
            <a:r>
              <a:rPr lang="en-US" sz="1200" b="0" i="0" kern="1200" baseline="0" dirty="0" err="1">
                <a:solidFill>
                  <a:schemeClr val="tx1"/>
                </a:solidFill>
                <a:effectLst/>
                <a:latin typeface="+mn-lt"/>
              </a:rPr>
              <a:t>niveles</a:t>
            </a:r>
            <a:r>
              <a:rPr lang="en-US" sz="1200" b="0" i="0" kern="1200" baseline="0" dirty="0">
                <a:solidFill>
                  <a:schemeClr val="tx1"/>
                </a:solidFill>
                <a:effectLst/>
                <a:latin typeface="+mn-lt"/>
              </a:rPr>
              <a:t> de </a:t>
            </a:r>
            <a:r>
              <a:rPr lang="en-US" sz="1200" b="0" i="0" kern="1200" baseline="0" dirty="0" err="1">
                <a:solidFill>
                  <a:schemeClr val="tx1"/>
                </a:solidFill>
                <a:effectLst/>
                <a:latin typeface="+mn-lt"/>
              </a:rPr>
              <a:t>desarrollo</a:t>
            </a:r>
            <a:r>
              <a:rPr lang="en-US" sz="1200" b="0" i="0" kern="1200" dirty="0">
                <a:solidFill>
                  <a:schemeClr val="tx1"/>
                </a:solidFill>
                <a:effectLst/>
                <a:latin typeface="+mn-lt"/>
              </a:rPr>
              <a:t> (SDT) son una hoja de ruta para </a:t>
            </a:r>
            <a:r>
              <a:rPr lang="en-US" sz="1200" b="0" i="0" kern="1200" dirty="0" err="1">
                <a:solidFill>
                  <a:schemeClr val="tx1"/>
                </a:solidFill>
                <a:effectLst/>
                <a:latin typeface="+mn-lt"/>
              </a:rPr>
              <a:t>desarrollar</a:t>
            </a:r>
            <a:r>
              <a:rPr lang="en-US" sz="1200" b="0" i="0" kern="1200" dirty="0">
                <a:solidFill>
                  <a:schemeClr val="tx1"/>
                </a:solidFill>
                <a:effectLst/>
                <a:latin typeface="+mn-lt"/>
              </a:rPr>
              <a:t> </a:t>
            </a:r>
            <a:r>
              <a:rPr lang="en-US" sz="1200" b="0" i="0" kern="1200" dirty="0" err="1">
                <a:solidFill>
                  <a:schemeClr val="tx1"/>
                </a:solidFill>
                <a:effectLst/>
                <a:latin typeface="+mn-lt"/>
              </a:rPr>
              <a:t>capacidad</a:t>
            </a:r>
            <a:r>
              <a:rPr lang="en-US" sz="1200" b="0" i="0" kern="1200" dirty="0">
                <a:solidFill>
                  <a:schemeClr val="tx1"/>
                </a:solidFill>
                <a:effectLst/>
                <a:latin typeface="+mn-lt"/>
              </a:rPr>
              <a:t> y aumentar el impacto en las áreas que el INSP considere prioritarias.  </a:t>
            </a:r>
            <a:endParaRPr lang="es-E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s-ES" dirty="0"/>
          </a:p>
        </p:txBody>
      </p:sp>
    </p:spTree>
    <p:extLst>
      <p:ext uri="{BB962C8B-B14F-4D97-AF65-F5344CB8AC3E}">
        <p14:creationId xmlns:p14="http://schemas.microsoft.com/office/powerpoint/2010/main" val="129292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dirty="0"/>
              <a:t>El modelo de madurez se basa en la idea de que en un área específica, los INSP presentan distintos niveles de "madurez" o desarrollo. Con </a:t>
            </a:r>
            <a:r>
              <a:rPr dirty="0" err="1"/>
              <a:t>ejemplos</a:t>
            </a:r>
            <a:r>
              <a:rPr dirty="0"/>
              <a:t> de "cómo se ven" estos distintos niveles, las Guías de Discusión incentivan una conversación donde los </a:t>
            </a:r>
            <a:r>
              <a:rPr dirty="0" err="1"/>
              <a:t>participantes</a:t>
            </a:r>
            <a:r>
              <a:rPr dirty="0"/>
              <a:t> </a:t>
            </a:r>
            <a:r>
              <a:rPr lang="es-ES" dirty="0"/>
              <a:t>estiman</a:t>
            </a:r>
            <a:r>
              <a:rPr dirty="0"/>
              <a:t> su nivel de desarrollo actual, su nivel deseado y los principales obstáculos y necesidades que deben considerar para avanzar hacia dicho nivel.</a:t>
            </a:r>
          </a:p>
          <a:p>
            <a:endParaRPr lang="es-ES"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dirty="0"/>
              <a:t>A menudo, los INSP se enfocan en las funciones centrales de la Salud Pública. Sin embargo, a </a:t>
            </a:r>
            <a:r>
              <a:rPr dirty="0" err="1"/>
              <a:t>veces</a:t>
            </a:r>
            <a:r>
              <a:rPr dirty="0"/>
              <a:t> </a:t>
            </a:r>
            <a:r>
              <a:rPr dirty="0" err="1"/>
              <a:t>problemas</a:t>
            </a:r>
            <a:r>
              <a:rPr dirty="0"/>
              <a:t> internos, ya sea de gestión o liderazgo, o relacionados con el personal de los INSP, constituyen obstáculos importantes para desempeñar las funciones de salud pública.</a:t>
            </a:r>
            <a:r>
              <a:rPr lang="en-US" baseline="0" dirty="0">
                <a:solidFill>
                  <a:srgbClr val="000000"/>
                </a:solidFill>
              </a:rPr>
              <a:t> </a:t>
            </a:r>
            <a:r>
              <a:rPr dirty="0"/>
              <a:t>Por tanto, la herramienta SDT ofrece Guías de Discusión relacionadas con actividades internas, como liderazgo y dirección y comunicaciones internas.</a:t>
            </a:r>
          </a:p>
          <a:p>
            <a:endParaRPr lang="es-E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s-ES" dirty="0"/>
          </a:p>
        </p:txBody>
      </p:sp>
    </p:spTree>
    <p:extLst>
      <p:ext uri="{BB962C8B-B14F-4D97-AF65-F5344CB8AC3E}">
        <p14:creationId xmlns:p14="http://schemas.microsoft.com/office/powerpoint/2010/main" val="224169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r>
              <a:rPr lang="es-ES" dirty="0"/>
              <a:t>Cuando</a:t>
            </a:r>
            <a:r>
              <a:rPr lang="es-ES" baseline="0" dirty="0"/>
              <a:t> repase esta diapositiva, </a:t>
            </a:r>
            <a:r>
              <a:rPr dirty="0" err="1"/>
              <a:t>los</a:t>
            </a:r>
            <a:r>
              <a:rPr dirty="0"/>
              <a:t> </a:t>
            </a:r>
            <a:r>
              <a:rPr dirty="0" err="1"/>
              <a:t>participantes</a:t>
            </a:r>
            <a:r>
              <a:rPr dirty="0"/>
              <a:t> </a:t>
            </a:r>
            <a:r>
              <a:rPr lang="en-US" dirty="0" err="1"/>
              <a:t>pueden</a:t>
            </a:r>
            <a:r>
              <a:rPr lang="en-US" dirty="0"/>
              <a:t> </a:t>
            </a:r>
            <a:r>
              <a:rPr dirty="0" err="1"/>
              <a:t>examinen</a:t>
            </a:r>
            <a:r>
              <a:rPr dirty="0"/>
              <a:t> un ejemplar impreso de las Guía de </a:t>
            </a:r>
            <a:r>
              <a:rPr dirty="0" err="1"/>
              <a:t>Discusión</a:t>
            </a:r>
            <a:r>
              <a:rPr dirty="0"/>
              <a:t>. </a:t>
            </a:r>
          </a:p>
          <a:p>
            <a:endParaRPr lang="es-ES" baseline="0" dirty="0">
              <a:cs typeface="Arial" panose="020B0604020202020204" pitchFamily="34" charset="0"/>
            </a:endParaRPr>
          </a:p>
          <a:p>
            <a:pPr>
              <a:spcAft>
                <a:spcPts val="600"/>
              </a:spcAft>
            </a:pPr>
            <a:r>
              <a:rPr dirty="0"/>
              <a:t>Las </a:t>
            </a:r>
            <a:r>
              <a:rPr lang="en-US" dirty="0"/>
              <a:t>30</a:t>
            </a:r>
            <a:r>
              <a:rPr dirty="0"/>
              <a:t> Guías de Discusión tienen la </a:t>
            </a:r>
            <a:r>
              <a:rPr dirty="0" err="1"/>
              <a:t>misma</a:t>
            </a:r>
            <a:r>
              <a:rPr dirty="0"/>
              <a:t> </a:t>
            </a:r>
            <a:r>
              <a:rPr dirty="0" err="1"/>
              <a:t>estructura</a:t>
            </a:r>
            <a:r>
              <a:rPr lang="en-US" baseline="0" dirty="0"/>
              <a:t> de</a:t>
            </a:r>
            <a:r>
              <a:rPr dirty="0"/>
              <a:t> 4 etapas, cada una con 6 </a:t>
            </a:r>
            <a:r>
              <a:rPr lang="en-US" dirty="0" err="1"/>
              <a:t>dominios</a:t>
            </a:r>
            <a:r>
              <a:rPr lang="en-US" dirty="0"/>
              <a:t> o </a:t>
            </a:r>
            <a:r>
              <a:rPr dirty="0" err="1"/>
              <a:t>Ámbitos</a:t>
            </a:r>
            <a:r>
              <a:rPr dirty="0"/>
              <a:t>: </a:t>
            </a:r>
            <a:r>
              <a:rPr lang="en-US" sz="1200" kern="1200" dirty="0">
                <a:solidFill>
                  <a:schemeClr val="tx1"/>
                </a:solidFill>
                <a:effectLst/>
              </a:rPr>
              <a:t>A menos que se indique lo contrario, las definiciones de los 6 Ámbitos se aplican tanto a las fases externas como internas de las Guías de Discusión.</a:t>
            </a:r>
          </a:p>
          <a:p>
            <a:pPr>
              <a:spcAft>
                <a:spcPts val="600"/>
              </a:spcAft>
            </a:pPr>
            <a:r>
              <a:rPr lang="en-US" sz="1200" b="1" i="1" kern="1200" dirty="0">
                <a:effectLst/>
              </a:rPr>
              <a:t>Dirección estratégica (SD)</a:t>
            </a:r>
            <a:r>
              <a:rPr lang="en-US" sz="1200" b="1" i="0" kern="1200" dirty="0">
                <a:effectLst/>
              </a:rPr>
              <a:t>: </a:t>
            </a:r>
            <a:r>
              <a:rPr lang="en-US" sz="1200" kern="1200" dirty="0">
                <a:effectLst/>
              </a:rPr>
              <a:t>En </a:t>
            </a:r>
            <a:r>
              <a:rPr lang="en-US" sz="1200" kern="1200" dirty="0" err="1">
                <a:effectLst/>
              </a:rPr>
              <a:t>qué</a:t>
            </a:r>
            <a:r>
              <a:rPr lang="en-US" sz="1200" kern="1200" dirty="0">
                <a:effectLst/>
              </a:rPr>
              <a:t> </a:t>
            </a:r>
            <a:r>
              <a:rPr lang="en-US" sz="1200" kern="1200" dirty="0" err="1">
                <a:effectLst/>
              </a:rPr>
              <a:t>grado</a:t>
            </a:r>
            <a:r>
              <a:rPr lang="en-US" sz="1200" kern="1200" dirty="0">
                <a:effectLst/>
              </a:rPr>
              <a:t> el INSP hace un trabajo estratégico para establecer prioridades y asignar y utilizar recursos, incluyendo tiempo del personal.</a:t>
            </a:r>
          </a:p>
          <a:p>
            <a:pPr>
              <a:spcAft>
                <a:spcPts val="600"/>
              </a:spcAft>
            </a:pPr>
            <a:r>
              <a:rPr lang="en-US" sz="1200" b="1" i="1" kern="1200" dirty="0">
                <a:effectLst/>
              </a:rPr>
              <a:t>Sistemas</a:t>
            </a:r>
            <a:r>
              <a:rPr lang="en-US" sz="1200" b="1" i="0" kern="1200" dirty="0">
                <a:effectLst/>
              </a:rPr>
              <a:t>:</a:t>
            </a:r>
            <a:r>
              <a:rPr dirty="0"/>
              <a:t> </a:t>
            </a:r>
            <a:r>
              <a:rPr lang="en-US" sz="1200" kern="1200" dirty="0">
                <a:effectLst/>
              </a:rPr>
              <a:t>En qué grado se encuentran los sistemas, procesos y herramientas del INSP para llevar a cabo la actividad descrita.</a:t>
            </a:r>
          </a:p>
          <a:p>
            <a:pPr>
              <a:spcAft>
                <a:spcPts val="600"/>
              </a:spcAft>
            </a:pPr>
            <a:r>
              <a:rPr lang="en-US" sz="1200" b="1" i="1" kern="1200" dirty="0">
                <a:effectLst/>
              </a:rPr>
              <a:t>Recursos</a:t>
            </a:r>
            <a:r>
              <a:rPr lang="en-US" sz="1200" b="1" kern="1200" dirty="0">
                <a:effectLst/>
              </a:rPr>
              <a:t>: </a:t>
            </a:r>
            <a:r>
              <a:rPr lang="en-US" sz="1200" kern="1200" dirty="0">
                <a:effectLst/>
              </a:rPr>
              <a:t>En qué grado se encuentran los activos del INSP (p. ej., capacidad del personal, suministros, transporte, infraestructura) para apoyar la actividad descrita.</a:t>
            </a:r>
          </a:p>
          <a:p>
            <a:pPr lvl="0"/>
            <a:r>
              <a:rPr lang="en-US" sz="1200" b="1" i="1" kern="1200" dirty="0">
                <a:effectLst/>
              </a:rPr>
              <a:t>Calidad</a:t>
            </a:r>
            <a:r>
              <a:rPr lang="en-US" sz="1200" b="1" i="0" kern="1200" baseline="0" dirty="0">
                <a:effectLst/>
              </a:rPr>
              <a:t>: </a:t>
            </a:r>
            <a:r>
              <a:rPr lang="en-US" sz="1200" i="0" kern="1200" dirty="0">
                <a:effectLst/>
              </a:rPr>
              <a:t>En qué grado</a:t>
            </a:r>
            <a:r>
              <a:rPr lang="en-US" sz="1200" kern="1200" dirty="0">
                <a:effectLst/>
              </a:rPr>
              <a:t> el INSP ejecuta la actividad descrita con un alto grado de calidad. </a:t>
            </a:r>
          </a:p>
          <a:p>
            <a:pPr marL="354330" lvl="1" indent="-171450">
              <a:spcAft>
                <a:spcPts val="600"/>
              </a:spcAft>
              <a:buFont typeface="Wingdings" panose="05000000000000000000" pitchFamily="2" charset="2"/>
              <a:buChar char="§"/>
            </a:pPr>
            <a:r>
              <a:rPr lang="en-US" sz="1200" i="1" kern="1200" dirty="0">
                <a:effectLst/>
              </a:rPr>
              <a:t>Fase exclusiva externa</a:t>
            </a:r>
            <a:r>
              <a:rPr lang="en-US" sz="1200" kern="1200" dirty="0">
                <a:effectLst/>
              </a:rPr>
              <a:t>: </a:t>
            </a:r>
            <a:r>
              <a:rPr lang="en-US" sz="1200" kern="1200" dirty="0" err="1">
                <a:effectLst/>
              </a:rPr>
              <a:t>En</a:t>
            </a:r>
            <a:r>
              <a:rPr lang="en-US" sz="1200" kern="1200" dirty="0">
                <a:effectLst/>
              </a:rPr>
              <a:t> </a:t>
            </a:r>
            <a:r>
              <a:rPr lang="en-US" sz="1200" kern="1200" dirty="0" err="1">
                <a:effectLst/>
              </a:rPr>
              <a:t>qué</a:t>
            </a:r>
            <a:r>
              <a:rPr lang="en-US" sz="1200" kern="1200" dirty="0">
                <a:effectLst/>
              </a:rPr>
              <a:t> </a:t>
            </a:r>
            <a:r>
              <a:rPr lang="en-US" sz="1200" kern="1200" dirty="0" err="1">
                <a:effectLst/>
              </a:rPr>
              <a:t>grado</a:t>
            </a:r>
            <a:r>
              <a:rPr lang="en-US" sz="1200" kern="1200" dirty="0">
                <a:effectLst/>
              </a:rPr>
              <a:t> el INSP apoya la calidad de los esfuerzos de aquellos que contribuyen a obtener los logros de la actividad actividad (p. ej., entidades subnacionales, beneficiarios, socios)</a:t>
            </a:r>
            <a:endParaRPr lang="es-ES" sz="1200" kern="1200" dirty="0">
              <a:effectLst/>
              <a:cs typeface="Arial" panose="020B0604020202020204" pitchFamily="34" charset="0"/>
            </a:endParaRPr>
          </a:p>
          <a:p>
            <a:pPr lvl="0"/>
            <a:r>
              <a:rPr lang="en-US" sz="1200" b="1" i="1" kern="1200" dirty="0">
                <a:effectLst/>
              </a:rPr>
              <a:t>Involucramiento:</a:t>
            </a:r>
          </a:p>
          <a:p>
            <a:pPr marL="356616" lvl="1" indent="-173736">
              <a:buSzPct val="85000"/>
              <a:buFont typeface="Wingdings" panose="05000000000000000000" pitchFamily="2" charset="2"/>
              <a:buChar char="§"/>
            </a:pPr>
            <a:r>
              <a:rPr lang="en-US" sz="1200" i="1" kern="1200" dirty="0">
                <a:effectLst/>
              </a:rPr>
              <a:t>Fase exclusiva interna</a:t>
            </a:r>
            <a:r>
              <a:rPr lang="en-US" sz="1200" i="0" kern="1200" dirty="0">
                <a:effectLst/>
              </a:rPr>
              <a:t>: </a:t>
            </a:r>
            <a:r>
              <a:rPr lang="en-US" sz="1200" i="0" kern="1200" dirty="0" err="1">
                <a:effectLst/>
              </a:rPr>
              <a:t>En</a:t>
            </a:r>
            <a:r>
              <a:rPr lang="en-US" sz="1200" i="0" kern="1200" baseline="0" dirty="0">
                <a:effectLst/>
              </a:rPr>
              <a:t> </a:t>
            </a:r>
            <a:r>
              <a:rPr lang="en-US" sz="1200" i="0" kern="1200" baseline="0" dirty="0" err="1">
                <a:effectLst/>
              </a:rPr>
              <a:t>qué</a:t>
            </a:r>
            <a:r>
              <a:rPr lang="en-US" sz="1200" i="0" kern="1200" baseline="0" dirty="0">
                <a:effectLst/>
              </a:rPr>
              <a:t> </a:t>
            </a:r>
            <a:r>
              <a:rPr lang="en-US" sz="1200" i="0" kern="1200" baseline="0" dirty="0" err="1">
                <a:effectLst/>
              </a:rPr>
              <a:t>grado</a:t>
            </a:r>
            <a:r>
              <a:rPr lang="en-US" sz="1200" i="0" kern="1200" baseline="0" dirty="0">
                <a:effectLst/>
              </a:rPr>
              <a:t> </a:t>
            </a:r>
            <a:r>
              <a:rPr lang="en-US" sz="1200" kern="1200" dirty="0">
                <a:effectLst/>
              </a:rPr>
              <a:t>el personal contribuye a la visión y las metas del INSP. En qué grado el personal contribuye a mejorar las estrategias o el desempeño del INSP.</a:t>
            </a:r>
          </a:p>
          <a:p>
            <a:pPr marL="356616" lvl="1" indent="-173736">
              <a:spcAft>
                <a:spcPts val="600"/>
              </a:spcAft>
              <a:buSzPct val="85000"/>
              <a:buFont typeface="Wingdings" panose="05000000000000000000" pitchFamily="2" charset="2"/>
              <a:buChar char="§"/>
            </a:pPr>
            <a:r>
              <a:rPr lang="en-US" sz="1200" i="1" kern="1200" dirty="0">
                <a:effectLst/>
              </a:rPr>
              <a:t>Fase exclusiva externa</a:t>
            </a:r>
            <a:r>
              <a:rPr lang="en-US" sz="1200" i="0" kern="1200" dirty="0">
                <a:effectLst/>
              </a:rPr>
              <a:t>:</a:t>
            </a:r>
            <a:r>
              <a:rPr dirty="0"/>
              <a:t> </a:t>
            </a:r>
            <a:r>
              <a:rPr lang="en-US" sz="1200" i="0" kern="1200" dirty="0" err="1">
                <a:effectLst/>
              </a:rPr>
              <a:t>En</a:t>
            </a:r>
            <a:r>
              <a:rPr lang="en-US" sz="1200" i="0" kern="1200" baseline="0" dirty="0">
                <a:effectLst/>
              </a:rPr>
              <a:t> </a:t>
            </a:r>
            <a:r>
              <a:rPr lang="en-US" sz="1200" i="0" kern="1200" baseline="0" dirty="0" err="1">
                <a:effectLst/>
              </a:rPr>
              <a:t>qué</a:t>
            </a:r>
            <a:r>
              <a:rPr lang="en-US" sz="1200" i="0" kern="1200" baseline="0" dirty="0">
                <a:effectLst/>
              </a:rPr>
              <a:t> </a:t>
            </a:r>
            <a:r>
              <a:rPr lang="en-US" sz="1200" i="0" kern="1200" baseline="0" dirty="0" err="1">
                <a:effectLst/>
              </a:rPr>
              <a:t>grado</a:t>
            </a:r>
            <a:r>
              <a:rPr lang="en-US" sz="1200" i="0" kern="1200" baseline="0" dirty="0">
                <a:effectLst/>
              </a:rPr>
              <a:t> </a:t>
            </a:r>
            <a:r>
              <a:rPr lang="en-US" sz="1200" kern="1200" dirty="0">
                <a:effectLst/>
              </a:rPr>
              <a:t>las partes interesadas (socios, beneficiarios, contribuyentes, donantes, actores subnacionales y comunidades) están invitados a proporcionar sus comentarios o grado de involucramiento como socios o asesores del INSP.</a:t>
            </a:r>
          </a:p>
          <a:p>
            <a:r>
              <a:rPr lang="en-US" sz="1200" b="1" i="1" kern="1200" dirty="0">
                <a:effectLst/>
              </a:rPr>
              <a:t>Impacto:</a:t>
            </a:r>
          </a:p>
          <a:p>
            <a:pPr marL="354330" lvl="1" indent="-171450">
              <a:buFont typeface="Wingdings" panose="05000000000000000000" pitchFamily="2" charset="2"/>
              <a:buChar char="§"/>
            </a:pPr>
            <a:r>
              <a:rPr lang="en-US" sz="1200" i="1" kern="1200" dirty="0">
                <a:effectLst/>
              </a:rPr>
              <a:t>Fase exclusiva interna</a:t>
            </a:r>
            <a:r>
              <a:rPr lang="en-US" sz="1200" i="0" kern="1200" dirty="0">
                <a:effectLst/>
              </a:rPr>
              <a:t>: </a:t>
            </a:r>
            <a:r>
              <a:rPr lang="en-US" sz="1200" kern="1200" dirty="0">
                <a:effectLst/>
              </a:rPr>
              <a:t>En qué grado el INSP es capaz de funcionar o lograr resultados.</a:t>
            </a:r>
          </a:p>
          <a:p>
            <a:pPr marL="354330" lvl="1" indent="-171450">
              <a:buFont typeface="Wingdings" panose="05000000000000000000" pitchFamily="2" charset="2"/>
              <a:buChar char="§"/>
            </a:pPr>
            <a:r>
              <a:rPr lang="en-US" sz="1200" i="1" kern="1200" dirty="0">
                <a:effectLst/>
              </a:rPr>
              <a:t>Fase exclusiva externa</a:t>
            </a:r>
            <a:r>
              <a:rPr lang="en-US" sz="1200" i="0" kern="1200" dirty="0">
                <a:effectLst/>
              </a:rPr>
              <a:t>: </a:t>
            </a:r>
            <a:r>
              <a:rPr lang="en-US" sz="1200" kern="1200" dirty="0">
                <a:effectLst/>
              </a:rPr>
              <a:t>En qué grado el INSP es capaz de funcionar o lograr sus metas y ofrecer productos y servicios de calidad. </a:t>
            </a:r>
            <a:r>
              <a:rPr lang="en-US" sz="1200" kern="1200" dirty="0" err="1">
                <a:effectLst/>
              </a:rPr>
              <a:t>En</a:t>
            </a:r>
            <a:r>
              <a:rPr lang="en-US" sz="1200" kern="1200" dirty="0">
                <a:effectLst/>
              </a:rPr>
              <a:t> qué grado los productos y servicios tienen un efecto en la salud pública.</a:t>
            </a:r>
          </a:p>
          <a:p>
            <a:endParaRPr lang="es-ES" sz="3200" baseline="0" dirty="0">
              <a:solidFill>
                <a:srgbClr val="FF0000"/>
              </a:solidFill>
              <a:cs typeface="Arial" panose="020B0604020202020204" pitchFamily="34" charset="0"/>
            </a:endParaRPr>
          </a:p>
          <a:p>
            <a:endParaRPr lang="es-ES" sz="3200" baseline="0" dirty="0">
              <a:solidFill>
                <a:srgbClr val="FF0000"/>
              </a:solidFill>
              <a:cs typeface="Arial" panose="020B0604020202020204" pitchFamily="34" charset="0"/>
            </a:endParaRPr>
          </a:p>
          <a:p>
            <a:endParaRPr lang="es-E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s-ES" dirty="0"/>
          </a:p>
        </p:txBody>
      </p:sp>
    </p:spTree>
    <p:extLst>
      <p:ext uri="{BB962C8B-B14F-4D97-AF65-F5344CB8AC3E}">
        <p14:creationId xmlns:p14="http://schemas.microsoft.com/office/powerpoint/2010/main" val="10860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3" y="4941028"/>
            <a:ext cx="6411433" cy="3660458"/>
          </a:xfrm>
        </p:spPr>
        <p:txBody>
          <a:bodyPr/>
          <a:lstStyle/>
          <a:p>
            <a:r>
              <a:rPr lang="en-US" dirty="0">
                <a:solidFill>
                  <a:srgbClr val="000000"/>
                </a:solidFill>
              </a:rPr>
              <a:t>La evaluación la deben conducir los participantes. La Guía de Discusión tiene como fin incentivar un intercambio de ideas y de información relevantes. </a:t>
            </a: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s-ES" dirty="0"/>
          </a:p>
        </p:txBody>
      </p:sp>
    </p:spTree>
    <p:extLst>
      <p:ext uri="{BB962C8B-B14F-4D97-AF65-F5344CB8AC3E}">
        <p14:creationId xmlns:p14="http://schemas.microsoft.com/office/powerpoint/2010/main" val="240244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58750"/>
            <a:ext cx="4184650" cy="3138488"/>
          </a:xfrm>
        </p:spPr>
      </p:sp>
      <p:sp>
        <p:nvSpPr>
          <p:cNvPr id="3" name="Notes Placeholder 2"/>
          <p:cNvSpPr>
            <a:spLocks noGrp="1"/>
          </p:cNvSpPr>
          <p:nvPr>
            <p:ph type="body" idx="1"/>
          </p:nvPr>
        </p:nvSpPr>
        <p:spPr>
          <a:xfrm>
            <a:off x="228599" y="3410406"/>
            <a:ext cx="6530009" cy="3660458"/>
          </a:xfrm>
        </p:spPr>
        <p:txBody>
          <a:bodyPr/>
          <a:lstStyle/>
          <a:p>
            <a:pPr>
              <a:defRPr/>
            </a:pPr>
            <a:r>
              <a:rPr lang="en-US" sz="1200" dirty="0"/>
              <a:t>Este es el formulario que se utiliza para anotar los puntos clave de la discusión. Tiene campos para </a:t>
            </a:r>
            <a:r>
              <a:rPr lang="en-US" sz="1200" dirty="0" err="1"/>
              <a:t>anotar</a:t>
            </a:r>
            <a:r>
              <a:rPr lang="en-US" sz="1200" dirty="0"/>
              <a:t> los puntajes actuales y </a:t>
            </a:r>
            <a:r>
              <a:rPr lang="en-US" sz="1200" dirty="0" err="1"/>
              <a:t>los</a:t>
            </a:r>
            <a:r>
              <a:rPr lang="en-US" sz="1200" dirty="0"/>
              <a:t> </a:t>
            </a:r>
            <a:r>
              <a:rPr lang="en-US" sz="1200" dirty="0" err="1"/>
              <a:t>deseados</a:t>
            </a:r>
            <a:r>
              <a:rPr lang="en-US" sz="1200" dirty="0"/>
              <a:t>, así como para la</a:t>
            </a:r>
            <a:r>
              <a:rPr lang="en-US" sz="1200" baseline="0" dirty="0"/>
              <a:t> </a:t>
            </a:r>
            <a:r>
              <a:rPr lang="en-US" sz="1200" dirty="0" err="1"/>
              <a:t>justificación</a:t>
            </a:r>
            <a:r>
              <a:rPr lang="en-US" sz="1200" dirty="0"/>
              <a:t> y </a:t>
            </a:r>
            <a:r>
              <a:rPr lang="en-US" sz="1200" dirty="0" err="1"/>
              <a:t>los</a:t>
            </a:r>
            <a:r>
              <a:rPr lang="en-US" sz="1200" dirty="0"/>
              <a:t> </a:t>
            </a:r>
            <a:r>
              <a:rPr lang="en-US" sz="1200" dirty="0" err="1"/>
              <a:t>ejemplos</a:t>
            </a:r>
            <a:r>
              <a:rPr lang="en-US" sz="1200" dirty="0"/>
              <a:t> que se consideraron para los puntajes actuales. Es importante explorar los obstáculos de </a:t>
            </a:r>
            <a:r>
              <a:rPr lang="en-US" sz="1200" dirty="0" err="1"/>
              <a:t>manera</a:t>
            </a:r>
            <a:r>
              <a:rPr lang="en-US" sz="1200" dirty="0"/>
              <a:t> exhaustive, </a:t>
            </a:r>
            <a:r>
              <a:rPr lang="en-US" sz="1200" dirty="0" err="1"/>
              <a:t>es</a:t>
            </a:r>
            <a:r>
              <a:rPr lang="en-US" sz="1200" dirty="0"/>
              <a:t> </a:t>
            </a:r>
            <a:r>
              <a:rPr lang="en-US" sz="1200" dirty="0" err="1"/>
              <a:t>decir</a:t>
            </a:r>
            <a:r>
              <a:rPr lang="en-US" sz="1200" dirty="0"/>
              <a:t>, </a:t>
            </a:r>
            <a:r>
              <a:rPr lang="en-US" sz="1200" dirty="0" err="1"/>
              <a:t>los</a:t>
            </a:r>
            <a:r>
              <a:rPr lang="en-US" sz="1200" dirty="0"/>
              <a:t> problemas y barreras que impiden que el INSP alcance el puntaje deseado.</a:t>
            </a:r>
            <a:r>
              <a:rPr lang="en-US" sz="1200" b="0" dirty="0"/>
              <a:t> </a:t>
            </a:r>
            <a:endParaRPr lang="es-ES" sz="1200" b="0" dirty="0">
              <a:cs typeface="Arial" panose="020B0604020202020204" pitchFamily="34" charset="0"/>
            </a:endParaRPr>
          </a:p>
          <a:p>
            <a:pPr>
              <a:defRPr/>
            </a:pPr>
            <a:endParaRPr lang="es-ES" sz="1200" b="0" dirty="0">
              <a:cs typeface="Arial" panose="020B0604020202020204" pitchFamily="34" charset="0"/>
            </a:endParaRPr>
          </a:p>
          <a:p>
            <a:pPr>
              <a:defRPr/>
            </a:pPr>
            <a:r>
              <a:rPr lang="en-US" sz="1200" b="0" dirty="0"/>
              <a:t>Los obstáculos sirven de base para </a:t>
            </a:r>
            <a:r>
              <a:rPr lang="en-US" sz="1200" b="0" dirty="0" err="1"/>
              <a:t>definir</a:t>
            </a:r>
            <a:r>
              <a:rPr lang="en-US" sz="1200" b="0" baseline="0" dirty="0"/>
              <a:t> las </a:t>
            </a:r>
            <a:r>
              <a:rPr lang="en-US" sz="1200" b="0" dirty="0" err="1"/>
              <a:t>prioridades</a:t>
            </a:r>
            <a:r>
              <a:rPr lang="en-US" sz="1200" b="0" dirty="0"/>
              <a:t> y el plan de trabajo, por lo que es importante que el facilitador se asegure de que dichos obstáculos sean identificados como los más críticos. </a:t>
            </a:r>
            <a:endParaRPr lang="es-ES" sz="1200" b="0" baseline="0" dirty="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baseline="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s-ES" dirty="0"/>
          </a:p>
        </p:txBody>
      </p:sp>
    </p:spTree>
    <p:extLst>
      <p:ext uri="{BB962C8B-B14F-4D97-AF65-F5344CB8AC3E}">
        <p14:creationId xmlns:p14="http://schemas.microsoft.com/office/powerpoint/2010/main" val="398764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58750"/>
            <a:ext cx="4184650" cy="3138488"/>
          </a:xfrm>
        </p:spPr>
      </p:sp>
      <p:sp>
        <p:nvSpPr>
          <p:cNvPr id="3" name="Notes Placeholder 2"/>
          <p:cNvSpPr>
            <a:spLocks noGrp="1"/>
          </p:cNvSpPr>
          <p:nvPr>
            <p:ph type="body" idx="1"/>
          </p:nvPr>
        </p:nvSpPr>
        <p:spPr>
          <a:xfrm>
            <a:off x="228599" y="3410406"/>
            <a:ext cx="6530009" cy="3660458"/>
          </a:xfrm>
        </p:spPr>
        <p:txBody>
          <a:bodyPr/>
          <a:lstStyle/>
          <a:p>
            <a:pPr marR="0" lvl="0" algn="l" defTabSz="914400" rtl="0" eaLnBrk="1" fontAlgn="auto" latinLnBrk="0" hangingPunct="1">
              <a:lnSpc>
                <a:spcPct val="100000"/>
              </a:lnSpc>
              <a:spcBef>
                <a:spcPts val="0"/>
              </a:spcBef>
              <a:spcAft>
                <a:spcPts val="0"/>
              </a:spcAft>
              <a:buClrTx/>
              <a:buSzTx/>
              <a:tabLst/>
              <a:defRPr/>
            </a:pPr>
            <a:r>
              <a:rPr lang="en-US" dirty="0">
                <a:solidFill>
                  <a:srgbClr val="000000"/>
                </a:solidFill>
              </a:rPr>
              <a:t>Este es un </a:t>
            </a:r>
            <a:r>
              <a:rPr lang="en-US" dirty="0" err="1">
                <a:solidFill>
                  <a:srgbClr val="000000"/>
                </a:solidFill>
              </a:rPr>
              <a:t>ejemplo</a:t>
            </a:r>
            <a:r>
              <a:rPr lang="en-US" dirty="0">
                <a:solidFill>
                  <a:srgbClr val="000000"/>
                </a:solidFill>
              </a:rPr>
              <a:t> del formulario de Dirección Estratégica. Se </a:t>
            </a:r>
            <a:r>
              <a:rPr lang="en-US" dirty="0" err="1">
                <a:solidFill>
                  <a:srgbClr val="000000"/>
                </a:solidFill>
              </a:rPr>
              <a:t>puede</a:t>
            </a:r>
            <a:r>
              <a:rPr lang="en-US" dirty="0">
                <a:solidFill>
                  <a:srgbClr val="000000"/>
                </a:solidFill>
              </a:rPr>
              <a:t> observar que este grupo espera avanzar del puntaje 4 al 7 en un año, y que ha identificado los obstáculos a resolver.</a:t>
            </a:r>
          </a:p>
          <a:p>
            <a:pPr marR="0" lvl="0" algn="l" defTabSz="914400" rtl="0" eaLnBrk="1" fontAlgn="auto" latinLnBrk="0" hangingPunct="1">
              <a:lnSpc>
                <a:spcPct val="100000"/>
              </a:lnSpc>
              <a:spcBef>
                <a:spcPts val="0"/>
              </a:spcBef>
              <a:spcAft>
                <a:spcPts val="0"/>
              </a:spcAft>
              <a:buClrTx/>
              <a:buSzTx/>
              <a:tabLst/>
              <a:defRPr/>
            </a:pPr>
            <a:endParaRPr lang="es-ES"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0" baseline="0" dirty="0">
                <a:solidFill>
                  <a:srgbClr val="000000"/>
                </a:solidFill>
              </a:rPr>
              <a:t>Algunas veces la </a:t>
            </a:r>
            <a:r>
              <a:rPr lang="en-US" b="0" baseline="0" dirty="0" err="1">
                <a:solidFill>
                  <a:srgbClr val="000000"/>
                </a:solidFill>
              </a:rPr>
              <a:t>discusión</a:t>
            </a:r>
            <a:r>
              <a:rPr lang="en-US" b="0" baseline="0" dirty="0">
                <a:solidFill>
                  <a:srgbClr val="000000"/>
                </a:solidFill>
              </a:rPr>
              <a:t> </a:t>
            </a:r>
            <a:r>
              <a:rPr lang="en-US" b="0" baseline="0" dirty="0" err="1">
                <a:solidFill>
                  <a:srgbClr val="000000"/>
                </a:solidFill>
              </a:rPr>
              <a:t>en</a:t>
            </a:r>
            <a:r>
              <a:rPr lang="en-US" b="0" baseline="0" dirty="0">
                <a:solidFill>
                  <a:srgbClr val="000000"/>
                </a:solidFill>
              </a:rPr>
              <a:t> </a:t>
            </a:r>
            <a:r>
              <a:rPr lang="en-US" b="0" baseline="0" dirty="0" err="1">
                <a:solidFill>
                  <a:srgbClr val="000000"/>
                </a:solidFill>
              </a:rPr>
              <a:t>torno</a:t>
            </a:r>
            <a:r>
              <a:rPr lang="en-US" b="0" baseline="0" dirty="0">
                <a:solidFill>
                  <a:srgbClr val="000000"/>
                </a:solidFill>
              </a:rPr>
              <a:t> a </a:t>
            </a:r>
            <a:r>
              <a:rPr lang="en-US" b="0" baseline="0" dirty="0" err="1">
                <a:solidFill>
                  <a:srgbClr val="000000"/>
                </a:solidFill>
              </a:rPr>
              <a:t>los</a:t>
            </a:r>
            <a:r>
              <a:rPr lang="en-US" b="0" baseline="0" dirty="0">
                <a:solidFill>
                  <a:srgbClr val="000000"/>
                </a:solidFill>
              </a:rPr>
              <a:t> </a:t>
            </a:r>
            <a:r>
              <a:rPr lang="en-US" b="0" baseline="0" dirty="0" err="1">
                <a:solidFill>
                  <a:srgbClr val="000000"/>
                </a:solidFill>
              </a:rPr>
              <a:t>obstáculos</a:t>
            </a:r>
            <a:r>
              <a:rPr lang="en-US" b="0" baseline="0" dirty="0">
                <a:solidFill>
                  <a:srgbClr val="000000"/>
                </a:solidFill>
              </a:rPr>
              <a:t> </a:t>
            </a:r>
            <a:r>
              <a:rPr lang="en-US" b="0" baseline="0" dirty="0" err="1">
                <a:solidFill>
                  <a:srgbClr val="000000"/>
                </a:solidFill>
              </a:rPr>
              <a:t>transitará</a:t>
            </a:r>
            <a:r>
              <a:rPr lang="en-US" b="0" baseline="0" dirty="0">
                <a:solidFill>
                  <a:srgbClr val="000000"/>
                </a:solidFill>
              </a:rPr>
              <a:t> de manera natural </a:t>
            </a:r>
            <a:r>
              <a:rPr lang="en-US" b="0" baseline="0" dirty="0" err="1">
                <a:solidFill>
                  <a:srgbClr val="000000"/>
                </a:solidFill>
              </a:rPr>
              <a:t>hacia</a:t>
            </a:r>
            <a:r>
              <a:rPr lang="en-US" b="0" baseline="0" dirty="0">
                <a:solidFill>
                  <a:srgbClr val="000000"/>
                </a:solidFill>
              </a:rPr>
              <a:t> las actividades. Si esto es así, se </a:t>
            </a:r>
            <a:r>
              <a:rPr lang="en-US" b="0" baseline="0" dirty="0" err="1">
                <a:solidFill>
                  <a:srgbClr val="000000"/>
                </a:solidFill>
              </a:rPr>
              <a:t>puede</a:t>
            </a:r>
            <a:r>
              <a:rPr lang="en-US" b="0" baseline="0" dirty="0">
                <a:solidFill>
                  <a:srgbClr val="000000"/>
                </a:solidFill>
              </a:rPr>
              <a:t> también anotar las actividades propuestas para abordar los obstáculos. Sin embargo, a medida que se </a:t>
            </a:r>
            <a:r>
              <a:rPr lang="en-US" b="0" baseline="0" dirty="0" err="1">
                <a:solidFill>
                  <a:srgbClr val="000000"/>
                </a:solidFill>
              </a:rPr>
              <a:t>establezcan</a:t>
            </a:r>
            <a:r>
              <a:rPr lang="en-US" b="0" baseline="0" dirty="0">
                <a:solidFill>
                  <a:srgbClr val="000000"/>
                </a:solidFill>
              </a:rPr>
              <a:t> prioridades, se </a:t>
            </a:r>
            <a:r>
              <a:rPr lang="en-US" b="0" baseline="0" dirty="0" err="1">
                <a:solidFill>
                  <a:srgbClr val="000000"/>
                </a:solidFill>
              </a:rPr>
              <a:t>tendrán</a:t>
            </a:r>
            <a:r>
              <a:rPr lang="en-US" b="0" baseline="0" dirty="0">
                <a:solidFill>
                  <a:srgbClr val="000000"/>
                </a:solidFill>
              </a:rPr>
              <a:t> que revisar las actividades propuestas para asegurarse de que abordan </a:t>
            </a:r>
            <a:r>
              <a:rPr lang="en-US" b="0" baseline="0" dirty="0" err="1">
                <a:solidFill>
                  <a:srgbClr val="000000"/>
                </a:solidFill>
              </a:rPr>
              <a:t>los</a:t>
            </a:r>
            <a:r>
              <a:rPr lang="en-US" b="0" baseline="0" dirty="0">
                <a:solidFill>
                  <a:srgbClr val="000000"/>
                </a:solidFill>
              </a:rPr>
              <a:t> </a:t>
            </a:r>
            <a:r>
              <a:rPr lang="en-US" b="0" baseline="0" dirty="0" err="1">
                <a:solidFill>
                  <a:srgbClr val="000000"/>
                </a:solidFill>
              </a:rPr>
              <a:t>retos</a:t>
            </a:r>
            <a:r>
              <a:rPr lang="en-US" b="0" baseline="0" dirty="0">
                <a:solidFill>
                  <a:srgbClr val="000000"/>
                </a:solidFill>
              </a:rPr>
              <a:t> </a:t>
            </a:r>
            <a:r>
              <a:rPr lang="en-US" b="0" baseline="0" dirty="0" err="1">
                <a:solidFill>
                  <a:srgbClr val="000000"/>
                </a:solidFill>
              </a:rPr>
              <a:t>más</a:t>
            </a:r>
            <a:r>
              <a:rPr lang="en-US" b="0" baseline="0" dirty="0">
                <a:solidFill>
                  <a:srgbClr val="000000"/>
                </a:solidFill>
              </a:rPr>
              <a:t> </a:t>
            </a:r>
            <a:r>
              <a:rPr lang="en-US" b="0" baseline="0" dirty="0" err="1">
                <a:solidFill>
                  <a:srgbClr val="000000"/>
                </a:solidFill>
              </a:rPr>
              <a:t>importantes</a:t>
            </a:r>
            <a:r>
              <a:rPr lang="en-US" b="0" baseline="0" dirty="0">
                <a:solidFill>
                  <a:srgbClr val="000000"/>
                </a:solidFill>
              </a:rPr>
              <a:t> y que resolverán los problemas </a:t>
            </a:r>
            <a:r>
              <a:rPr lang="en-US" b="0" baseline="0" dirty="0" err="1">
                <a:solidFill>
                  <a:srgbClr val="000000"/>
                </a:solidFill>
              </a:rPr>
              <a:t>subyacentes</a:t>
            </a:r>
            <a:r>
              <a:rPr lang="en-US" b="0" baseline="0" dirty="0">
                <a:solidFill>
                  <a:srgbClr val="000000"/>
                </a:solidFill>
              </a:rPr>
              <a:t> que </a:t>
            </a:r>
            <a:r>
              <a:rPr lang="en-US" b="0" baseline="0" dirty="0" err="1">
                <a:solidFill>
                  <a:srgbClr val="000000"/>
                </a:solidFill>
              </a:rPr>
              <a:t>deben</a:t>
            </a:r>
            <a:r>
              <a:rPr lang="en-US" b="0" baseline="0" dirty="0">
                <a:solidFill>
                  <a:srgbClr val="000000"/>
                </a:solidFill>
              </a:rPr>
              <a:t> </a:t>
            </a:r>
            <a:r>
              <a:rPr lang="en-US" b="0" baseline="0" dirty="0" err="1">
                <a:solidFill>
                  <a:srgbClr val="000000"/>
                </a:solidFill>
              </a:rPr>
              <a:t>atenderse</a:t>
            </a:r>
            <a:r>
              <a:rPr lang="en-US" b="0" baseline="0" dirty="0">
                <a:solidFill>
                  <a:srgbClr val="000000"/>
                </a:solidFill>
              </a:rPr>
              <a:t> para que el INSP avance a la siguiente etapa.</a:t>
            </a:r>
            <a:endParaRPr lang="es-ES" b="0" baseline="0" dirty="0">
              <a:solidFill>
                <a:srgbClr val="FF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ES" baseline="0" dirty="0">
              <a:solidFill>
                <a:srgbClr val="000000"/>
              </a:solidFill>
              <a:cs typeface="Arial" panose="020B0604020202020204" pitchFamily="34" charset="0"/>
            </a:endParaRPr>
          </a:p>
          <a:p>
            <a:endParaRPr lang="es-ES" sz="1200" kern="1200" dirty="0">
              <a:solidFill>
                <a:srgbClr val="000000"/>
              </a:solidFill>
              <a:effectLst/>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8</a:t>
            </a:fld>
            <a:endParaRPr lang="es-ES" dirty="0"/>
          </a:p>
        </p:txBody>
      </p:sp>
    </p:spTree>
    <p:extLst>
      <p:ext uri="{BB962C8B-B14F-4D97-AF65-F5344CB8AC3E}">
        <p14:creationId xmlns:p14="http://schemas.microsoft.com/office/powerpoint/2010/main" val="81902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rPr>
              <a:t>El paso siguiente </a:t>
            </a:r>
            <a:r>
              <a:rPr lang="en-US" sz="1200" b="0" kern="1200" dirty="0" err="1">
                <a:solidFill>
                  <a:schemeClr val="tx1"/>
                </a:solidFill>
                <a:effectLst/>
              </a:rPr>
              <a:t>será</a:t>
            </a:r>
            <a:r>
              <a:rPr lang="en-US" sz="1200" b="0" kern="1200" dirty="0">
                <a:solidFill>
                  <a:schemeClr val="tx1"/>
                </a:solidFill>
                <a:effectLst/>
              </a:rPr>
              <a:t> </a:t>
            </a:r>
            <a:r>
              <a:rPr lang="en-US" sz="1200" b="0" kern="1200" dirty="0" err="1">
                <a:solidFill>
                  <a:schemeClr val="tx1"/>
                </a:solidFill>
                <a:effectLst/>
              </a:rPr>
              <a:t>definir</a:t>
            </a:r>
            <a:r>
              <a:rPr lang="en-US" sz="1200" b="0" kern="1200" dirty="0">
                <a:solidFill>
                  <a:schemeClr val="tx1"/>
                </a:solidFill>
                <a:effectLst/>
              </a:rPr>
              <a:t> las prioridades más altas para </a:t>
            </a:r>
            <a:r>
              <a:rPr lang="en-US" sz="1200" b="0" kern="1200" dirty="0" err="1">
                <a:solidFill>
                  <a:schemeClr val="tx1"/>
                </a:solidFill>
                <a:effectLst/>
              </a:rPr>
              <a:t>planificar</a:t>
            </a:r>
            <a:r>
              <a:rPr lang="en-US" sz="1200" b="0" kern="1200" dirty="0">
                <a:solidFill>
                  <a:schemeClr val="tx1"/>
                </a:solidFill>
                <a:effectLst/>
              </a:rPr>
              <a:t>. </a:t>
            </a:r>
            <a:r>
              <a:rPr lang="en-US" sz="1200" b="0" kern="1200" baseline="0" dirty="0">
                <a:effectLst/>
              </a:rPr>
              <a:t>Independientemente del </a:t>
            </a:r>
            <a:r>
              <a:rPr lang="en-US" sz="1200" b="0" kern="1200" baseline="0" dirty="0" err="1">
                <a:effectLst/>
              </a:rPr>
              <a:t>método</a:t>
            </a:r>
            <a:r>
              <a:rPr lang="en-US" sz="1200" b="0" kern="1200" baseline="0" dirty="0">
                <a:effectLst/>
              </a:rPr>
              <a:t> que se utilice, es importante analizar los obstáculos identificados para garantizar que cubren las cuestiones más importantes y que se </a:t>
            </a:r>
            <a:r>
              <a:rPr lang="en-US" sz="1200" b="0" kern="1200" baseline="0" dirty="0" err="1">
                <a:effectLst/>
              </a:rPr>
              <a:t>pueden</a:t>
            </a:r>
            <a:r>
              <a:rPr lang="en-US" sz="1200" b="0" kern="1200" baseline="0" dirty="0">
                <a:effectLst/>
              </a:rPr>
              <a:t> </a:t>
            </a:r>
            <a:r>
              <a:rPr lang="en-US" sz="1200" b="0" kern="1200" baseline="0" dirty="0" err="1">
                <a:effectLst/>
              </a:rPr>
              <a:t>abordar</a:t>
            </a:r>
            <a:r>
              <a:rPr lang="en-US" sz="1200" b="0" kern="1200" baseline="0" dirty="0">
                <a:effectLst/>
              </a:rPr>
              <a:t> de </a:t>
            </a:r>
            <a:r>
              <a:rPr lang="en-US" sz="1200" b="0" kern="1200" baseline="0" dirty="0" err="1">
                <a:effectLst/>
              </a:rPr>
              <a:t>manera</a:t>
            </a:r>
            <a:r>
              <a:rPr lang="en-US" sz="1200" b="0" kern="1200" baseline="0" dirty="0">
                <a:effectLst/>
              </a:rPr>
              <a:t> </a:t>
            </a:r>
            <a:r>
              <a:rPr lang="en-US" sz="1200" b="0" kern="1200" baseline="0" dirty="0" err="1">
                <a:effectLst/>
              </a:rPr>
              <a:t>práctica</a:t>
            </a:r>
            <a:r>
              <a:rPr lang="en-US" sz="1200" b="0" kern="1200" baseline="0" dirty="0">
                <a:effectLst/>
              </a:rPr>
              <a:t>,  </a:t>
            </a:r>
            <a:r>
              <a:rPr lang="en-US" sz="1200" b="0" kern="1200" baseline="0" dirty="0" err="1">
                <a:effectLst/>
              </a:rPr>
              <a:t>así</a:t>
            </a:r>
            <a:r>
              <a:rPr lang="en-US" sz="1200" b="0" kern="1200" baseline="0" dirty="0">
                <a:effectLst/>
              </a:rPr>
              <a:t> como las actividades propuestas, para </a:t>
            </a:r>
            <a:r>
              <a:rPr lang="en-US" sz="1200" b="0" kern="1200" baseline="0" dirty="0" err="1">
                <a:effectLst/>
              </a:rPr>
              <a:t>garantizar</a:t>
            </a:r>
            <a:r>
              <a:rPr lang="en-US" sz="1200" b="0" kern="1200" baseline="0" dirty="0">
                <a:effectLst/>
              </a:rPr>
              <a:t> </a:t>
            </a:r>
            <a:r>
              <a:rPr lang="en-US" sz="1200" b="0" kern="1200" baseline="0" dirty="0" err="1">
                <a:effectLst/>
              </a:rPr>
              <a:t>una</a:t>
            </a:r>
            <a:r>
              <a:rPr lang="en-US" sz="1200" b="0" kern="1200" baseline="0" dirty="0">
                <a:effectLst/>
              </a:rPr>
              <a:t> buena base para el plan de trabajo.</a:t>
            </a:r>
            <a:r>
              <a:rPr lang="en-US" sz="1200" b="0" i="0" kern="1200" baseline="0" dirty="0">
                <a:effectLst/>
              </a:rPr>
              <a:t> </a:t>
            </a:r>
            <a:endParaRPr lang="es-ES" sz="1200" b="0" i="0" kern="1200" baseline="0" dirty="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baseline="0" dirty="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effectLst/>
              </a:rPr>
              <a:t>Si utiliza los formularios de la SDT para </a:t>
            </a:r>
            <a:r>
              <a:rPr lang="en-US" sz="1200" b="0" i="0" kern="1200" baseline="0" dirty="0" err="1">
                <a:effectLst/>
              </a:rPr>
              <a:t>definir</a:t>
            </a:r>
            <a:r>
              <a:rPr lang="en-US" sz="1200" b="0" i="0" kern="1200" baseline="0" dirty="0">
                <a:effectLst/>
              </a:rPr>
              <a:t> prioridades: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effectLst/>
              </a:rPr>
              <a:t>Copie los retos y obstáculos del formulario de Evaluación en el formulario del Plan de Trabajo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effectLst/>
              </a:rPr>
              <a:t>Resalte los obstáculos más urgentes y tache los menos prioritarios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effectLst/>
              </a:rPr>
              <a:t>Si el grupo no </a:t>
            </a:r>
            <a:r>
              <a:rPr lang="en-US" sz="1200" b="0" i="0" kern="1200" baseline="0" dirty="0" err="1">
                <a:effectLst/>
              </a:rPr>
              <a:t>está</a:t>
            </a:r>
            <a:r>
              <a:rPr lang="en-US" sz="1200" b="0" i="0" kern="1200" baseline="0" dirty="0">
                <a:effectLst/>
              </a:rPr>
              <a:t> de </a:t>
            </a:r>
            <a:r>
              <a:rPr lang="en-US" sz="1200" b="0" i="0" kern="1200" baseline="0" dirty="0" err="1">
                <a:effectLst/>
              </a:rPr>
              <a:t>acuerdo</a:t>
            </a:r>
            <a:r>
              <a:rPr lang="en-US" sz="1200" b="0" i="0" kern="1200" baseline="0" dirty="0">
                <a:effectLst/>
              </a:rPr>
              <a:t> con un obstáculo, vuelvan a discutirlo después del plan de trabajo para las prioridades más altas.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effectLst/>
              </a:rPr>
              <a:t>Repasen los obstáculos para asegurarse de que cubren </a:t>
            </a:r>
            <a:r>
              <a:rPr lang="en-US" sz="1200" b="0" i="0" kern="1200" baseline="0" dirty="0" err="1">
                <a:effectLst/>
              </a:rPr>
              <a:t>los</a:t>
            </a:r>
            <a:r>
              <a:rPr lang="en-US" sz="1200" b="0" i="0" kern="1200" baseline="0" dirty="0">
                <a:effectLst/>
              </a:rPr>
              <a:t> </a:t>
            </a:r>
            <a:r>
              <a:rPr lang="en-US" sz="1200" b="0" i="0" kern="1200" baseline="0" dirty="0" err="1">
                <a:effectLst/>
              </a:rPr>
              <a:t>temas</a:t>
            </a:r>
            <a:r>
              <a:rPr lang="en-US" sz="1200" b="0" i="0" kern="1200" baseline="0" dirty="0">
                <a:effectLst/>
              </a:rPr>
              <a:t> clave y que se puedan emprender "acciones"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baseline="0" dirty="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s-ES" dirty="0"/>
          </a:p>
        </p:txBody>
      </p:sp>
    </p:spTree>
    <p:extLst>
      <p:ext uri="{BB962C8B-B14F-4D97-AF65-F5344CB8AC3E}">
        <p14:creationId xmlns:p14="http://schemas.microsoft.com/office/powerpoint/2010/main" val="417372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61B3A-F383-1944-8D37-B4E44B881842}"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4398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FE66B-80D5-6E40-9604-46BFE51FA9A2}"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869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181B-7FFE-2544-9510-CC2C23EB7B5B}"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25256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6DF6E-BD60-524B-BF7A-63E98239BDB0}"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5253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5786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5977D7-472E-7146-9B2F-C2144CF92EE6}" type="datetime1">
              <a:rPr lang="en-US" smtClean="0"/>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7971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A12F4F-9AE5-284B-94F0-FA658E41D305}" type="datetime1">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0283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F145E-0D59-004F-AEFA-F76D7E2C2A35}" type="datetime1">
              <a:rPr lang="en-US" smtClean="0"/>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41745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9931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3881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354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11/5/20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dirty="0"/>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8125" y="1144963"/>
            <a:ext cx="8261516" cy="144541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sz="4400" b="1" cap="none" dirty="0">
                <a:solidFill>
                  <a:srgbClr val="1F497D"/>
                </a:solidFill>
                <a:latin typeface="Arial"/>
              </a:rPr>
              <a:t>Herramienta sobre los Niveles de Desarrollo  (SDT)  </a:t>
            </a:r>
          </a:p>
          <a:p>
            <a:pPr>
              <a:defRPr/>
            </a:pPr>
            <a:r>
              <a:rPr lang="en-US" sz="4400" b="1" cap="none" dirty="0">
                <a:solidFill>
                  <a:srgbClr val="1F497D"/>
                </a:solidFill>
                <a:latin typeface="Arial"/>
              </a:rPr>
              <a:t>para INSP</a:t>
            </a:r>
          </a:p>
        </p:txBody>
      </p:sp>
      <p:cxnSp>
        <p:nvCxnSpPr>
          <p:cNvPr id="10" name="Straight Connector 9"/>
          <p:cNvCxnSpPr/>
          <p:nvPr/>
        </p:nvCxnSpPr>
        <p:spPr>
          <a:xfrm>
            <a:off x="594404" y="2587895"/>
            <a:ext cx="80351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p:nvPr>
        </p:nvSpPr>
        <p:spPr>
          <a:xfrm>
            <a:off x="614854" y="3083672"/>
            <a:ext cx="7386146" cy="1208315"/>
          </a:xfrm>
        </p:spPr>
        <p:txBody>
          <a:bodyPr>
            <a:normAutofit/>
          </a:bodyPr>
          <a:lstStyle/>
          <a:p>
            <a:pPr algn="l"/>
            <a:r>
              <a:rPr lang="en-US" sz="4000" dirty="0">
                <a:latin typeface="Arial" panose="020B0604020202020204" pitchFamily="34" charset="0"/>
              </a:rPr>
              <a:t>Antecedentes y </a:t>
            </a:r>
            <a:r>
              <a:rPr lang="en-US" sz="4000" dirty="0" err="1">
                <a:latin typeface="Arial" panose="020B0604020202020204" pitchFamily="34" charset="0"/>
              </a:rPr>
              <a:t>Descripción</a:t>
            </a:r>
            <a:endParaRPr lang="en-US" sz="4000" dirty="0">
              <a:latin typeface="Arial" panose="020B0604020202020204" pitchFamily="34"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88489" y="5175175"/>
            <a:ext cx="2304178" cy="1252755"/>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129" y="5175175"/>
            <a:ext cx="3463380" cy="1338124"/>
          </a:xfrm>
          <a:prstGeom prst="rect">
            <a:avLst/>
          </a:prstGeom>
        </p:spPr>
      </p:pic>
    </p:spTree>
    <p:extLst>
      <p:ext uri="{BB962C8B-B14F-4D97-AF65-F5344CB8AC3E}">
        <p14:creationId xmlns:p14="http://schemas.microsoft.com/office/powerpoint/2010/main" val="409334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495975" y="1066061"/>
            <a:ext cx="8229600" cy="160983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r>
              <a:rPr lang="en-US" dirty="0">
                <a:latin typeface="Arial"/>
              </a:rPr>
              <a:t>El plan de trabajo puede hacerse inmediatamente después de las prioridades o posteriormente </a:t>
            </a:r>
          </a:p>
          <a:p>
            <a:pPr lvl="0">
              <a:buClr>
                <a:srgbClr val="4F81BD"/>
              </a:buClr>
              <a:defRPr/>
            </a:pPr>
            <a:r>
              <a:rPr lang="en-US" dirty="0" err="1">
                <a:latin typeface="Arial"/>
              </a:rPr>
              <a:t>Debe</a:t>
            </a:r>
            <a:r>
              <a:rPr lang="en-US" dirty="0">
                <a:latin typeface="Arial"/>
              </a:rPr>
              <a:t> centrarse en las prioridades más urgentes</a:t>
            </a:r>
            <a:endParaRPr lang="es-ES" dirty="0">
              <a:latin typeface="Arial"/>
            </a:endParaRPr>
          </a:p>
          <a:p>
            <a:pPr lvl="0">
              <a:buClr>
                <a:srgbClr val="4F81BD"/>
              </a:buClr>
              <a:defRPr/>
            </a:pPr>
            <a:r>
              <a:rPr lang="en-US" dirty="0">
                <a:latin typeface="Arial"/>
              </a:rPr>
              <a:t>Utilizando la SDT o cualquier otra herramienta de planificación, identifique las acciones a seguir, incluyendo hitos y </a:t>
            </a:r>
            <a:r>
              <a:rPr lang="en-US" dirty="0" err="1">
                <a:latin typeface="Arial"/>
              </a:rPr>
              <a:t>plazos</a:t>
            </a:r>
            <a:r>
              <a:rPr lang="en-US" dirty="0">
                <a:latin typeface="Arial"/>
              </a:rPr>
              <a:t>, y el responsable de cada acción</a:t>
            </a:r>
          </a:p>
        </p:txBody>
      </p:sp>
      <p:graphicFrame>
        <p:nvGraphicFramePr>
          <p:cNvPr id="7" name="Content Placeholder 3"/>
          <p:cNvGraphicFramePr>
            <a:graphicFrameLocks/>
          </p:cNvGraphicFramePr>
          <p:nvPr>
            <p:extLst>
              <p:ext uri="{D42A27DB-BD31-4B8C-83A1-F6EECF244321}">
                <p14:modId xmlns:p14="http://schemas.microsoft.com/office/powerpoint/2010/main" val="765500454"/>
              </p:ext>
            </p:extLst>
          </p:nvPr>
        </p:nvGraphicFramePr>
        <p:xfrm>
          <a:off x="145846" y="3921997"/>
          <a:ext cx="8867273" cy="3970054"/>
        </p:xfrm>
        <a:graphic>
          <a:graphicData uri="http://schemas.openxmlformats.org/drawingml/2006/table">
            <a:tbl>
              <a:tblPr firstRow="1" bandRow="1"/>
              <a:tblGrid>
                <a:gridCol w="2225842">
                  <a:extLst>
                    <a:ext uri="{9D8B030D-6E8A-4147-A177-3AD203B41FA5}">
                      <a16:colId xmlns:a16="http://schemas.microsoft.com/office/drawing/2014/main" val="20000"/>
                    </a:ext>
                  </a:extLst>
                </a:gridCol>
                <a:gridCol w="2225842">
                  <a:extLst>
                    <a:ext uri="{9D8B030D-6E8A-4147-A177-3AD203B41FA5}">
                      <a16:colId xmlns:a16="http://schemas.microsoft.com/office/drawing/2014/main" val="20001"/>
                    </a:ext>
                  </a:extLst>
                </a:gridCol>
                <a:gridCol w="1997242">
                  <a:extLst>
                    <a:ext uri="{9D8B030D-6E8A-4147-A177-3AD203B41FA5}">
                      <a16:colId xmlns:a16="http://schemas.microsoft.com/office/drawing/2014/main" val="20004"/>
                    </a:ext>
                  </a:extLst>
                </a:gridCol>
                <a:gridCol w="1239253">
                  <a:extLst>
                    <a:ext uri="{9D8B030D-6E8A-4147-A177-3AD203B41FA5}">
                      <a16:colId xmlns:a16="http://schemas.microsoft.com/office/drawing/2014/main" val="20005"/>
                    </a:ext>
                  </a:extLst>
                </a:gridCol>
                <a:gridCol w="1179094">
                  <a:extLst>
                    <a:ext uri="{9D8B030D-6E8A-4147-A177-3AD203B41FA5}">
                      <a16:colId xmlns:a16="http://schemas.microsoft.com/office/drawing/2014/main" val="20006"/>
                    </a:ext>
                  </a:extLst>
                </a:gridCol>
              </a:tblGrid>
              <a:tr h="31016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Obstáculos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Actividades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Hitos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Quién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Cuándo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1788167">
                <a:tc>
                  <a:txBody>
                    <a:bodyPr/>
                    <a:lstStyle/>
                    <a:p>
                      <a:pPr marL="0" marR="0">
                        <a:lnSpc>
                          <a:spcPct val="115000"/>
                        </a:lnSpc>
                        <a:spcBef>
                          <a:spcPts val="0"/>
                        </a:spcBef>
                        <a:spcAft>
                          <a:spcPts val="0"/>
                        </a:spcAft>
                      </a:pPr>
                      <a:r>
                        <a:rPr lang="en-US" sz="1000" kern="1200" dirty="0">
                          <a:solidFill>
                            <a:schemeClr val="tx1"/>
                          </a:solidFill>
                          <a:effectLst/>
                          <a:latin typeface="Calibri" panose="020F0502020204030204" pitchFamily="34" charset="0"/>
                        </a:rPr>
                        <a:t>No hay planes para analizar ni utilizar los datos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1. Elabore un plan de análisis y analice las series de datos prioritarias (meningitis, patógenos respiratorios)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2. Redacte un informe con hallazgos y recomendaciones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1a. Completar un plan de análisis  (1 mes)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1b. Contactar a expertos en estadística, revisar el plan, prometer apoyo (NOTA: pensar a base de denominadores comunes) (2 meses)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1c. Analizar los datos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2a. Esbozar el formato para el informe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2b. Crear el informe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a:effectLst/>
                          <a:latin typeface="Calibri" panose="020F0502020204030204" pitchFamily="34" charset="0"/>
                        </a:rPr>
                        <a:t>1. Lola (Mening)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rPr>
                        <a:t>Alex (Resp)</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rPr>
                        <a:t>1b. Francois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rPr>
                        <a:t>1c. Lola y Alex, con ayuda del grupo de Estadística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rPr>
                        <a:t>2a. Alan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rPr>
                        <a:t>2b. Alan, Ellen, Alex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Buscar tener un informe completo antes de las próximas elecciones (9 meses)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1. 6 meses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2a. 3 meses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2b. 9 meses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585305">
                <a:tc>
                  <a:txBody>
                    <a:bodyPr/>
                    <a:lstStyle/>
                    <a:p>
                      <a:pPr marL="0" marR="0" algn="l" defTabSz="914400" rtl="0" eaLnBrk="1" latinLnBrk="0" hangingPunct="1">
                        <a:lnSpc>
                          <a:spcPct val="115000"/>
                        </a:lnSpc>
                        <a:spcBef>
                          <a:spcPts val="0"/>
                        </a:spcBef>
                        <a:spcAft>
                          <a:spcPts val="0"/>
                        </a:spcAft>
                      </a:pPr>
                      <a:r>
                        <a:rPr lang="en-US" sz="1000" kern="1200" dirty="0">
                          <a:solidFill>
                            <a:schemeClr val="tx1"/>
                          </a:solidFill>
                          <a:effectLst/>
                          <a:latin typeface="Calibri" panose="020F0502020204030204" pitchFamily="34" charset="0"/>
                        </a:rPr>
                        <a:t>Falta de información sobre las necesidades del Min. de Salud</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1. Elaborar un plan para identificar y atender las prioridades del Min. de Salud (Nota: Esta prioridad no se resolverá mientras no tengamos comentarios de los líderes del INSP y el Min. de Salud)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1a. El director o vicedirector del INSP se reúne con el ministro o viceministro para identificar prioridades o si se necesita hablar con el Ministerio y otros para formar un grupo de trabajo que fije prioridades del Min. de Salud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1b. Plan de prioridades completo (los pasos específicos dependerán de la respuesta del ministro)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1a. Director o subdirector de INSP (verificar)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CO" sz="1000" dirty="0">
                          <a:effectLst/>
                          <a:latin typeface="Calibri" panose="020F0502020204030204" pitchFamily="34" charset="0"/>
                        </a:rPr>
                        <a:t>1b. Dir </a:t>
                      </a:r>
                      <a:r>
                        <a:t> </a:t>
                      </a:r>
                      <a:r>
                        <a:rPr lang="es-CO" sz="1000" dirty="0">
                          <a:effectLst/>
                          <a:latin typeface="Calibri" panose="020F0502020204030204" pitchFamily="34" charset="0"/>
                        </a:rPr>
                        <a:t>o</a:t>
                      </a:r>
                      <a:r>
                        <a:t> </a:t>
                      </a:r>
                      <a:r>
                        <a:rPr lang="es-CO" sz="1000" dirty="0">
                          <a:effectLst/>
                          <a:latin typeface="Calibri" panose="020F0502020204030204" pitchFamily="34" charset="0"/>
                        </a:rPr>
                        <a:t>Subdirector de INSP</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15000"/>
                        </a:lnSpc>
                        <a:spcBef>
                          <a:spcPts val="0"/>
                        </a:spcBef>
                        <a:spcAft>
                          <a:spcPts val="0"/>
                        </a:spcAft>
                      </a:pPr>
                      <a:r>
                        <a:rPr lang="en-US" sz="1000" dirty="0">
                          <a:effectLst/>
                          <a:latin typeface="Calibri" panose="020F0502020204030204" pitchFamily="34" charset="0"/>
                        </a:rPr>
                        <a:t>1a. 2 semanas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rPr>
                        <a:t>1b. 3 meses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err="1">
                <a:solidFill>
                  <a:srgbClr val="1F497D"/>
                </a:solidFill>
                <a:latin typeface="Arial"/>
              </a:rPr>
              <a:t>Fase</a:t>
            </a:r>
            <a:r>
              <a:rPr lang="en-US" dirty="0">
                <a:solidFill>
                  <a:srgbClr val="1F497D"/>
                </a:solidFill>
                <a:latin typeface="Arial"/>
              </a:rPr>
              <a:t> 3: Plan de trabajo</a:t>
            </a:r>
            <a:endParaRPr lang="es-ES" dirty="0">
              <a:solidFill>
                <a:srgbClr val="FF0000"/>
              </a:solidFill>
              <a:latin typeface="Arial"/>
            </a:endParaRPr>
          </a:p>
        </p:txBody>
      </p:sp>
    </p:spTree>
    <p:extLst>
      <p:ext uri="{BB962C8B-B14F-4D97-AF65-F5344CB8AC3E}">
        <p14:creationId xmlns:p14="http://schemas.microsoft.com/office/powerpoint/2010/main" val="63445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457200" y="1758220"/>
            <a:ext cx="8686800" cy="48768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buFont typeface="Arial" panose="020B0604020202020204" pitchFamily="34" charset="0"/>
              <a:buChar char="•"/>
              <a:defRPr/>
            </a:pPr>
            <a:r>
              <a:rPr lang="en-US" dirty="0">
                <a:solidFill>
                  <a:sysClr val="windowText" lastClr="000000"/>
                </a:solidFill>
                <a:latin typeface="Arial"/>
              </a:rPr>
              <a:t>Si el INSP completa el plan de trabajo, ¿logrará avanzar para llegar al nivel deseado? </a:t>
            </a:r>
          </a:p>
          <a:p>
            <a:pPr>
              <a:buClr>
                <a:srgbClr val="4F81BD"/>
              </a:buClr>
              <a:buFont typeface="Arial" panose="020B0604020202020204" pitchFamily="34" charset="0"/>
              <a:buChar char="•"/>
              <a:defRPr/>
            </a:pPr>
            <a:r>
              <a:rPr lang="en-US" dirty="0">
                <a:latin typeface="Arial"/>
              </a:rPr>
              <a:t>¿Se requieren recursos adicionales? ¿Cómo planea obtenerlos? </a:t>
            </a:r>
          </a:p>
          <a:p>
            <a:pPr>
              <a:buClr>
                <a:srgbClr val="4F81BD"/>
              </a:buClr>
              <a:buFont typeface="Arial" panose="020B0604020202020204" pitchFamily="34" charset="0"/>
              <a:buChar char="•"/>
              <a:defRPr/>
            </a:pPr>
            <a:r>
              <a:rPr lang="en-US" dirty="0">
                <a:latin typeface="Arial"/>
              </a:rPr>
              <a:t>¿Entiende el personal del INSP sus funciones para ejecutar el plan?</a:t>
            </a:r>
          </a:p>
          <a:p>
            <a:pPr>
              <a:buClr>
                <a:srgbClr val="4F81BD"/>
              </a:buClr>
              <a:buFont typeface="Arial" panose="020B0604020202020204" pitchFamily="34" charset="0"/>
              <a:buChar char="•"/>
              <a:defRPr/>
            </a:pPr>
            <a:r>
              <a:rPr lang="en-US" dirty="0">
                <a:latin typeface="Arial"/>
              </a:rPr>
              <a:t>¿Entienden los directores el plan y lo apoyan? </a:t>
            </a:r>
          </a:p>
          <a:p>
            <a:pPr>
              <a:buClr>
                <a:srgbClr val="4F81BD"/>
              </a:buClr>
              <a:buFont typeface="Arial" panose="020B0604020202020204" pitchFamily="34" charset="0"/>
              <a:buChar char="•"/>
              <a:defRPr/>
            </a:pPr>
            <a:r>
              <a:rPr lang="en-US" dirty="0">
                <a:latin typeface="Arial"/>
              </a:rPr>
              <a:t>¿Cómo se controlará el progreso?</a:t>
            </a:r>
          </a:p>
        </p:txBody>
      </p:sp>
      <p:sp>
        <p:nvSpPr>
          <p:cNvPr id="7" name="Title 1"/>
          <p:cNvSpPr txBox="1">
            <a:spLocks/>
          </p:cNvSpPr>
          <p:nvPr/>
        </p:nvSpPr>
        <p:spPr>
          <a:xfrm>
            <a:off x="464683" y="440694"/>
            <a:ext cx="8229600"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s-ES" dirty="0"/>
              <a:t>Al finalizar </a:t>
            </a:r>
            <a:r>
              <a:rPr dirty="0"/>
              <a:t>el Plan de trabajo, </a:t>
            </a:r>
            <a:r>
              <a:rPr dirty="0" err="1"/>
              <a:t>revis</a:t>
            </a:r>
            <a:r>
              <a:rPr lang="es-ES" dirty="0" err="1"/>
              <a:t>ar</a:t>
            </a:r>
            <a:r>
              <a:rPr dirty="0"/>
              <a:t> los planes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914" y="4890083"/>
            <a:ext cx="3590455" cy="1865559"/>
          </a:xfrm>
          <a:prstGeom prst="rect">
            <a:avLst/>
          </a:prstGeom>
        </p:spPr>
      </p:pic>
    </p:spTree>
    <p:extLst>
      <p:ext uri="{BB962C8B-B14F-4D97-AF65-F5344CB8AC3E}">
        <p14:creationId xmlns:p14="http://schemas.microsoft.com/office/powerpoint/2010/main" val="386253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568734" y="2340052"/>
            <a:ext cx="8006532" cy="469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4F81BD"/>
              </a:buClr>
              <a:buNone/>
              <a:defRPr/>
            </a:pPr>
            <a:r>
              <a:rPr lang="en-US" dirty="0">
                <a:latin typeface="Arial"/>
              </a:rPr>
              <a:t>Si tiene preguntas o comentarios sobre este material, diríjase a </a:t>
            </a:r>
          </a:p>
          <a:p>
            <a:pPr marL="0" indent="0">
              <a:buClr>
                <a:srgbClr val="4F81BD"/>
              </a:buClr>
              <a:buNone/>
              <a:defRPr/>
            </a:pPr>
            <a:endParaRPr lang="es-ES" dirty="0">
              <a:latin typeface="Arial"/>
            </a:endParaRPr>
          </a:p>
          <a:p>
            <a:pPr marL="0" indent="0" algn="ctr">
              <a:buClr>
                <a:srgbClr val="4F81BD"/>
              </a:buClr>
              <a:buNone/>
              <a:defRPr/>
            </a:pPr>
            <a:r>
              <a:rPr lang="en-US" b="1" spc="-100" dirty="0">
                <a:latin typeface="Arial"/>
              </a:rPr>
              <a:t>Programa NPHI (INSP) de los CDC</a:t>
            </a:r>
          </a:p>
          <a:p>
            <a:pPr marL="0" indent="0" algn="ctr">
              <a:buClr>
                <a:srgbClr val="4F81BD"/>
              </a:buClr>
              <a:buNone/>
              <a:defRPr/>
            </a:pPr>
            <a:r>
              <a:rPr lang="en-US" dirty="0">
                <a:latin typeface="Arial"/>
              </a:rPr>
              <a:t>nphisdt@cdc.gov</a:t>
            </a:r>
          </a:p>
          <a:p>
            <a:pPr marL="0" indent="0" algn="ctr">
              <a:buClr>
                <a:srgbClr val="4F81BD"/>
              </a:buClr>
              <a:buNone/>
              <a:defRPr/>
            </a:pPr>
            <a:r>
              <a:rPr lang="en-US" dirty="0">
                <a:latin typeface="Arial"/>
              </a:rPr>
              <a:t>o</a:t>
            </a:r>
          </a:p>
          <a:p>
            <a:pPr marL="0" indent="0" algn="ctr">
              <a:buClr>
                <a:srgbClr val="4F81BD"/>
              </a:buClr>
              <a:buNone/>
              <a:defRPr/>
            </a:pPr>
            <a:r>
              <a:rPr lang="en-US" b="1" spc="-100" dirty="0">
                <a:latin typeface="Arial"/>
              </a:rPr>
              <a:t>IANPHI</a:t>
            </a:r>
          </a:p>
          <a:p>
            <a:pPr marL="0" indent="0" algn="ctr">
              <a:buClr>
                <a:srgbClr val="4F81BD"/>
              </a:buClr>
              <a:buNone/>
              <a:defRPr/>
            </a:pPr>
            <a:r>
              <a:rPr lang="en-US" dirty="0" err="1">
                <a:latin typeface="Arial"/>
              </a:rPr>
              <a:t>info@ianphi.org</a:t>
            </a:r>
            <a:endParaRPr lang="en-US" dirty="0">
              <a:latin typeface="Arial"/>
            </a:endParaRPr>
          </a:p>
          <a:p>
            <a:pPr marL="0" indent="0" algn="ctr">
              <a:buClr>
                <a:srgbClr val="4F81BD"/>
              </a:buClr>
              <a:buNone/>
              <a:defRPr/>
            </a:pPr>
            <a:endParaRPr lang="es-ES" sz="2800" dirty="0">
              <a:latin typeface="Arial"/>
            </a:endParaRPr>
          </a:p>
          <a:p>
            <a:pPr>
              <a:buClr>
                <a:srgbClr val="4F81BD"/>
              </a:buClr>
              <a:defRPr/>
            </a:pPr>
            <a:endParaRPr lang="es-ES" dirty="0">
              <a:latin typeface="Arial"/>
            </a:endParaRPr>
          </a:p>
        </p:txBody>
      </p:sp>
      <p:sp>
        <p:nvSpPr>
          <p:cNvPr id="7" name="Title 1"/>
          <p:cNvSpPr txBox="1">
            <a:spLocks/>
          </p:cNvSpPr>
          <p:nvPr/>
        </p:nvSpPr>
        <p:spPr>
          <a:xfrm>
            <a:off x="457200" y="458593"/>
            <a:ext cx="8229600" cy="119603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a:solidFill>
                  <a:srgbClr val="1F497D"/>
                </a:solidFill>
                <a:latin typeface="Arial"/>
              </a:rPr>
              <a:t>¡</a:t>
            </a:r>
            <a:r>
              <a:rPr lang="en-US" dirty="0" err="1">
                <a:solidFill>
                  <a:srgbClr val="1F497D"/>
                </a:solidFill>
                <a:latin typeface="Arial"/>
              </a:rPr>
              <a:t>Suerte</a:t>
            </a:r>
            <a:r>
              <a:rPr lang="en-US" dirty="0">
                <a:solidFill>
                  <a:srgbClr val="1F497D"/>
                </a:solidFill>
                <a:latin typeface="Arial"/>
              </a:rPr>
              <a:t> con la planificación usando la </a:t>
            </a:r>
            <a:r>
              <a:rPr lang="en-US" dirty="0" err="1">
                <a:solidFill>
                  <a:srgbClr val="1F497D"/>
                </a:solidFill>
                <a:latin typeface="Arial"/>
              </a:rPr>
              <a:t>Guía</a:t>
            </a:r>
            <a:r>
              <a:rPr lang="en-US" dirty="0">
                <a:solidFill>
                  <a:srgbClr val="1F497D"/>
                </a:solidFill>
                <a:latin typeface="Arial"/>
              </a:rPr>
              <a:t> SDT!</a:t>
            </a:r>
            <a:endParaRPr lang="es-ES" dirty="0">
              <a:solidFill>
                <a:srgbClr val="1F497D"/>
              </a:solidFill>
              <a:latin typeface="Arial"/>
            </a:endParaRPr>
          </a:p>
        </p:txBody>
      </p:sp>
    </p:spTree>
    <p:extLst>
      <p:ext uri="{BB962C8B-B14F-4D97-AF65-F5344CB8AC3E}">
        <p14:creationId xmlns:p14="http://schemas.microsoft.com/office/powerpoint/2010/main" val="246490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803" y="0"/>
            <a:ext cx="9214945" cy="6880375"/>
          </a:xfrm>
          <a:prstGeom prst="rect">
            <a:avLst/>
          </a:prstGeom>
        </p:spPr>
      </p:pic>
      <p:sp>
        <p:nvSpPr>
          <p:cNvPr id="8" name="Rectangle 7"/>
          <p:cNvSpPr/>
          <p:nvPr/>
        </p:nvSpPr>
        <p:spPr>
          <a:xfrm>
            <a:off x="170348" y="2517463"/>
            <a:ext cx="3301139" cy="691084"/>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rgbClr val="1F497D"/>
                </a:solidFill>
                <a:latin typeface="Arial"/>
              </a:rPr>
              <a:t>Temas</a:t>
            </a:r>
            <a:endParaRPr lang="es-ES" sz="3600" dirty="0">
              <a:solidFill>
                <a:srgbClr val="FF0000"/>
              </a:solidFill>
              <a:latin typeface="Arial"/>
            </a:endParaRPr>
          </a:p>
        </p:txBody>
      </p:sp>
      <p:sp>
        <p:nvSpPr>
          <p:cNvPr id="10" name="Rectangle 9"/>
          <p:cNvSpPr/>
          <p:nvPr/>
        </p:nvSpPr>
        <p:spPr>
          <a:xfrm>
            <a:off x="162466" y="3243987"/>
            <a:ext cx="3301139" cy="1186992"/>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293854" y="3234950"/>
            <a:ext cx="3432310" cy="1169625"/>
          </a:xfrm>
          <a:prstGeom prst="rect">
            <a:avLst/>
          </a:prstGeom>
          <a:noFill/>
          <a:ln>
            <a:noFill/>
          </a:ln>
          <a:extLs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182563" indent="-182563" fontAlgn="base">
              <a:spcBef>
                <a:spcPts val="600"/>
              </a:spcBef>
              <a:spcAft>
                <a:spcPts val="0"/>
              </a:spcAft>
              <a:buClr>
                <a:srgbClr val="4F81BD"/>
              </a:buClr>
              <a:buSzPct val="85000"/>
              <a:buFont typeface="Arial" panose="020B0604020202020204" pitchFamily="34" charset="0"/>
              <a:buChar char="•"/>
              <a:defRPr sz="2400">
                <a:solidFill>
                  <a:sysClr val="windowText" lastClr="000000"/>
                </a:solidFill>
                <a:latin typeface="Arial"/>
                <a:ea typeface="ＭＳ Ｐゴシック" charset="0"/>
              </a:defRPr>
            </a:lvl1pPr>
            <a:lvl2pPr indent="-182563" fontAlgn="base">
              <a:spcBef>
                <a:spcPct val="20000"/>
              </a:spcBef>
              <a:spcAft>
                <a:spcPct val="0"/>
              </a:spcAft>
              <a:buClr>
                <a:schemeClr val="accent1"/>
              </a:buClr>
              <a:buSzPct val="85000"/>
              <a:buFont typeface="Arial" charset="0"/>
              <a:buChar char="•"/>
              <a:defRPr sz="2000">
                <a:ea typeface="ＭＳ Ｐゴシック" charset="0"/>
              </a:defRPr>
            </a:lvl2pPr>
            <a:lvl3pPr marL="730250" indent="-182563" fontAlgn="base">
              <a:spcBef>
                <a:spcPct val="20000"/>
              </a:spcBef>
              <a:spcAft>
                <a:spcPct val="0"/>
              </a:spcAft>
              <a:buClr>
                <a:schemeClr val="accent1"/>
              </a:buClr>
              <a:buSzPct val="90000"/>
              <a:buFont typeface="Arial" charset="0"/>
              <a:buChar char="•"/>
              <a:defRPr>
                <a:ea typeface="ＭＳ Ｐゴシック" charset="0"/>
              </a:defRPr>
            </a:lvl3pPr>
            <a:lvl4pPr marL="1004888" indent="-182563" fontAlgn="base">
              <a:spcBef>
                <a:spcPct val="20000"/>
              </a:spcBef>
              <a:spcAft>
                <a:spcPct val="0"/>
              </a:spcAft>
              <a:buClr>
                <a:schemeClr val="accent1"/>
              </a:buClr>
              <a:buFont typeface="Arial" charset="0"/>
              <a:buChar char="•"/>
              <a:defRPr sz="1600">
                <a:ea typeface="ＭＳ Ｐゴシック" charset="0"/>
              </a:defRPr>
            </a:lvl4pPr>
            <a:lvl5pPr marL="1187450" indent="-136525" fontAlgn="base">
              <a:spcBef>
                <a:spcPct val="20000"/>
              </a:spcBef>
              <a:spcAft>
                <a:spcPct val="0"/>
              </a:spcAft>
              <a:buClr>
                <a:schemeClr val="accent1"/>
              </a:buClr>
              <a:buSzPct val="100000"/>
              <a:buFont typeface="Arial" charset="0"/>
              <a:buChar char="•"/>
              <a:defRPr sz="1400">
                <a:ea typeface="ＭＳ Ｐゴシック" charset="0"/>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dirty="0"/>
              <a:t>Evaluación</a:t>
            </a:r>
          </a:p>
          <a:p>
            <a:r>
              <a:rPr lang="en-US" dirty="0" err="1">
                <a:solidFill>
                  <a:schemeClr val="tx1"/>
                </a:solidFill>
              </a:rPr>
              <a:t>Prioridades</a:t>
            </a:r>
            <a:endParaRPr lang="en-US" dirty="0">
              <a:solidFill>
                <a:schemeClr val="tx1"/>
              </a:solidFill>
            </a:endParaRPr>
          </a:p>
          <a:p>
            <a:r>
              <a:rPr lang="en-US" dirty="0">
                <a:solidFill>
                  <a:schemeClr val="tx1"/>
                </a:solidFill>
              </a:rPr>
              <a:t>Plan de trabajo</a:t>
            </a:r>
            <a:endParaRPr lang="es-ES" sz="2100" dirty="0">
              <a:solidFill>
                <a:schemeClr val="tx1"/>
              </a:solidFill>
            </a:endParaRPr>
          </a:p>
          <a:p>
            <a:pPr marL="274637" lvl="1" indent="0">
              <a:buNone/>
            </a:pPr>
            <a:endParaRPr lang="es-ES" sz="1700" dirty="0"/>
          </a:p>
        </p:txBody>
      </p:sp>
    </p:spTree>
    <p:extLst>
      <p:ext uri="{BB962C8B-B14F-4D97-AF65-F5344CB8AC3E}">
        <p14:creationId xmlns:p14="http://schemas.microsoft.com/office/powerpoint/2010/main" val="419064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33091" y="2064237"/>
            <a:ext cx="8077818" cy="493165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pitchFamily="34" charset="0"/>
              <a:buChar char="•"/>
              <a:defRPr/>
            </a:pPr>
            <a:r>
              <a:rPr lang="en-US" dirty="0">
                <a:solidFill>
                  <a:sysClr val="windowText" lastClr="000000"/>
                </a:solidFill>
                <a:latin typeface="Arial"/>
              </a:rPr>
              <a:t>Un proceso y una herramienta para ayudar a los INSP a </a:t>
            </a:r>
            <a:r>
              <a:rPr lang="en-US" dirty="0" err="1">
                <a:solidFill>
                  <a:sysClr val="windowText" lastClr="000000"/>
                </a:solidFill>
                <a:latin typeface="Arial"/>
              </a:rPr>
              <a:t>pasar</a:t>
            </a:r>
            <a:r>
              <a:rPr lang="en-US" dirty="0">
                <a:solidFill>
                  <a:sysClr val="windowText" lastClr="000000"/>
                </a:solidFill>
                <a:latin typeface="Arial"/>
              </a:rPr>
              <a:t> </a:t>
            </a:r>
            <a:r>
              <a:rPr lang="en-US" dirty="0" err="1">
                <a:solidFill>
                  <a:sysClr val="windowText" lastClr="000000"/>
                </a:solidFill>
                <a:latin typeface="Arial"/>
              </a:rPr>
              <a:t>hacia</a:t>
            </a:r>
            <a:r>
              <a:rPr lang="en-US" dirty="0">
                <a:solidFill>
                  <a:sysClr val="windowText" lastClr="000000"/>
                </a:solidFill>
                <a:latin typeface="Arial"/>
              </a:rPr>
              <a:t> un </a:t>
            </a:r>
            <a:r>
              <a:rPr lang="en-US" dirty="0" err="1">
                <a:solidFill>
                  <a:sysClr val="windowText" lastClr="000000"/>
                </a:solidFill>
                <a:latin typeface="Arial"/>
              </a:rPr>
              <a:t>nivel</a:t>
            </a:r>
            <a:r>
              <a:rPr lang="en-US" dirty="0">
                <a:solidFill>
                  <a:sysClr val="windowText" lastClr="000000"/>
                </a:solidFill>
                <a:latin typeface="Arial"/>
              </a:rPr>
              <a:t> superior de </a:t>
            </a:r>
            <a:r>
              <a:rPr lang="en-US" dirty="0" err="1">
                <a:solidFill>
                  <a:sysClr val="windowText" lastClr="000000"/>
                </a:solidFill>
                <a:latin typeface="Arial"/>
              </a:rPr>
              <a:t>funcionamiento</a:t>
            </a:r>
            <a:r>
              <a:rPr lang="en-US" dirty="0">
                <a:solidFill>
                  <a:sysClr val="windowText" lastClr="000000"/>
                </a:solidFill>
                <a:latin typeface="Arial"/>
              </a:rPr>
              <a:t>.</a:t>
            </a:r>
          </a:p>
          <a:p>
            <a:pPr>
              <a:spcBef>
                <a:spcPts val="600"/>
              </a:spcBef>
              <a:buClr>
                <a:srgbClr val="4F81BD"/>
              </a:buClr>
              <a:buFont typeface="Arial" pitchFamily="34" charset="0"/>
              <a:buChar char="•"/>
              <a:defRPr/>
            </a:pPr>
            <a:r>
              <a:rPr lang="en-US" dirty="0">
                <a:solidFill>
                  <a:sysClr val="windowText" lastClr="000000"/>
                </a:solidFill>
                <a:latin typeface="Arial"/>
              </a:rPr>
              <a:t>Consiste en 3 </a:t>
            </a:r>
            <a:r>
              <a:rPr lang="en-US" dirty="0" err="1">
                <a:solidFill>
                  <a:sysClr val="windowText" lastClr="000000"/>
                </a:solidFill>
                <a:latin typeface="Arial"/>
              </a:rPr>
              <a:t>fases</a:t>
            </a:r>
            <a:endParaRPr lang="en-US" dirty="0">
              <a:solidFill>
                <a:sysClr val="windowText" lastClr="000000"/>
              </a:solidFill>
              <a:latin typeface="Arial"/>
            </a:endParaRPr>
          </a:p>
          <a:p>
            <a:pPr>
              <a:spcBef>
                <a:spcPts val="600"/>
              </a:spcBef>
              <a:buClr>
                <a:srgbClr val="4F81BD"/>
              </a:buClr>
              <a:buFont typeface="Arial" pitchFamily="34" charset="0"/>
              <a:buChar char="•"/>
              <a:defRPr/>
            </a:pPr>
            <a:endParaRPr lang="es-ES" dirty="0">
              <a:latin typeface="Arial"/>
              <a:cs typeface="+mn-cs"/>
            </a:endParaRPr>
          </a:p>
          <a:p>
            <a:pPr>
              <a:spcBef>
                <a:spcPts val="600"/>
              </a:spcBef>
              <a:buClr>
                <a:srgbClr val="4F81BD"/>
              </a:buClr>
              <a:buFont typeface="Arial" pitchFamily="34" charset="0"/>
              <a:buChar char="•"/>
              <a:defRPr/>
            </a:pPr>
            <a:endParaRPr lang="es-ES" dirty="0">
              <a:latin typeface="Arial"/>
              <a:cs typeface="+mn-cs"/>
            </a:endParaRPr>
          </a:p>
          <a:p>
            <a:pPr>
              <a:spcBef>
                <a:spcPts val="600"/>
              </a:spcBef>
              <a:buClr>
                <a:srgbClr val="4F81BD"/>
              </a:buClr>
              <a:buFont typeface="Arial" pitchFamily="34" charset="0"/>
              <a:buChar char="•"/>
              <a:defRPr/>
            </a:pPr>
            <a:endParaRPr lang="es-ES" dirty="0">
              <a:latin typeface="Arial"/>
              <a:cs typeface="+mn-cs"/>
            </a:endParaRPr>
          </a:p>
          <a:p>
            <a:pPr>
              <a:spcBef>
                <a:spcPts val="600"/>
              </a:spcBef>
              <a:buClr>
                <a:srgbClr val="4F81BD"/>
              </a:buClr>
              <a:buFont typeface="Arial" pitchFamily="34" charset="0"/>
              <a:buChar char="•"/>
              <a:defRPr/>
            </a:pPr>
            <a:endParaRPr lang="es-ES" dirty="0">
              <a:latin typeface="Arial"/>
              <a:cs typeface="+mn-cs"/>
            </a:endParaRPr>
          </a:p>
          <a:p>
            <a:pPr>
              <a:spcBef>
                <a:spcPts val="600"/>
              </a:spcBef>
              <a:buClr>
                <a:srgbClr val="4F81BD"/>
              </a:buClr>
              <a:buFont typeface="Arial" pitchFamily="34" charset="0"/>
              <a:buChar char="•"/>
              <a:defRPr/>
            </a:pPr>
            <a:r>
              <a:rPr lang="en-US" dirty="0">
                <a:latin typeface="Arial"/>
              </a:rPr>
              <a:t>Incluye</a:t>
            </a:r>
          </a:p>
          <a:p>
            <a:pPr lvl="1">
              <a:spcBef>
                <a:spcPts val="600"/>
              </a:spcBef>
              <a:buClr>
                <a:srgbClr val="4F81BD"/>
              </a:buClr>
              <a:buFont typeface="Wingdings" panose="05000000000000000000" pitchFamily="2" charset="2"/>
              <a:buChar char="§"/>
              <a:defRPr/>
            </a:pPr>
            <a:r>
              <a:rPr lang="en-US" dirty="0">
                <a:latin typeface="Arial"/>
              </a:rPr>
              <a:t>Guías de discusión detalladas </a:t>
            </a:r>
          </a:p>
          <a:p>
            <a:pPr lvl="1">
              <a:spcBef>
                <a:spcPts val="600"/>
              </a:spcBef>
              <a:buClr>
                <a:srgbClr val="4F81BD"/>
              </a:buClr>
              <a:buFont typeface="Wingdings" panose="05000000000000000000" pitchFamily="2" charset="2"/>
              <a:buChar char="§"/>
              <a:defRPr/>
            </a:pPr>
            <a:r>
              <a:rPr lang="en-US" dirty="0">
                <a:latin typeface="Arial"/>
              </a:rPr>
              <a:t>Formularios de Evaluación y Plan de Trabajo</a:t>
            </a:r>
          </a:p>
        </p:txBody>
      </p:sp>
      <p:sp>
        <p:nvSpPr>
          <p:cNvPr id="8" name="Title 1"/>
          <p:cNvSpPr txBox="1">
            <a:spLocks/>
          </p:cNvSpPr>
          <p:nvPr/>
        </p:nvSpPr>
        <p:spPr>
          <a:xfrm>
            <a:off x="463550" y="330205"/>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a:solidFill>
                  <a:srgbClr val="1F497D"/>
                </a:solidFill>
                <a:latin typeface="Arial"/>
              </a:rPr>
              <a:t>¿Qué es SDT?</a:t>
            </a:r>
            <a:endParaRPr lang="es-ES" dirty="0">
              <a:solidFill>
                <a:srgbClr val="FF0000"/>
              </a:solidFill>
              <a:latin typeface="Arial"/>
            </a:endParaRPr>
          </a:p>
        </p:txBody>
      </p:sp>
      <p:graphicFrame>
        <p:nvGraphicFramePr>
          <p:cNvPr id="5" name="Diagram 4">
            <a:extLst>
              <a:ext uri="{FF2B5EF4-FFF2-40B4-BE49-F238E27FC236}">
                <a16:creationId xmlns:a16="http://schemas.microsoft.com/office/drawing/2014/main" id="{08F2E066-F1A0-480F-AD00-C5B3BEF31BDD}"/>
              </a:ext>
            </a:extLst>
          </p:cNvPr>
          <p:cNvGraphicFramePr/>
          <p:nvPr>
            <p:extLst>
              <p:ext uri="{D42A27DB-BD31-4B8C-83A1-F6EECF244321}">
                <p14:modId xmlns:p14="http://schemas.microsoft.com/office/powerpoint/2010/main" val="823434894"/>
              </p:ext>
            </p:extLst>
          </p:nvPr>
        </p:nvGraphicFramePr>
        <p:xfrm>
          <a:off x="450850" y="3218546"/>
          <a:ext cx="82423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379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71534" y="1048580"/>
            <a:ext cx="8413887" cy="55626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pitchFamily="34" charset="0"/>
              <a:buChar char="•"/>
              <a:defRPr/>
            </a:pPr>
            <a:r>
              <a:rPr lang="en-US" dirty="0">
                <a:latin typeface="Arial"/>
              </a:rPr>
              <a:t>La evaluación se guía por modelos de madurez  </a:t>
            </a:r>
          </a:p>
          <a:p>
            <a:pPr>
              <a:spcBef>
                <a:spcPts val="600"/>
              </a:spcBef>
              <a:buClr>
                <a:srgbClr val="4F81BD"/>
              </a:buClr>
              <a:buFont typeface="Arial" pitchFamily="34" charset="0"/>
              <a:buChar char="•"/>
              <a:defRPr/>
            </a:pPr>
            <a:r>
              <a:rPr lang="en-US" dirty="0">
                <a:latin typeface="Arial"/>
              </a:rPr>
              <a:t>Un modelo de madurez describe los niveles de un proceso en desarrollo</a:t>
            </a:r>
          </a:p>
          <a:p>
            <a:pPr lvl="1">
              <a:spcBef>
                <a:spcPts val="600"/>
              </a:spcBef>
              <a:buClr>
                <a:srgbClr val="4F81BD"/>
              </a:buClr>
              <a:buFont typeface="Wingdings" panose="05000000000000000000" pitchFamily="2" charset="2"/>
              <a:buChar char="§"/>
              <a:defRPr/>
            </a:pPr>
            <a:r>
              <a:rPr lang="en-US" dirty="0">
                <a:latin typeface="Arial"/>
              </a:rPr>
              <a:t>Básico</a:t>
            </a:r>
          </a:p>
          <a:p>
            <a:pPr lvl="1">
              <a:spcBef>
                <a:spcPts val="600"/>
              </a:spcBef>
              <a:buClr>
                <a:srgbClr val="4F81BD"/>
              </a:buClr>
              <a:buFont typeface="Wingdings" panose="05000000000000000000" pitchFamily="2" charset="2"/>
              <a:buChar char="§"/>
              <a:defRPr/>
            </a:pPr>
            <a:r>
              <a:rPr lang="en-US" dirty="0" err="1">
                <a:latin typeface="Arial"/>
              </a:rPr>
              <a:t>En</a:t>
            </a:r>
            <a:r>
              <a:rPr lang="en-US" dirty="0">
                <a:latin typeface="Arial"/>
              </a:rPr>
              <a:t> </a:t>
            </a:r>
            <a:r>
              <a:rPr lang="en-US" dirty="0" err="1">
                <a:latin typeface="Arial"/>
              </a:rPr>
              <a:t>Desarrollo</a:t>
            </a:r>
            <a:endParaRPr lang="en-US" dirty="0">
              <a:latin typeface="Arial"/>
            </a:endParaRPr>
          </a:p>
          <a:p>
            <a:pPr lvl="1">
              <a:spcBef>
                <a:spcPts val="600"/>
              </a:spcBef>
              <a:buClr>
                <a:srgbClr val="4F81BD"/>
              </a:buClr>
              <a:buFont typeface="Wingdings" panose="05000000000000000000" pitchFamily="2" charset="2"/>
              <a:buChar char="§"/>
              <a:defRPr/>
            </a:pPr>
            <a:r>
              <a:rPr lang="en-US" dirty="0">
                <a:latin typeface="Arial"/>
              </a:rPr>
              <a:t>Avanzado</a:t>
            </a:r>
          </a:p>
          <a:p>
            <a:pPr lvl="1">
              <a:spcBef>
                <a:spcPts val="600"/>
              </a:spcBef>
              <a:buClr>
                <a:srgbClr val="4F81BD"/>
              </a:buClr>
              <a:buFont typeface="Wingdings" panose="05000000000000000000" pitchFamily="2" charset="2"/>
              <a:buChar char="§"/>
              <a:defRPr/>
            </a:pPr>
            <a:r>
              <a:rPr lang="en-US" dirty="0">
                <a:latin typeface="Arial"/>
              </a:rPr>
              <a:t>A la </a:t>
            </a:r>
            <a:r>
              <a:rPr lang="en-US" dirty="0" err="1">
                <a:latin typeface="Arial"/>
              </a:rPr>
              <a:t>Vanguardia</a:t>
            </a:r>
            <a:r>
              <a:rPr lang="en-US" dirty="0">
                <a:latin typeface="Arial"/>
              </a:rPr>
              <a:t> </a:t>
            </a:r>
          </a:p>
          <a:p>
            <a:pPr>
              <a:spcBef>
                <a:spcPts val="600"/>
              </a:spcBef>
              <a:buClr>
                <a:srgbClr val="4F81BD"/>
              </a:buClr>
              <a:buFont typeface="Arial" pitchFamily="34" charset="0"/>
              <a:buChar char="•"/>
              <a:defRPr/>
            </a:pPr>
            <a:r>
              <a:rPr lang="en-US" dirty="0">
                <a:latin typeface="Arial"/>
              </a:rPr>
              <a:t>30 Guías de Discusión que describen las etapas sobre una variedad de temas</a:t>
            </a:r>
          </a:p>
          <a:p>
            <a:pPr lvl="1">
              <a:spcBef>
                <a:spcPts val="600"/>
              </a:spcBef>
              <a:buClr>
                <a:srgbClr val="4F81BD"/>
              </a:buClr>
              <a:buFont typeface="Wingdings" panose="05000000000000000000" pitchFamily="2" charset="2"/>
              <a:buChar char="§"/>
              <a:defRPr/>
            </a:pPr>
            <a:r>
              <a:rPr lang="en-US" dirty="0">
                <a:latin typeface="Arial"/>
              </a:rPr>
              <a:t>Guías de Discusión sobre la fase interna (p. ej., liderazgo y gestión, salud y seguridad, y </a:t>
            </a:r>
            <a:r>
              <a:rPr lang="en-US" dirty="0" err="1">
                <a:latin typeface="Arial"/>
              </a:rPr>
              <a:t>comunicación</a:t>
            </a:r>
            <a:r>
              <a:rPr lang="en-US" dirty="0">
                <a:latin typeface="Arial"/>
              </a:rPr>
              <a:t> </a:t>
            </a:r>
            <a:r>
              <a:rPr lang="en-US" dirty="0" err="1">
                <a:latin typeface="Arial"/>
              </a:rPr>
              <a:t>interna</a:t>
            </a:r>
            <a:r>
              <a:rPr lang="en-US" dirty="0">
                <a:latin typeface="Arial"/>
              </a:rPr>
              <a:t>)</a:t>
            </a:r>
          </a:p>
          <a:p>
            <a:pPr lvl="1">
              <a:spcBef>
                <a:spcPts val="600"/>
              </a:spcBef>
              <a:buClr>
                <a:srgbClr val="4F81BD"/>
              </a:buClr>
              <a:buFont typeface="Wingdings" panose="05000000000000000000" pitchFamily="2" charset="2"/>
              <a:buChar char="§"/>
              <a:defRPr/>
            </a:pPr>
            <a:r>
              <a:rPr lang="en-US" dirty="0">
                <a:latin typeface="Arial"/>
              </a:rPr>
              <a:t>Guías de Discusión sobre la fase externa - </a:t>
            </a:r>
            <a:r>
              <a:rPr lang="en-US" dirty="0" err="1">
                <a:latin typeface="Arial"/>
              </a:rPr>
              <a:t>cubren</a:t>
            </a:r>
            <a:r>
              <a:rPr lang="en-US" dirty="0">
                <a:latin typeface="Arial"/>
              </a:rPr>
              <a:t> varios aspectos de las funciones centrales de la </a:t>
            </a:r>
            <a:r>
              <a:rPr lang="en-US" dirty="0" err="1">
                <a:latin typeface="Arial"/>
              </a:rPr>
              <a:t>Salud</a:t>
            </a:r>
            <a:r>
              <a:rPr lang="en-US" dirty="0">
                <a:latin typeface="Arial"/>
              </a:rPr>
              <a:t> </a:t>
            </a:r>
            <a:r>
              <a:rPr lang="en-US" dirty="0" err="1">
                <a:latin typeface="Arial"/>
              </a:rPr>
              <a:t>Pública</a:t>
            </a:r>
            <a:r>
              <a:rPr lang="en-US" dirty="0">
                <a:latin typeface="Arial"/>
              </a:rPr>
              <a:t> (p. ej., vigilancia, investigación, respuesta a emergencias, y datos y </a:t>
            </a:r>
            <a:r>
              <a:rPr lang="en-US" dirty="0" err="1">
                <a:latin typeface="Arial"/>
              </a:rPr>
              <a:t>acciones</a:t>
            </a:r>
            <a:r>
              <a:rPr lang="en-US" dirty="0">
                <a:latin typeface="Arial"/>
              </a:rPr>
              <a:t>)</a:t>
            </a:r>
          </a:p>
        </p:txBody>
      </p:sp>
      <p:sp>
        <p:nvSpPr>
          <p:cNvPr id="4"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s-ES" dirty="0"/>
              <a:t>Fase</a:t>
            </a:r>
            <a:r>
              <a:rPr dirty="0"/>
              <a:t> 1: Evaluación</a:t>
            </a:r>
          </a:p>
        </p:txBody>
      </p:sp>
    </p:spTree>
    <p:extLst>
      <p:ext uri="{BB962C8B-B14F-4D97-AF65-F5344CB8AC3E}">
        <p14:creationId xmlns:p14="http://schemas.microsoft.com/office/powerpoint/2010/main" val="89707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6639" y="1056962"/>
            <a:ext cx="8474622" cy="55626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pitchFamily="34" charset="0"/>
              <a:buChar char="•"/>
              <a:defRPr/>
            </a:pPr>
            <a:r>
              <a:rPr lang="en-US" dirty="0">
                <a:solidFill>
                  <a:sysClr val="windowText" lastClr="000000"/>
                </a:solidFill>
                <a:latin typeface="Arial"/>
              </a:rPr>
              <a:t>Título</a:t>
            </a:r>
          </a:p>
          <a:p>
            <a:pPr>
              <a:spcBef>
                <a:spcPts val="600"/>
              </a:spcBef>
              <a:buClr>
                <a:srgbClr val="4F81BD"/>
              </a:buClr>
              <a:buFont typeface="Arial" pitchFamily="34" charset="0"/>
              <a:buChar char="•"/>
              <a:defRPr/>
            </a:pPr>
            <a:r>
              <a:rPr lang="en-US" dirty="0">
                <a:solidFill>
                  <a:sysClr val="windowText" lastClr="000000"/>
                </a:solidFill>
                <a:latin typeface="Arial"/>
              </a:rPr>
              <a:t>Cuatro columnas, una para cada nivel</a:t>
            </a:r>
          </a:p>
          <a:p>
            <a:pPr lvl="1">
              <a:spcBef>
                <a:spcPts val="600"/>
              </a:spcBef>
              <a:spcAft>
                <a:spcPts val="0"/>
              </a:spcAft>
              <a:buClr>
                <a:srgbClr val="4F81BD"/>
              </a:buClr>
              <a:buFont typeface="Wingdings" panose="05000000000000000000" pitchFamily="2" charset="2"/>
              <a:buChar char="§"/>
              <a:defRPr/>
            </a:pPr>
            <a:r>
              <a:rPr lang="en-US" dirty="0">
                <a:solidFill>
                  <a:sysClr val="windowText" lastClr="000000"/>
                </a:solidFill>
                <a:latin typeface="Arial"/>
              </a:rPr>
              <a:t>Los puntajes numéricos permiten matices en los niveles</a:t>
            </a:r>
          </a:p>
          <a:p>
            <a:pPr>
              <a:spcBef>
                <a:spcPts val="600"/>
              </a:spcBef>
              <a:buClr>
                <a:srgbClr val="4F81BD"/>
              </a:buClr>
              <a:buFont typeface="Arial" pitchFamily="34" charset="0"/>
              <a:buChar char="•"/>
              <a:defRPr/>
            </a:pPr>
            <a:r>
              <a:rPr lang="en-US" dirty="0">
                <a:solidFill>
                  <a:sysClr val="windowText" lastClr="000000"/>
                </a:solidFill>
                <a:latin typeface="Arial"/>
              </a:rPr>
              <a:t>Cada columna describe 6 ámbitos o </a:t>
            </a:r>
            <a:r>
              <a:rPr lang="en-US" dirty="0" err="1">
                <a:solidFill>
                  <a:sysClr val="windowText" lastClr="000000"/>
                </a:solidFill>
                <a:latin typeface="Arial"/>
              </a:rPr>
              <a:t>dominios</a:t>
            </a:r>
            <a:r>
              <a:rPr lang="en-US" dirty="0">
                <a:solidFill>
                  <a:sysClr val="windowText" lastClr="000000"/>
                </a:solidFill>
                <a:latin typeface="Arial"/>
              </a:rPr>
              <a:t>: </a:t>
            </a:r>
          </a:p>
        </p:txBody>
      </p:sp>
      <p:sp>
        <p:nvSpPr>
          <p:cNvPr id="9" name="TextBox 8"/>
          <p:cNvSpPr txBox="1"/>
          <p:nvPr/>
        </p:nvSpPr>
        <p:spPr>
          <a:xfrm>
            <a:off x="1022888" y="2974655"/>
            <a:ext cx="3332136" cy="1200329"/>
          </a:xfrm>
          <a:prstGeom prst="rect">
            <a:avLst/>
          </a:prstGeom>
          <a:noFill/>
        </p:spPr>
        <p:txBody>
          <a:bodyPr wrap="square" rtlCol="0">
            <a:spAutoFit/>
          </a:bodyPr>
          <a:lstStyle/>
          <a:p>
            <a:pPr marL="285750" indent="-285750">
              <a:buClr>
                <a:schemeClr val="accent5"/>
              </a:buClr>
              <a:buFont typeface="Wingdings" panose="05000000000000000000" pitchFamily="2" charset="2"/>
              <a:buChar char="§"/>
            </a:pPr>
            <a:r>
              <a:rPr lang="en-US" sz="2400" dirty="0"/>
              <a:t>Dirección estratégica o Strategic Direction (SD)</a:t>
            </a:r>
          </a:p>
          <a:p>
            <a:pPr marL="285750" indent="-285750">
              <a:buClr>
                <a:schemeClr val="accent5"/>
              </a:buClr>
              <a:buFont typeface="Wingdings" panose="05000000000000000000" pitchFamily="2" charset="2"/>
              <a:buChar char="§"/>
            </a:pPr>
            <a:r>
              <a:rPr lang="en-US" sz="2400" dirty="0"/>
              <a:t>Sistemas</a:t>
            </a:r>
          </a:p>
          <a:p>
            <a:pPr marL="285750" indent="-285750">
              <a:buClr>
                <a:schemeClr val="accent5"/>
              </a:buClr>
              <a:buFont typeface="Wingdings" panose="05000000000000000000" pitchFamily="2" charset="2"/>
              <a:buChar char="§"/>
            </a:pPr>
            <a:r>
              <a:rPr lang="en-US" sz="2400" dirty="0"/>
              <a:t>Recursos</a:t>
            </a:r>
          </a:p>
        </p:txBody>
      </p:sp>
      <p:sp>
        <p:nvSpPr>
          <p:cNvPr id="10" name="TextBox 9"/>
          <p:cNvSpPr txBox="1"/>
          <p:nvPr/>
        </p:nvSpPr>
        <p:spPr>
          <a:xfrm>
            <a:off x="5025324" y="3020949"/>
            <a:ext cx="3332136" cy="1200329"/>
          </a:xfrm>
          <a:prstGeom prst="rect">
            <a:avLst/>
          </a:prstGeom>
          <a:noFill/>
        </p:spPr>
        <p:txBody>
          <a:bodyPr wrap="square" rtlCol="0">
            <a:spAutoFit/>
          </a:bodyPr>
          <a:lstStyle/>
          <a:p>
            <a:pPr marL="285750" indent="-285750">
              <a:buClr>
                <a:schemeClr val="accent5"/>
              </a:buClr>
              <a:buFont typeface="Wingdings" panose="05000000000000000000" pitchFamily="2" charset="2"/>
              <a:buChar char="§"/>
            </a:pPr>
            <a:r>
              <a:rPr lang="en-US" sz="2400" dirty="0"/>
              <a:t>Calidad</a:t>
            </a:r>
          </a:p>
          <a:p>
            <a:pPr marL="285750" indent="-285750">
              <a:buClr>
                <a:schemeClr val="accent5"/>
              </a:buClr>
              <a:buFont typeface="Wingdings" panose="05000000000000000000" pitchFamily="2" charset="2"/>
              <a:buChar char="§"/>
            </a:pPr>
            <a:r>
              <a:rPr lang="en-US" sz="2400" dirty="0"/>
              <a:t>Involucramiento</a:t>
            </a:r>
          </a:p>
          <a:p>
            <a:pPr marL="285750" indent="-285750">
              <a:buClr>
                <a:schemeClr val="accent5"/>
              </a:buClr>
              <a:buFont typeface="Wingdings" panose="05000000000000000000" pitchFamily="2" charset="2"/>
              <a:buChar char="§"/>
            </a:pPr>
            <a:r>
              <a:rPr lang="en-US" sz="2400" dirty="0"/>
              <a:t>Impacto</a:t>
            </a:r>
          </a:p>
        </p:txBody>
      </p:sp>
      <p:sp>
        <p:nvSpPr>
          <p:cNvPr id="12"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a:solidFill>
                  <a:srgbClr val="1F497D"/>
                </a:solidFill>
                <a:latin typeface="Arial"/>
              </a:rPr>
              <a:t>Guías de Discusión</a:t>
            </a:r>
            <a:endParaRPr lang="es-ES" dirty="0">
              <a:solidFill>
                <a:srgbClr val="FF0000"/>
              </a:solidFill>
              <a:latin typeface="Arial"/>
            </a:endParaRPr>
          </a:p>
        </p:txBody>
      </p:sp>
      <p:pic>
        <p:nvPicPr>
          <p:cNvPr id="3" name="Picture 2"/>
          <p:cNvPicPr>
            <a:picLocks noChangeAspect="1"/>
          </p:cNvPicPr>
          <p:nvPr/>
        </p:nvPicPr>
        <p:blipFill>
          <a:blip r:embed="rId3"/>
          <a:stretch>
            <a:fillRect/>
          </a:stretch>
        </p:blipFill>
        <p:spPr>
          <a:xfrm>
            <a:off x="172075" y="4538039"/>
            <a:ext cx="8769186" cy="6338749"/>
          </a:xfrm>
          <a:prstGeom prst="rect">
            <a:avLst/>
          </a:prstGeom>
        </p:spPr>
      </p:pic>
    </p:spTree>
    <p:extLst>
      <p:ext uri="{BB962C8B-B14F-4D97-AF65-F5344CB8AC3E}">
        <p14:creationId xmlns:p14="http://schemas.microsoft.com/office/powerpoint/2010/main" val="352841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73482" y="1384493"/>
            <a:ext cx="8670771" cy="37233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
                <a:srgbClr val="4F81BD"/>
              </a:buClr>
              <a:buFont typeface="Arial"/>
              <a:buChar char="•"/>
              <a:defRPr/>
            </a:pPr>
            <a:r>
              <a:rPr lang="en-US" sz="2000" dirty="0">
                <a:latin typeface="Arial"/>
              </a:rPr>
              <a:t>Los participantes leen en silencio las Guías de Discusión pertinentes y estiman en grupo su etapa de desarrollo</a:t>
            </a:r>
          </a:p>
          <a:p>
            <a:pPr>
              <a:spcBef>
                <a:spcPts val="600"/>
              </a:spcBef>
              <a:buClr>
                <a:srgbClr val="4F81BD"/>
              </a:buClr>
              <a:buFont typeface="Arial"/>
              <a:buChar char="•"/>
              <a:defRPr/>
            </a:pPr>
            <a:r>
              <a:rPr lang="en-US" sz="2000" dirty="0">
                <a:latin typeface="Arial"/>
              </a:rPr>
              <a:t>Al repasar Ámbito por Ámbito, los participantes:</a:t>
            </a:r>
          </a:p>
          <a:p>
            <a:pPr lvl="1">
              <a:spcBef>
                <a:spcPts val="600"/>
              </a:spcBef>
              <a:buClr>
                <a:srgbClr val="4F81BD"/>
              </a:buClr>
              <a:buFont typeface="Wingdings" panose="05000000000000000000" pitchFamily="2" charset="2"/>
              <a:buChar char="§"/>
              <a:defRPr/>
            </a:pPr>
            <a:r>
              <a:rPr lang="en-US" sz="1600" dirty="0">
                <a:latin typeface="Arial"/>
              </a:rPr>
              <a:t>Sostienen discusiones profundas sobre el puntaje que estimaron, ofreciendo justificaciones detalladas </a:t>
            </a:r>
          </a:p>
          <a:p>
            <a:pPr lvl="1">
              <a:spcBef>
                <a:spcPts val="600"/>
              </a:spcBef>
              <a:buClr>
                <a:srgbClr val="4F81BD"/>
              </a:buClr>
              <a:buFont typeface="Wingdings" panose="05000000000000000000" pitchFamily="2" charset="2"/>
              <a:buChar char="§"/>
              <a:defRPr/>
            </a:pPr>
            <a:r>
              <a:rPr lang="en-US" sz="1600" dirty="0">
                <a:latin typeface="Arial"/>
              </a:rPr>
              <a:t>Identifican el puntaje deseado para ese Ámbito: el que desearían alcanzar dentro de un plazo establecido</a:t>
            </a:r>
          </a:p>
          <a:p>
            <a:pPr lvl="1">
              <a:spcBef>
                <a:spcPts val="600"/>
              </a:spcBef>
              <a:buClr>
                <a:srgbClr val="4F81BD"/>
              </a:buClr>
              <a:buFont typeface="Wingdings" panose="05000000000000000000" pitchFamily="2" charset="2"/>
              <a:buChar char="§"/>
              <a:defRPr/>
            </a:pPr>
            <a:r>
              <a:rPr lang="en-US" sz="1600" dirty="0">
                <a:latin typeface="Arial"/>
              </a:rPr>
              <a:t>Identifican los obstáculos que deben superar para alcanzar el puntaje deseado</a:t>
            </a:r>
          </a:p>
          <a:p>
            <a:pPr>
              <a:spcBef>
                <a:spcPts val="600"/>
              </a:spcBef>
              <a:buClr>
                <a:srgbClr val="4F81BD"/>
              </a:buClr>
              <a:buFont typeface="Arial" pitchFamily="34" charset="0"/>
              <a:buChar char="•"/>
              <a:defRPr/>
            </a:pPr>
            <a:r>
              <a:rPr lang="en-US" sz="2000" dirty="0" err="1">
                <a:latin typeface="Arial"/>
              </a:rPr>
              <a:t>Después</a:t>
            </a:r>
            <a:r>
              <a:rPr lang="en-US" sz="2000" dirty="0">
                <a:latin typeface="Arial"/>
              </a:rPr>
              <a:t> de </a:t>
            </a:r>
            <a:r>
              <a:rPr lang="en-US" sz="2000" dirty="0" err="1">
                <a:latin typeface="Arial"/>
              </a:rPr>
              <a:t>discutir</a:t>
            </a:r>
            <a:r>
              <a:rPr lang="en-US" sz="2000" dirty="0">
                <a:latin typeface="Arial"/>
              </a:rPr>
              <a:t> </a:t>
            </a:r>
            <a:r>
              <a:rPr lang="en-US" sz="2000" dirty="0" err="1">
                <a:latin typeface="Arial"/>
              </a:rPr>
              <a:t>los</a:t>
            </a:r>
            <a:r>
              <a:rPr lang="en-US" sz="2000" dirty="0">
                <a:latin typeface="Arial"/>
              </a:rPr>
              <a:t> Ámbitos, los participantes </a:t>
            </a:r>
            <a:r>
              <a:rPr lang="en-US" sz="2000" dirty="0" err="1">
                <a:latin typeface="Arial"/>
              </a:rPr>
              <a:t>otorgan</a:t>
            </a:r>
            <a:r>
              <a:rPr lang="en-US" sz="2000" dirty="0">
                <a:latin typeface="Arial"/>
              </a:rPr>
              <a:t> el puntaje general actual y el </a:t>
            </a:r>
            <a:r>
              <a:rPr lang="en-US" sz="2000" dirty="0" err="1">
                <a:latin typeface="Arial"/>
              </a:rPr>
              <a:t>deseado</a:t>
            </a:r>
            <a:r>
              <a:rPr lang="en-US" sz="2000" dirty="0">
                <a:latin typeface="Arial"/>
              </a:rPr>
              <a:t> para el tema cubierto en la </a:t>
            </a:r>
            <a:r>
              <a:rPr lang="en-US" sz="2000" dirty="0" err="1">
                <a:latin typeface="Arial"/>
              </a:rPr>
              <a:t>Guía</a:t>
            </a:r>
            <a:r>
              <a:rPr lang="en-US" sz="2000" dirty="0">
                <a:latin typeface="Arial"/>
              </a:rPr>
              <a:t>  </a:t>
            </a:r>
          </a:p>
          <a:p>
            <a:pPr>
              <a:spcBef>
                <a:spcPts val="600"/>
              </a:spcBef>
              <a:buClr>
                <a:srgbClr val="4F81BD"/>
              </a:buClr>
              <a:buFont typeface="Arial" pitchFamily="34" charset="0"/>
              <a:buChar char="•"/>
              <a:defRPr/>
            </a:pPr>
            <a:r>
              <a:rPr lang="en-US" sz="2000" dirty="0">
                <a:latin typeface="Arial"/>
              </a:rPr>
              <a:t>Los </a:t>
            </a:r>
            <a:r>
              <a:rPr lang="en-US" sz="2000" dirty="0" err="1">
                <a:latin typeface="Arial"/>
              </a:rPr>
              <a:t>aspectos</a:t>
            </a:r>
            <a:r>
              <a:rPr lang="en-US" sz="2000" dirty="0">
                <a:latin typeface="Arial"/>
              </a:rPr>
              <a:t> clave se anotan en el Formulario de Evaluación</a:t>
            </a:r>
            <a:endParaRPr lang="es-ES" sz="2000" dirty="0">
              <a:latin typeface="Arial"/>
            </a:endParaRPr>
          </a:p>
        </p:txBody>
      </p:sp>
      <p:sp>
        <p:nvSpPr>
          <p:cNvPr id="7" name="Title 1"/>
          <p:cNvSpPr txBox="1">
            <a:spLocks/>
          </p:cNvSpPr>
          <p:nvPr/>
        </p:nvSpPr>
        <p:spPr>
          <a:xfrm>
            <a:off x="464683" y="240876"/>
            <a:ext cx="8229600" cy="9906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a:solidFill>
                  <a:srgbClr val="1F497D"/>
                </a:solidFill>
                <a:latin typeface="Arial"/>
              </a:rPr>
              <a:t>¿Cómo se utilizan las Guías de Discusión?</a:t>
            </a:r>
            <a:endParaRPr lang="es-ES" dirty="0">
              <a:solidFill>
                <a:srgbClr val="FF0000"/>
              </a:solidFill>
              <a:latin typeface="Arial"/>
            </a:endParaRPr>
          </a:p>
        </p:txBody>
      </p:sp>
      <p:pic>
        <p:nvPicPr>
          <p:cNvPr id="8" name="Picture 7"/>
          <p:cNvPicPr>
            <a:picLocks noChangeAspect="1"/>
          </p:cNvPicPr>
          <p:nvPr/>
        </p:nvPicPr>
        <p:blipFill>
          <a:blip r:embed="rId3"/>
          <a:stretch>
            <a:fillRect/>
          </a:stretch>
        </p:blipFill>
        <p:spPr>
          <a:xfrm>
            <a:off x="172075" y="5107793"/>
            <a:ext cx="8769186" cy="5351197"/>
          </a:xfrm>
          <a:prstGeom prst="rect">
            <a:avLst/>
          </a:prstGeom>
        </p:spPr>
      </p:pic>
    </p:spTree>
    <p:extLst>
      <p:ext uri="{BB962C8B-B14F-4D97-AF65-F5344CB8AC3E}">
        <p14:creationId xmlns:p14="http://schemas.microsoft.com/office/powerpoint/2010/main" val="419503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2863543583"/>
              </p:ext>
            </p:extLst>
          </p:nvPr>
        </p:nvGraphicFramePr>
        <p:xfrm>
          <a:off x="350783" y="1502398"/>
          <a:ext cx="8442434" cy="4648129"/>
        </p:xfrm>
        <a:graphic>
          <a:graphicData uri="http://schemas.openxmlformats.org/drawingml/2006/table">
            <a:tbl>
              <a:tblPr firstRow="1" firstCol="1" bandRow="1"/>
              <a:tblGrid>
                <a:gridCol w="1820917">
                  <a:extLst>
                    <a:ext uri="{9D8B030D-6E8A-4147-A177-3AD203B41FA5}">
                      <a16:colId xmlns:a16="http://schemas.microsoft.com/office/drawing/2014/main" val="20001"/>
                    </a:ext>
                  </a:extLst>
                </a:gridCol>
                <a:gridCol w="704076">
                  <a:extLst>
                    <a:ext uri="{9D8B030D-6E8A-4147-A177-3AD203B41FA5}">
                      <a16:colId xmlns:a16="http://schemas.microsoft.com/office/drawing/2014/main" val="20004"/>
                    </a:ext>
                  </a:extLst>
                </a:gridCol>
                <a:gridCol w="2599509">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2586412">
                  <a:extLst>
                    <a:ext uri="{9D8B030D-6E8A-4147-A177-3AD203B41FA5}">
                      <a16:colId xmlns:a16="http://schemas.microsoft.com/office/drawing/2014/main" val="20007"/>
                    </a:ext>
                  </a:extLst>
                </a:gridCol>
              </a:tblGrid>
              <a:tr h="461662">
                <a:tc gridSpan="5">
                  <a:txBody>
                    <a:bodyPr/>
                    <a:lstStyle/>
                    <a:p>
                      <a:pPr marL="0" marR="0" algn="l" defTabSz="914400" rtl="0" eaLnBrk="1" latinLnBrk="0" hangingPunct="1">
                        <a:lnSpc>
                          <a:spcPct val="115000"/>
                        </a:lnSpc>
                        <a:spcBef>
                          <a:spcPts val="0"/>
                        </a:spcBef>
                        <a:spcAft>
                          <a:spcPts val="0"/>
                        </a:spcAft>
                      </a:pPr>
                      <a:r>
                        <a:rPr lang="en-US" sz="1800" b="1" kern="1200" baseline="0" dirty="0">
                          <a:solidFill>
                            <a:schemeClr val="bg1"/>
                          </a:solidFill>
                          <a:effectLst/>
                          <a:latin typeface="Calibri" panose="020F0502020204030204" pitchFamily="34" charset="0"/>
                        </a:rPr>
                        <a:t>Título de la Guía de Discusión</a:t>
                      </a:r>
                      <a:endParaRPr lang="es-ES"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algn="ctr">
                        <a:lnSpc>
                          <a:spcPct val="115000"/>
                        </a:lnSpc>
                        <a:spcBef>
                          <a:spcPts val="0"/>
                        </a:spcBef>
                        <a:spcAft>
                          <a:spcPts val="0"/>
                        </a:spcAft>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extLst>
                  <a:ext uri="{0D108BD9-81ED-4DB2-BD59-A6C34878D82A}">
                    <a16:rowId xmlns:a16="http://schemas.microsoft.com/office/drawing/2014/main" val="10002"/>
                  </a:ext>
                </a:extLst>
              </a:tr>
              <a:tr h="3265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15000"/>
                        </a:lnSpc>
                        <a:spcBef>
                          <a:spcPts val="0"/>
                        </a:spcBef>
                        <a:spcAft>
                          <a:spcPts val="0"/>
                        </a:spcAft>
                      </a:pPr>
                      <a:r>
                        <a:rPr lang="en-US" sz="1100" b="1" kern="1200" dirty="0">
                          <a:solidFill>
                            <a:schemeClr val="bg1"/>
                          </a:solidFill>
                          <a:effectLst/>
                          <a:latin typeface="Calibri" panose="020F0502020204030204" pitchFamily="34" charset="0"/>
                        </a:rPr>
                        <a:t>Ámbito</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b="1" dirty="0">
                          <a:solidFill>
                            <a:schemeClr val="bg1"/>
                          </a:solidFill>
                          <a:effectLst/>
                          <a:latin typeface="Calibri" panose="020F0502020204030204" pitchFamily="34" charset="0"/>
                        </a:rPr>
                        <a:t> Puntaje actual</a:t>
                      </a:r>
                      <a:endParaRPr lang="es-E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rPr>
                        <a:t>Justificación/Ejemplos</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rPr>
                        <a:t>Puntaje deseado</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rPr>
                        <a:t>Obstáculos </a:t>
                      </a:r>
                    </a:p>
                  </a:txBody>
                  <a:tcPr marL="65018" marR="6501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Dirección estratégica o Strategic Direction (SD)</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Sistemas</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Recursos</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Calidad</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Involucramiento</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Impacto</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54946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effectLst/>
                          <a:latin typeface="Calibri" panose="020F0502020204030204" pitchFamily="34" charset="0"/>
                        </a:rPr>
                        <a:t>Puntaje general</a:t>
                      </a: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4"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a:solidFill>
                  <a:srgbClr val="1F497D"/>
                </a:solidFill>
                <a:latin typeface="Arial"/>
              </a:rPr>
              <a:t>Formulario de Evaluación</a:t>
            </a:r>
            <a:endParaRPr lang="es-ES" dirty="0">
              <a:solidFill>
                <a:srgbClr val="FF0000"/>
              </a:solidFill>
              <a:latin typeface="Arial"/>
            </a:endParaRPr>
          </a:p>
        </p:txBody>
      </p:sp>
    </p:spTree>
    <p:extLst>
      <p:ext uri="{BB962C8B-B14F-4D97-AF65-F5344CB8AC3E}">
        <p14:creationId xmlns:p14="http://schemas.microsoft.com/office/powerpoint/2010/main" val="207022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477846279"/>
              </p:ext>
            </p:extLst>
          </p:nvPr>
        </p:nvGraphicFramePr>
        <p:xfrm>
          <a:off x="319560" y="1495075"/>
          <a:ext cx="8504880" cy="4511378"/>
        </p:xfrm>
        <a:graphic>
          <a:graphicData uri="http://schemas.openxmlformats.org/drawingml/2006/table">
            <a:tbl>
              <a:tblPr firstRow="1" firstCol="1" bandRow="1"/>
              <a:tblGrid>
                <a:gridCol w="1950584">
                  <a:extLst>
                    <a:ext uri="{9D8B030D-6E8A-4147-A177-3AD203B41FA5}">
                      <a16:colId xmlns:a16="http://schemas.microsoft.com/office/drawing/2014/main" val="20001"/>
                    </a:ext>
                  </a:extLst>
                </a:gridCol>
                <a:gridCol w="838225">
                  <a:extLst>
                    <a:ext uri="{9D8B030D-6E8A-4147-A177-3AD203B41FA5}">
                      <a16:colId xmlns:a16="http://schemas.microsoft.com/office/drawing/2014/main" val="20004"/>
                    </a:ext>
                  </a:extLst>
                </a:gridCol>
                <a:gridCol w="1842940">
                  <a:extLst>
                    <a:ext uri="{9D8B030D-6E8A-4147-A177-3AD203B41FA5}">
                      <a16:colId xmlns:a16="http://schemas.microsoft.com/office/drawing/2014/main" val="20005"/>
                    </a:ext>
                  </a:extLst>
                </a:gridCol>
                <a:gridCol w="837315">
                  <a:extLst>
                    <a:ext uri="{9D8B030D-6E8A-4147-A177-3AD203B41FA5}">
                      <a16:colId xmlns:a16="http://schemas.microsoft.com/office/drawing/2014/main" val="20006"/>
                    </a:ext>
                  </a:extLst>
                </a:gridCol>
                <a:gridCol w="3035816">
                  <a:extLst>
                    <a:ext uri="{9D8B030D-6E8A-4147-A177-3AD203B41FA5}">
                      <a16:colId xmlns:a16="http://schemas.microsoft.com/office/drawing/2014/main" val="20007"/>
                    </a:ext>
                  </a:extLst>
                </a:gridCol>
              </a:tblGrid>
              <a:tr h="497666">
                <a:tc gridSpan="5">
                  <a:txBody>
                    <a:bodyPr/>
                    <a:lstStyle/>
                    <a:p>
                      <a:pPr marL="0" marR="0" algn="l" defTabSz="914400" rtl="0" eaLnBrk="1" latinLnBrk="0" hangingPunct="1">
                        <a:lnSpc>
                          <a:spcPct val="115000"/>
                        </a:lnSpc>
                        <a:spcBef>
                          <a:spcPts val="0"/>
                        </a:spcBef>
                        <a:spcAft>
                          <a:spcPts val="0"/>
                        </a:spcAft>
                      </a:pPr>
                      <a:r>
                        <a:rPr lang="en-US" sz="1800" b="1" kern="1200" dirty="0">
                          <a:solidFill>
                            <a:schemeClr val="bg1"/>
                          </a:solidFill>
                          <a:effectLst/>
                          <a:latin typeface="Calibri" panose="020F0502020204030204" pitchFamily="34" charset="0"/>
                        </a:rPr>
                        <a:t>Vigilancia</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algn="ctr">
                        <a:lnSpc>
                          <a:spcPct val="115000"/>
                        </a:lnSpc>
                        <a:spcBef>
                          <a:spcPts val="0"/>
                        </a:spcBef>
                        <a:spcAft>
                          <a:spcPts val="0"/>
                        </a:spcAft>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50000"/>
                      </a:schemeClr>
                    </a:solidFill>
                  </a:tcPr>
                </a:tc>
                <a:extLst>
                  <a:ext uri="{0D108BD9-81ED-4DB2-BD59-A6C34878D82A}">
                    <a16:rowId xmlns:a16="http://schemas.microsoft.com/office/drawing/2014/main" val="10002"/>
                  </a:ext>
                </a:extLst>
              </a:tr>
              <a:tr h="5614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15000"/>
                        </a:lnSpc>
                        <a:spcBef>
                          <a:spcPts val="0"/>
                        </a:spcBef>
                        <a:spcAft>
                          <a:spcPts val="0"/>
                        </a:spcAft>
                      </a:pPr>
                      <a:r>
                        <a:rPr lang="en-US" sz="1100" b="1" kern="1200" dirty="0">
                          <a:solidFill>
                            <a:schemeClr val="bg1"/>
                          </a:solidFill>
                          <a:effectLst/>
                          <a:latin typeface="Calibri" panose="020F0502020204030204" pitchFamily="34" charset="0"/>
                        </a:rPr>
                        <a:t>Ámbito</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b="1" dirty="0">
                          <a:solidFill>
                            <a:schemeClr val="bg1"/>
                          </a:solidFill>
                          <a:effectLst/>
                          <a:latin typeface="Calibri" panose="020F0502020204030204" pitchFamily="34" charset="0"/>
                        </a:rPr>
                        <a:t> Puntaje actual</a:t>
                      </a:r>
                      <a:endParaRPr lang="es-E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1" dirty="0">
                          <a:solidFill>
                            <a:schemeClr val="bg1"/>
                          </a:solidFill>
                          <a:effectLst/>
                          <a:latin typeface="Calibri" panose="020F0502020204030204" pitchFamily="34" charset="0"/>
                        </a:rPr>
                        <a:t>Justificación/Ejemplos</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000" b="1" kern="1200" baseline="0" dirty="0">
                          <a:solidFill>
                            <a:schemeClr val="bg1"/>
                          </a:solidFill>
                          <a:effectLst/>
                          <a:latin typeface="Calibri" panose="020F0502020204030204" pitchFamily="34" charset="0"/>
                        </a:rPr>
                        <a:t>Puntaje deseado</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rPr>
                        <a:t>Obstáculos </a:t>
                      </a:r>
                    </a:p>
                  </a:txBody>
                  <a:tcPr marL="65018" marR="6501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345223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rPr>
                        <a:t>Dirección estratégica o Strategic Direction (SD)</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4</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15000"/>
                        </a:lnSpc>
                        <a:spcBef>
                          <a:spcPts val="0"/>
                        </a:spcBef>
                        <a:spcAft>
                          <a:spcPts val="0"/>
                        </a:spcAft>
                        <a:buFont typeface="Calibri" panose="020F0502020204030204" pitchFamily="34" charset="0"/>
                        <a:buNone/>
                      </a:pPr>
                      <a:r>
                        <a:rPr lang="en-US" sz="900" dirty="0">
                          <a:effectLst/>
                          <a:latin typeface="Calibri" panose="020F0502020204030204" pitchFamily="34" charset="0"/>
                        </a:rPr>
                        <a:t>ONGs nos piden dar prioridad a sus problemas.</a:t>
                      </a:r>
                    </a:p>
                    <a:p>
                      <a:pPr marL="0" marR="0" indent="0" algn="l">
                        <a:lnSpc>
                          <a:spcPct val="115000"/>
                        </a:lnSpc>
                        <a:spcBef>
                          <a:spcPts val="0"/>
                        </a:spcBef>
                        <a:spcAft>
                          <a:spcPts val="0"/>
                        </a:spcAft>
                        <a:buFont typeface="Calibri" panose="020F0502020204030204" pitchFamily="34" charset="0"/>
                        <a:buNone/>
                      </a:pPr>
                      <a:r>
                        <a:rPr lang="en-US" sz="900" dirty="0">
                          <a:effectLst/>
                          <a:latin typeface="Calibri" panose="020F0502020204030204" pitchFamily="34" charset="0"/>
                        </a:rPr>
                        <a:t>Las decisiones sobre vigilancia se basan en comentarios de los donantes. </a:t>
                      </a:r>
                    </a:p>
                    <a:p>
                      <a:pPr marL="0" marR="0" indent="0" algn="l">
                        <a:lnSpc>
                          <a:spcPct val="115000"/>
                        </a:lnSpc>
                        <a:spcBef>
                          <a:spcPts val="0"/>
                        </a:spcBef>
                        <a:spcAft>
                          <a:spcPts val="0"/>
                        </a:spcAft>
                        <a:buFont typeface="Calibri" panose="020F0502020204030204" pitchFamily="34" charset="0"/>
                        <a:buNone/>
                      </a:pPr>
                      <a:r>
                        <a:rPr lang="en-US" sz="900" baseline="0" dirty="0">
                          <a:effectLst/>
                          <a:latin typeface="Calibri" panose="020F0502020204030204" pitchFamily="34" charset="0"/>
                        </a:rPr>
                        <a:t>Para la vigilancia de la meningitis, solo enviamos la información a la OMS, sin que la analicemos</a:t>
                      </a:r>
                    </a:p>
                    <a:p>
                      <a:pPr marL="0" marR="0" indent="0" algn="l">
                        <a:lnSpc>
                          <a:spcPct val="115000"/>
                        </a:lnSpc>
                        <a:spcBef>
                          <a:spcPts val="0"/>
                        </a:spcBef>
                        <a:spcAft>
                          <a:spcPts val="0"/>
                        </a:spcAft>
                        <a:buFont typeface="Calibri" panose="020F0502020204030204" pitchFamily="34" charset="0"/>
                        <a:buNone/>
                      </a:pPr>
                      <a:r>
                        <a:rPr lang="en-US" sz="900" baseline="0" dirty="0">
                          <a:effectLst/>
                          <a:latin typeface="Calibri" panose="020F0502020204030204" pitchFamily="34" charset="0"/>
                        </a:rPr>
                        <a:t>En nuestra vigilancia de patógenos respiratorios no tenemos denominadores comunes ni podemos calcular las tasas; limita el uso de datos para los criterios sobre vacunas</a:t>
                      </a:r>
                    </a:p>
                    <a:p>
                      <a:pPr marL="0" marR="0" indent="0" algn="l">
                        <a:lnSpc>
                          <a:spcPct val="115000"/>
                        </a:lnSpc>
                        <a:spcBef>
                          <a:spcPts val="0"/>
                        </a:spcBef>
                        <a:spcAft>
                          <a:spcPts val="0"/>
                        </a:spcAft>
                        <a:buFont typeface="Calibri" panose="020F0502020204030204" pitchFamily="34" charset="0"/>
                        <a:buNone/>
                      </a:pPr>
                      <a:r>
                        <a:rPr lang="en-US" sz="900" baseline="0" dirty="0">
                          <a:effectLst/>
                          <a:latin typeface="Calibri" panose="020F0502020204030204" pitchFamily="34" charset="0"/>
                        </a:rPr>
                        <a:t>No hemos hablado con el Ministerio de Salud sobre sus prioridades</a:t>
                      </a:r>
                    </a:p>
                    <a:p>
                      <a:pPr marL="0" marR="0" indent="0" algn="l">
                        <a:lnSpc>
                          <a:spcPct val="115000"/>
                        </a:lnSpc>
                        <a:spcBef>
                          <a:spcPts val="0"/>
                        </a:spcBef>
                        <a:spcAft>
                          <a:spcPts val="0"/>
                        </a:spcAft>
                        <a:buFont typeface="Calibri" panose="020F0502020204030204" pitchFamily="34" charset="0"/>
                        <a:buNone/>
                      </a:pPr>
                      <a:r>
                        <a:rPr lang="en-US" sz="900" baseline="0" dirty="0">
                          <a:effectLst/>
                          <a:latin typeface="Calibri" panose="020F0502020204030204" pitchFamily="34" charset="0"/>
                        </a:rPr>
                        <a:t>Podríamos utilizar financiación para análisis y recolección adicional de datos, pero no hemos establecido prioridades ni escrito sobre lo que necesitamos</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t>7</a:t>
                      </a: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indent="-171450" algn="l">
                        <a:lnSpc>
                          <a:spcPct val="115000"/>
                        </a:lnSpc>
                        <a:spcBef>
                          <a:spcPts val="0"/>
                        </a:spcBef>
                        <a:spcAft>
                          <a:spcPts val="0"/>
                        </a:spcAft>
                        <a:buFont typeface="Calibri" panose="020F0502020204030204" pitchFamily="34" charset="0"/>
                        <a:buChar char="–"/>
                      </a:pPr>
                      <a:r>
                        <a:rPr lang="en-US" sz="900" baseline="0" dirty="0">
                          <a:effectLst/>
                          <a:latin typeface="Calibri" panose="020F0502020204030204" pitchFamily="34" charset="0"/>
                        </a:rPr>
                        <a:t>No se toman en cuenta las prioridades del ONG.</a:t>
                      </a:r>
                    </a:p>
                    <a:p>
                      <a:pPr marL="171450" marR="0" indent="-171450" algn="l">
                        <a:lnSpc>
                          <a:spcPct val="115000"/>
                        </a:lnSpc>
                        <a:spcBef>
                          <a:spcPts val="0"/>
                        </a:spcBef>
                        <a:spcAft>
                          <a:spcPts val="0"/>
                        </a:spcAft>
                        <a:buFont typeface="Calibri" panose="020F0502020204030204" pitchFamily="34" charset="0"/>
                        <a:buChar char="–"/>
                      </a:pPr>
                      <a:r>
                        <a:rPr lang="en-US" sz="900" baseline="0" dirty="0">
                          <a:effectLst/>
                          <a:latin typeface="Calibri" panose="020F0502020204030204" pitchFamily="34" charset="0"/>
                        </a:rPr>
                        <a:t>No modificamos la notificación de acuerdo con nuestras necesidades (p. ej., patógenos respiratorios, denominadores)</a:t>
                      </a:r>
                    </a:p>
                    <a:p>
                      <a:pPr marL="171450" marR="0" indent="-171450" algn="l">
                        <a:lnSpc>
                          <a:spcPct val="115000"/>
                        </a:lnSpc>
                        <a:spcBef>
                          <a:spcPts val="0"/>
                        </a:spcBef>
                        <a:spcAft>
                          <a:spcPts val="0"/>
                        </a:spcAft>
                        <a:buFont typeface="Calibri" panose="020F0502020204030204" pitchFamily="34" charset="0"/>
                        <a:buChar char="–"/>
                      </a:pPr>
                      <a:r>
                        <a:rPr lang="en-US" sz="900" baseline="0" dirty="0">
                          <a:effectLst/>
                          <a:latin typeface="Calibri" panose="020F0502020204030204" pitchFamily="34" charset="0"/>
                        </a:rPr>
                        <a:t>Si bien recopilamos datos, no tenemos planes para analizarlos ni para utilizarlos (p. ej., meningitis)</a:t>
                      </a:r>
                    </a:p>
                    <a:p>
                      <a:pPr marL="171450" marR="0" indent="-171450" algn="l">
                        <a:lnSpc>
                          <a:spcPct val="115000"/>
                        </a:lnSpc>
                        <a:spcBef>
                          <a:spcPts val="0"/>
                        </a:spcBef>
                        <a:spcAft>
                          <a:spcPts val="0"/>
                        </a:spcAft>
                        <a:buFont typeface="Calibri" panose="020F0502020204030204" pitchFamily="34" charset="0"/>
                        <a:buChar char="–"/>
                      </a:pPr>
                      <a:r>
                        <a:rPr lang="en-US" sz="900" baseline="0" dirty="0">
                          <a:effectLst/>
                          <a:latin typeface="Calibri" panose="020F0502020204030204" pitchFamily="34" charset="0"/>
                        </a:rPr>
                        <a:t>Falta de información sobre  las necesidades del Min. de Salud</a:t>
                      </a:r>
                    </a:p>
                    <a:p>
                      <a:pPr marL="171450" marR="0" indent="-171450" algn="l">
                        <a:lnSpc>
                          <a:spcPct val="115000"/>
                        </a:lnSpc>
                        <a:spcBef>
                          <a:spcPts val="0"/>
                        </a:spcBef>
                        <a:spcAft>
                          <a:spcPts val="0"/>
                        </a:spcAft>
                        <a:buFont typeface="Calibri" panose="020F0502020204030204" pitchFamily="34" charset="0"/>
                        <a:buChar char="–"/>
                      </a:pPr>
                      <a:r>
                        <a:rPr lang="en-US" sz="900" baseline="0" dirty="0">
                          <a:effectLst/>
                          <a:latin typeface="Calibri" panose="020F0502020204030204" pitchFamily="34" charset="0"/>
                        </a:rPr>
                        <a:t>No hemos elaborado un plan que podamos presentar a los donantes estableciendo nuestras prioridades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018" marR="6501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dirty="0">
                <a:solidFill>
                  <a:srgbClr val="1F497D"/>
                </a:solidFill>
                <a:latin typeface="Arial"/>
              </a:rPr>
              <a:t>Formulario de Evaluación (ejemplo)</a:t>
            </a:r>
            <a:endParaRPr lang="es-ES" dirty="0">
              <a:solidFill>
                <a:srgbClr val="FF0000"/>
              </a:solidFill>
              <a:latin typeface="Arial"/>
            </a:endParaRPr>
          </a:p>
        </p:txBody>
      </p:sp>
    </p:spTree>
    <p:extLst>
      <p:ext uri="{BB962C8B-B14F-4D97-AF65-F5344CB8AC3E}">
        <p14:creationId xmlns:p14="http://schemas.microsoft.com/office/powerpoint/2010/main" val="364039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516935" y="1393520"/>
            <a:ext cx="8050667" cy="4265904"/>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85000"/>
              <a:buFont typeface="Arial" charset="0"/>
            </a:pPr>
            <a:r>
              <a:rPr lang="en-US" sz="2400" dirty="0">
                <a:latin typeface="Arial"/>
              </a:rPr>
              <a:t>Después de la </a:t>
            </a:r>
            <a:r>
              <a:rPr lang="en-US" sz="2400" dirty="0" err="1">
                <a:latin typeface="Arial"/>
              </a:rPr>
              <a:t>evaluación</a:t>
            </a:r>
            <a:r>
              <a:rPr lang="en-US" sz="2400" dirty="0">
                <a:latin typeface="Arial"/>
              </a:rPr>
              <a:t> se </a:t>
            </a:r>
            <a:r>
              <a:rPr lang="en-US" sz="2400" dirty="0" err="1">
                <a:latin typeface="Arial"/>
              </a:rPr>
              <a:t>definen</a:t>
            </a:r>
            <a:r>
              <a:rPr lang="en-US" sz="2400" dirty="0">
                <a:latin typeface="Arial"/>
              </a:rPr>
              <a:t> </a:t>
            </a:r>
            <a:r>
              <a:rPr lang="en-US" sz="2400" dirty="0" err="1">
                <a:latin typeface="Arial"/>
              </a:rPr>
              <a:t>prioridades</a:t>
            </a:r>
            <a:r>
              <a:rPr lang="en-US" sz="2400" dirty="0">
                <a:latin typeface="Arial"/>
              </a:rPr>
              <a:t> </a:t>
            </a:r>
          </a:p>
          <a:p>
            <a:pPr marL="182563" indent="-182563" fontAlgn="base">
              <a:lnSpc>
                <a:spcPct val="100000"/>
              </a:lnSpc>
              <a:spcBef>
                <a:spcPct val="20000"/>
              </a:spcBef>
              <a:spcAft>
                <a:spcPct val="0"/>
              </a:spcAft>
              <a:buClr>
                <a:srgbClr val="4F81BD"/>
              </a:buClr>
              <a:buSzPct val="85000"/>
              <a:buFont typeface="Arial" charset="0"/>
            </a:pPr>
            <a:r>
              <a:rPr lang="en-US" sz="2400" dirty="0">
                <a:latin typeface="Arial"/>
              </a:rPr>
              <a:t>Se pueden establecer prioridades utilizando los formularios de la SDT como base para la discusión</a:t>
            </a:r>
          </a:p>
          <a:p>
            <a:pPr marL="182563" indent="-182563" fontAlgn="base">
              <a:lnSpc>
                <a:spcPct val="100000"/>
              </a:lnSpc>
              <a:spcBef>
                <a:spcPct val="20000"/>
              </a:spcBef>
              <a:spcAft>
                <a:spcPct val="0"/>
              </a:spcAft>
              <a:buClr>
                <a:srgbClr val="4F81BD"/>
              </a:buClr>
              <a:buSzPct val="85000"/>
              <a:buFont typeface="Arial" charset="0"/>
            </a:pPr>
            <a:r>
              <a:rPr lang="en-US" sz="2400" dirty="0">
                <a:latin typeface="Arial"/>
              </a:rPr>
              <a:t>También se </a:t>
            </a:r>
            <a:r>
              <a:rPr lang="en-US" sz="2400" dirty="0" err="1">
                <a:latin typeface="Arial"/>
              </a:rPr>
              <a:t>puede</a:t>
            </a:r>
            <a:r>
              <a:rPr lang="en-US" sz="2400" dirty="0">
                <a:latin typeface="Arial"/>
              </a:rPr>
              <a:t> utilizar la votación múltiple o el modelo de criterios, ya sea por sí solos o junto con los formularios de la SDT</a:t>
            </a:r>
          </a:p>
          <a:p>
            <a:pPr marL="182563" indent="-182563" fontAlgn="base">
              <a:lnSpc>
                <a:spcPct val="100000"/>
              </a:lnSpc>
              <a:spcBef>
                <a:spcPct val="20000"/>
              </a:spcBef>
              <a:spcAft>
                <a:spcPct val="0"/>
              </a:spcAft>
              <a:buClr>
                <a:srgbClr val="4F81BD"/>
              </a:buClr>
              <a:buSzPct val="85000"/>
              <a:buFont typeface="Arial" charset="0"/>
            </a:pPr>
            <a:r>
              <a:rPr lang="en-US" sz="2400" dirty="0" err="1">
                <a:latin typeface="Arial"/>
              </a:rPr>
              <a:t>Independientemente</a:t>
            </a:r>
            <a:r>
              <a:rPr lang="en-US" sz="2400" dirty="0">
                <a:latin typeface="Arial"/>
              </a:rPr>
              <a:t> de </a:t>
            </a:r>
            <a:r>
              <a:rPr lang="en-US" sz="2400" dirty="0" err="1">
                <a:latin typeface="Arial"/>
              </a:rPr>
              <a:t>los</a:t>
            </a:r>
            <a:r>
              <a:rPr lang="en-US" sz="2400" dirty="0">
                <a:latin typeface="Arial"/>
              </a:rPr>
              <a:t> </a:t>
            </a:r>
            <a:r>
              <a:rPr lang="en-US" sz="2400" dirty="0" err="1">
                <a:latin typeface="Arial"/>
              </a:rPr>
              <a:t>métodos</a:t>
            </a:r>
            <a:r>
              <a:rPr lang="en-US" sz="2400" dirty="0">
                <a:latin typeface="Arial"/>
              </a:rPr>
              <a:t>, </a:t>
            </a:r>
            <a:r>
              <a:rPr lang="en-US" sz="2400" dirty="0" err="1">
                <a:latin typeface="Arial"/>
              </a:rPr>
              <a:t>es</a:t>
            </a:r>
            <a:r>
              <a:rPr lang="en-US" sz="2400" dirty="0">
                <a:latin typeface="Arial"/>
              </a:rPr>
              <a:t> </a:t>
            </a:r>
            <a:r>
              <a:rPr lang="en-US" sz="2400" dirty="0" err="1">
                <a:latin typeface="Arial"/>
              </a:rPr>
              <a:t>esencial</a:t>
            </a:r>
            <a:r>
              <a:rPr lang="en-US" sz="2400" dirty="0">
                <a:latin typeface="Arial"/>
              </a:rPr>
              <a:t> </a:t>
            </a:r>
            <a:r>
              <a:rPr lang="en-US" sz="2400" dirty="0" err="1">
                <a:latin typeface="Arial"/>
              </a:rPr>
              <a:t>definir</a:t>
            </a:r>
            <a:r>
              <a:rPr lang="en-US" sz="2400" dirty="0">
                <a:latin typeface="Arial"/>
              </a:rPr>
              <a:t> </a:t>
            </a:r>
            <a:r>
              <a:rPr lang="en-US" sz="2400" dirty="0" err="1">
                <a:latin typeface="Arial"/>
              </a:rPr>
              <a:t>los</a:t>
            </a:r>
            <a:r>
              <a:rPr lang="en-US" sz="2400" dirty="0">
                <a:latin typeface="Arial"/>
              </a:rPr>
              <a:t> obstáculos para tener un buen plan de trabajo</a:t>
            </a:r>
          </a:p>
        </p:txBody>
      </p:sp>
      <p:sp>
        <p:nvSpPr>
          <p:cNvPr id="4" name="Title 1"/>
          <p:cNvSpPr txBox="1">
            <a:spLocks/>
          </p:cNvSpPr>
          <p:nvPr/>
        </p:nvSpPr>
        <p:spPr>
          <a:xfrm>
            <a:off x="464683" y="298936"/>
            <a:ext cx="8229600" cy="990600"/>
          </a:xfrm>
          <a:prstGeom prst="rect">
            <a:avLst/>
          </a:prstGeom>
        </p:spPr>
        <p:txBody>
          <a:bodyPr vert="horz" lIns="91440" tIns="45720" rIns="91440" bIns="45720" rtlCol="0" anchor="ctr">
            <a:normAutofit fontScale="925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dirty="0" err="1"/>
              <a:t>Fase</a:t>
            </a:r>
            <a:r>
              <a:rPr lang="en-US" dirty="0"/>
              <a:t> 2: Establecimiento de prioridades</a:t>
            </a:r>
          </a:p>
        </p:txBody>
      </p:sp>
      <p:pic>
        <p:nvPicPr>
          <p:cNvPr id="2" name="Picture 1">
            <a:extLst>
              <a:ext uri="{FF2B5EF4-FFF2-40B4-BE49-F238E27FC236}">
                <a16:creationId xmlns:a16="http://schemas.microsoft.com/office/drawing/2014/main" id="{2D2614AD-C069-4915-AF76-5D24E344D256}"/>
              </a:ext>
            </a:extLst>
          </p:cNvPr>
          <p:cNvPicPr>
            <a:picLocks noChangeAspect="1"/>
          </p:cNvPicPr>
          <p:nvPr/>
        </p:nvPicPr>
        <p:blipFill>
          <a:blip r:embed="rId3"/>
          <a:stretch>
            <a:fillRect/>
          </a:stretch>
        </p:blipFill>
        <p:spPr>
          <a:xfrm>
            <a:off x="6516914" y="4850838"/>
            <a:ext cx="2557682" cy="1918262"/>
          </a:xfrm>
          <a:prstGeom prst="rect">
            <a:avLst/>
          </a:prstGeom>
          <a:ln>
            <a:solidFill>
              <a:schemeClr val="tx1"/>
            </a:solidFill>
          </a:ln>
        </p:spPr>
      </p:pic>
    </p:spTree>
    <p:extLst>
      <p:ext uri="{BB962C8B-B14F-4D97-AF65-F5344CB8AC3E}">
        <p14:creationId xmlns:p14="http://schemas.microsoft.com/office/powerpoint/2010/main" val="2151319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2396</Words>
  <Application>Microsoft Macintosh PowerPoint</Application>
  <PresentationFormat>On-screen Show (4:3)</PresentationFormat>
  <Paragraphs>197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2017-10-02T10:52:30Z</dcterms:created>
  <dcterms:modified xsi:type="dcterms:W3CDTF">2020-11-05T16:39:34Z</dcterms:modified>
  <cp:contentStatus/>
</cp:coreProperties>
</file>