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8" r:id="rId2"/>
    <p:sldId id="345" r:id="rId3"/>
    <p:sldId id="413" r:id="rId4"/>
    <p:sldId id="405" r:id="rId5"/>
    <p:sldId id="361" r:id="rId6"/>
    <p:sldId id="395" r:id="rId7"/>
    <p:sldId id="406" r:id="rId8"/>
    <p:sldId id="399" r:id="rId9"/>
    <p:sldId id="397" r:id="rId10"/>
    <p:sldId id="401" r:id="rId11"/>
    <p:sldId id="402" r:id="rId12"/>
    <p:sldId id="398" r:id="rId13"/>
    <p:sldId id="393" r:id="rId14"/>
    <p:sldId id="404" r:id="rId15"/>
    <p:sldId id="407" r:id="rId16"/>
    <p:sldId id="409" r:id="rId17"/>
    <p:sldId id="408" r:id="rId18"/>
    <p:sldId id="410" r:id="rId19"/>
    <p:sldId id="353" r:id="rId20"/>
    <p:sldId id="340" r:id="rId21"/>
    <p:sldId id="360" r:id="rId22"/>
    <p:sldId id="356" r:id="rId23"/>
    <p:sldId id="414" r:id="rId24"/>
    <p:sldId id="411" r:id="rId25"/>
    <p:sldId id="352" r:id="rId26"/>
    <p:sldId id="359" r:id="rId27"/>
    <p:sldId id="357" r:id="rId28"/>
    <p:sldId id="335" r:id="rId29"/>
    <p:sldId id="415" r:id="rId30"/>
    <p:sldId id="416" r:id="rId31"/>
    <p:sldId id="417" r:id="rId32"/>
    <p:sldId id="418" r:id="rId33"/>
    <p:sldId id="419" r:id="rId34"/>
    <p:sldId id="420" r:id="rId35"/>
    <p:sldId id="403"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66E"/>
    <a:srgbClr val="E4E6EB"/>
    <a:srgbClr val="EDEFF2"/>
    <a:srgbClr val="F5F6F8"/>
    <a:srgbClr val="DBDEE4"/>
    <a:srgbClr val="C7CCD7"/>
    <a:srgbClr val="D5E3DF"/>
    <a:srgbClr val="D9D9D9"/>
    <a:srgbClr val="AAC7BF"/>
    <a:srgbClr val="80A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94"/>
  </p:normalViewPr>
  <p:slideViewPr>
    <p:cSldViewPr snapToGrid="0">
      <p:cViewPr varScale="1">
        <p:scale>
          <a:sx n="101" d="100"/>
          <a:sy n="101"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1FBE-FD74-1D44-866A-6C7779F7561D}" type="datetimeFigureOut">
              <a:rPr lang="de-DE" smtClean="0"/>
              <a:t>21.11.2025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C4D9F-6FFF-BD47-BD08-C3D4C26FEE65}" type="slidenum">
              <a:rPr lang="de-DE" smtClean="0"/>
              <a:t>‹Nr.›</a:t>
            </a:fld>
            <a:endParaRPr lang="de-DE"/>
          </a:p>
        </p:txBody>
      </p:sp>
    </p:spTree>
    <p:extLst>
      <p:ext uri="{BB962C8B-B14F-4D97-AF65-F5344CB8AC3E}">
        <p14:creationId xmlns:p14="http://schemas.microsoft.com/office/powerpoint/2010/main" val="199894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Public health is essential to our collective well-being—it protects lives, promotes equity, and strengthens our communities. The EU4Health funding </a:t>
            </a:r>
            <a:r>
              <a:rPr lang="en-US" dirty="0" err="1"/>
              <a:t>programme</a:t>
            </a:r>
            <a:r>
              <a:rPr lang="en-US" dirty="0"/>
              <a:t> plays a vital role by supporting stronger health systems, better disease prevention, and improved access to care across Europe to build a healthier, more resilient future. In today's presentation, I would like to introduce you to what the EU4Health funding program and its current annual work program can do for you. </a:t>
            </a:r>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3</a:t>
            </a:fld>
            <a:endParaRPr lang="de-DE"/>
          </a:p>
        </p:txBody>
      </p:sp>
    </p:spTree>
    <p:extLst>
      <p:ext uri="{BB962C8B-B14F-4D97-AF65-F5344CB8AC3E}">
        <p14:creationId xmlns:p14="http://schemas.microsoft.com/office/powerpoint/2010/main" val="79629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55AA-F393-8E6D-DECE-D49ACEAD9E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B0D08D-D6D4-BF62-C2BC-D3DF9BA9F7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AFC87E1-00CE-CCAF-0A1C-8ACD36AF6F2B}"/>
              </a:ext>
            </a:extLst>
          </p:cNvPr>
          <p:cNvSpPr>
            <a:spLocks noGrp="1"/>
          </p:cNvSpPr>
          <p:nvPr>
            <p:ph type="body" idx="1"/>
          </p:nvPr>
        </p:nvSpPr>
        <p:spPr/>
        <p:txBody>
          <a:bodyPr/>
          <a:lstStyle/>
          <a:p>
            <a:pPr lvl="0"/>
            <a:r>
              <a:rPr lang="en-GB" sz="1200" b="1" dirty="0">
                <a:solidFill>
                  <a:schemeClr val="tx1"/>
                </a:solidFill>
                <a:latin typeface="EC Square Sans Pro"/>
                <a:cs typeface="Arial" panose="020B0604020202020204" pitchFamily="34" charset="0"/>
              </a:rPr>
              <a:t>“Grants”: </a:t>
            </a:r>
            <a:r>
              <a:rPr lang="en-GB" sz="1200" i="0" dirty="0">
                <a:latin typeface="EC Square Sans Pro"/>
              </a:rPr>
              <a:t>Direct financial contributions from the European Union budget awarded to beneficiaries engaged in activities that serve Union policies.</a:t>
            </a:r>
          </a:p>
          <a:p>
            <a:pPr lvl="0"/>
            <a:r>
              <a:rPr lang="fr-BE" sz="1200" i="1" dirty="0" err="1">
                <a:latin typeface="EC Square Sans Pro"/>
              </a:rPr>
              <a:t>Guiding</a:t>
            </a:r>
            <a:r>
              <a:rPr lang="fr-BE" sz="1200" i="1" dirty="0">
                <a:latin typeface="EC Square Sans Pro"/>
              </a:rPr>
              <a:t> </a:t>
            </a:r>
            <a:r>
              <a:rPr lang="fr-BE" sz="1200" i="1" dirty="0" err="1">
                <a:latin typeface="EC Square Sans Pro"/>
              </a:rPr>
              <a:t>principles</a:t>
            </a:r>
            <a:r>
              <a:rPr lang="fr-BE" sz="1200" i="1" dirty="0">
                <a:latin typeface="EC Square Sans Pro"/>
              </a:rPr>
              <a:t>: 1.) </a:t>
            </a:r>
            <a:r>
              <a:rPr lang="fr-BE" sz="1200" i="1" dirty="0" err="1">
                <a:latin typeface="EC Square Sans Pro"/>
              </a:rPr>
              <a:t>Equal</a:t>
            </a:r>
            <a:r>
              <a:rPr lang="fr-BE" sz="1200" i="1" dirty="0">
                <a:latin typeface="EC Square Sans Pro"/>
              </a:rPr>
              <a:t> </a:t>
            </a:r>
            <a:r>
              <a:rPr lang="fr-BE" sz="1200" i="1" dirty="0" err="1">
                <a:latin typeface="EC Square Sans Pro"/>
              </a:rPr>
              <a:t>treatment</a:t>
            </a:r>
            <a:r>
              <a:rPr lang="fr-BE" sz="1200" i="1" dirty="0">
                <a:latin typeface="EC Square Sans Pro"/>
              </a:rPr>
              <a:t> and </a:t>
            </a:r>
            <a:r>
              <a:rPr lang="fr-BE" sz="1200" i="1" dirty="0" err="1">
                <a:latin typeface="EC Square Sans Pro"/>
              </a:rPr>
              <a:t>transparency</a:t>
            </a:r>
            <a:r>
              <a:rPr lang="fr-BE" sz="1200" i="1" dirty="0">
                <a:latin typeface="EC Square Sans Pro"/>
              </a:rPr>
              <a:t>, 2.) Co-</a:t>
            </a:r>
            <a:r>
              <a:rPr lang="fr-BE" sz="1200" i="1" dirty="0" err="1">
                <a:latin typeface="EC Square Sans Pro"/>
              </a:rPr>
              <a:t>financing</a:t>
            </a:r>
            <a:r>
              <a:rPr lang="fr-BE" sz="1200" i="1" dirty="0">
                <a:latin typeface="EC Square Sans Pro"/>
              </a:rPr>
              <a:t> by the </a:t>
            </a:r>
            <a:r>
              <a:rPr lang="fr-BE" sz="1200" i="1" dirty="0" err="1">
                <a:latin typeface="EC Square Sans Pro"/>
              </a:rPr>
              <a:t>beneficiary</a:t>
            </a:r>
            <a:r>
              <a:rPr lang="fr-BE" sz="1200" i="1" dirty="0">
                <a:latin typeface="EC Square Sans Pro"/>
              </a:rPr>
              <a:t> and non-profit </a:t>
            </a:r>
            <a:r>
              <a:rPr lang="fr-BE" sz="1200" i="1" dirty="0" err="1">
                <a:latin typeface="EC Square Sans Pro"/>
              </a:rPr>
              <a:t>rule</a:t>
            </a:r>
            <a:r>
              <a:rPr lang="fr-BE" sz="1200" i="1" dirty="0">
                <a:latin typeface="EC Square Sans Pro"/>
              </a:rPr>
              <a:t> applicable, 3.) Non-</a:t>
            </a:r>
            <a:r>
              <a:rPr lang="fr-BE" sz="1200" i="1" dirty="0" err="1">
                <a:latin typeface="EC Square Sans Pro"/>
              </a:rPr>
              <a:t>cummulative</a:t>
            </a:r>
            <a:r>
              <a:rPr lang="fr-BE" sz="1200" i="1" dirty="0">
                <a:latin typeface="EC Square Sans Pro"/>
              </a:rPr>
              <a:t>, non-</a:t>
            </a:r>
            <a:r>
              <a:rPr lang="fr-BE" sz="1200" i="1" dirty="0" err="1">
                <a:latin typeface="EC Square Sans Pro"/>
              </a:rPr>
              <a:t>retroactive</a:t>
            </a:r>
            <a:r>
              <a:rPr lang="fr-BE" sz="1200" i="1" dirty="0">
                <a:latin typeface="EC Square Sans Pro"/>
              </a:rPr>
              <a:t> and absence of double </a:t>
            </a:r>
            <a:r>
              <a:rPr lang="fr-BE" sz="1200" i="1" dirty="0" err="1">
                <a:latin typeface="EC Square Sans Pro"/>
              </a:rPr>
              <a:t>financing</a:t>
            </a:r>
            <a:endParaRPr lang="en-GB" sz="1200" b="1" dirty="0">
              <a:solidFill>
                <a:schemeClr val="tx1"/>
              </a:solidFill>
              <a:latin typeface="EC Square Sans Pro"/>
              <a:cs typeface="Arial" panose="020B0604020202020204" pitchFamily="34" charset="0"/>
            </a:endParaRPr>
          </a:p>
          <a:p>
            <a:pPr lvl="0"/>
            <a:r>
              <a:rPr lang="en-GB" sz="1200" b="1" dirty="0">
                <a:solidFill>
                  <a:schemeClr val="tx1"/>
                </a:solidFill>
                <a:latin typeface="EC Square Sans Pro"/>
                <a:cs typeface="Arial" panose="020B0604020202020204" pitchFamily="34" charset="0"/>
              </a:rPr>
              <a:t>“Public procurement”: </a:t>
            </a:r>
            <a:r>
              <a:rPr lang="en-GB" sz="1200" i="0" dirty="0">
                <a:latin typeface="EC Square Sans Pro"/>
                <a:cs typeface="Arial" panose="020B0604020202020204" pitchFamily="34" charset="0"/>
              </a:rPr>
              <a:t>Contracts with economic operators to purchase services or goods on the account of the Commission, either through open tendering procedures or the use of existing framework contracts which were established following competitive procedures</a:t>
            </a:r>
            <a:endParaRPr lang="fr-BE" sz="1200" i="0" dirty="0">
              <a:latin typeface="EC Squar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EC Square Sans Pro"/>
                <a:cs typeface="Arial" panose="020B0604020202020204" pitchFamily="34" charset="0"/>
              </a:rPr>
              <a:t>“Prizes”: </a:t>
            </a:r>
            <a:r>
              <a:rPr lang="en-GB" sz="1200" i="0" dirty="0">
                <a:solidFill>
                  <a:schemeClr val="tx1"/>
                </a:solidFill>
                <a:latin typeface="EC Square Sans Pro"/>
                <a:cs typeface="Arial" panose="020B0604020202020204" pitchFamily="34" charset="0"/>
              </a:rPr>
              <a:t>Contests to promote achievements of policy objectives of the Union where one or several beneficiaries are awarded a financial price following a evaluation</a:t>
            </a:r>
          </a:p>
          <a:p>
            <a:pPr marL="0" marR="0" lvl="0" indent="0" algn="l" defTabSz="914400" rtl="0" eaLnBrk="1" fontAlgn="auto" latinLnBrk="0" hangingPunct="1">
              <a:lnSpc>
                <a:spcPct val="100000"/>
              </a:lnSpc>
              <a:spcBef>
                <a:spcPts val="600"/>
              </a:spcBef>
              <a:spcAft>
                <a:spcPts val="0"/>
              </a:spcAft>
              <a:buClr>
                <a:schemeClr val="accent5"/>
              </a:buClr>
              <a:buSzTx/>
              <a:buFontTx/>
              <a:buNone/>
              <a:tabLst/>
              <a:defRPr/>
            </a:pPr>
            <a:r>
              <a:rPr lang="en-GB" sz="1200" b="1" dirty="0">
                <a:solidFill>
                  <a:schemeClr val="tx1"/>
                </a:solidFill>
                <a:latin typeface="EC Square Sans Pro"/>
                <a:cs typeface="Arial" panose="020B0604020202020204" pitchFamily="34" charset="0"/>
              </a:rPr>
              <a:t>“</a:t>
            </a:r>
            <a:r>
              <a:rPr lang="en-GB" sz="1200" b="1" dirty="0">
                <a:latin typeface="EC Square Sans Pro"/>
                <a:cs typeface="Arial" panose="020B0604020202020204" pitchFamily="34" charset="0"/>
              </a:rPr>
              <a:t>other</a:t>
            </a:r>
            <a:r>
              <a:rPr lang="en-GB" sz="1200" b="1" dirty="0">
                <a:solidFill>
                  <a:schemeClr val="tx1"/>
                </a:solidFill>
                <a:latin typeface="EC Square Sans Pro"/>
                <a:cs typeface="Arial" panose="020B0604020202020204" pitchFamily="34" charset="0"/>
              </a:rPr>
              <a:t>”: </a:t>
            </a:r>
            <a:r>
              <a:rPr lang="en-GB" sz="1200" i="1" kern="1200" dirty="0">
                <a:solidFill>
                  <a:schemeClr val="tx1"/>
                </a:solidFill>
                <a:latin typeface="EC Square Sans Pro"/>
                <a:ea typeface="+mn-ea"/>
                <a:cs typeface="+mn-cs"/>
              </a:rPr>
              <a:t>possible forms of funding as allowed by the Financial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tx1"/>
              </a:solidFill>
              <a:latin typeface="Arial" panose="020B0604020202020204" pitchFamily="34" charset="0"/>
              <a:cs typeface="Arial" panose="020B0604020202020204" pitchFamily="34" charset="0"/>
            </a:endParaRPr>
          </a:p>
          <a:p>
            <a:pPr marL="285750" lvl="0" indent="-285750">
              <a:buFontTx/>
              <a:buChar char="-"/>
            </a:pPr>
            <a:endParaRPr lang="fr-BE" sz="1200" i="1" dirty="0"/>
          </a:p>
          <a:p>
            <a:endParaRPr lang="de-DE" dirty="0"/>
          </a:p>
        </p:txBody>
      </p:sp>
      <p:sp>
        <p:nvSpPr>
          <p:cNvPr id="4" name="Foliennummernplatzhalter 3">
            <a:extLst>
              <a:ext uri="{FF2B5EF4-FFF2-40B4-BE49-F238E27FC236}">
                <a16:creationId xmlns:a16="http://schemas.microsoft.com/office/drawing/2014/main" id="{E7645548-72D5-2C98-FAA8-1A44C6EB29CF}"/>
              </a:ext>
            </a:extLst>
          </p:cNvPr>
          <p:cNvSpPr>
            <a:spLocks noGrp="1"/>
          </p:cNvSpPr>
          <p:nvPr>
            <p:ph type="sldNum" sz="quarter" idx="5"/>
          </p:nvPr>
        </p:nvSpPr>
        <p:spPr/>
        <p:txBody>
          <a:bodyPr/>
          <a:lstStyle/>
          <a:p>
            <a:fld id="{3D7C4D9F-6FFF-BD47-BD08-C3D4C26FEE65}" type="slidenum">
              <a:rPr lang="de-DE" smtClean="0"/>
              <a:t>12</a:t>
            </a:fld>
            <a:endParaRPr lang="de-DE"/>
          </a:p>
        </p:txBody>
      </p:sp>
    </p:spTree>
    <p:extLst>
      <p:ext uri="{BB962C8B-B14F-4D97-AF65-F5344CB8AC3E}">
        <p14:creationId xmlns:p14="http://schemas.microsoft.com/office/powerpoint/2010/main" val="248847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92658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1CC0-0A16-2F58-A929-FC75C0016B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7EBB74-9E7B-11A9-22FB-B51D6E475AD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3C5DC5-0128-4DAF-08DF-CFCF3F197030}"/>
              </a:ext>
            </a:extLst>
          </p:cNvPr>
          <p:cNvSpPr>
            <a:spLocks noGrp="1"/>
          </p:cNvSpPr>
          <p:nvPr>
            <p:ph type="body" idx="1"/>
          </p:nvPr>
        </p:nvSpPr>
        <p:spPr/>
        <p:txBody>
          <a:bodyPr/>
          <a:lstStyle/>
          <a:p>
            <a:pPr marL="0" indent="0">
              <a:spcBef>
                <a:spcPts val="600"/>
              </a:spcBef>
              <a:buClr>
                <a:schemeClr val="accent5"/>
              </a:buClr>
              <a:buFont typeface="Wingdings" panose="05000000000000000000" pitchFamily="2" charset="2"/>
              <a:buNone/>
            </a:pPr>
            <a:endParaRPr lang="en-GB" cap="small" dirty="0">
              <a:solidFill>
                <a:schemeClr val="bg1"/>
              </a:solidFill>
              <a:latin typeface="EC Square Sans Cond Pro" panose="020B0506040000020004" pitchFamily="34" charset="0"/>
            </a:endParaRPr>
          </a:p>
        </p:txBody>
      </p:sp>
      <p:sp>
        <p:nvSpPr>
          <p:cNvPr id="4" name="Foliennummernplatzhalter 3">
            <a:extLst>
              <a:ext uri="{FF2B5EF4-FFF2-40B4-BE49-F238E27FC236}">
                <a16:creationId xmlns:a16="http://schemas.microsoft.com/office/drawing/2014/main" id="{1EA3128C-237C-0E60-91AE-F4D6C5C2FD2D}"/>
              </a:ext>
            </a:extLst>
          </p:cNvPr>
          <p:cNvSpPr>
            <a:spLocks noGrp="1"/>
          </p:cNvSpPr>
          <p:nvPr>
            <p:ph type="sldNum" sz="quarter" idx="5"/>
          </p:nvPr>
        </p:nvSpPr>
        <p:spPr/>
        <p:txBody>
          <a:bodyPr/>
          <a:lstStyle/>
          <a:p>
            <a:fld id="{3D7C4D9F-6FFF-BD47-BD08-C3D4C26FEE65}" type="slidenum">
              <a:rPr lang="de-DE" smtClean="0"/>
              <a:t>14</a:t>
            </a:fld>
            <a:endParaRPr lang="de-DE"/>
          </a:p>
        </p:txBody>
      </p:sp>
    </p:spTree>
    <p:extLst>
      <p:ext uri="{BB962C8B-B14F-4D97-AF65-F5344CB8AC3E}">
        <p14:creationId xmlns:p14="http://schemas.microsoft.com/office/powerpoint/2010/main" val="225048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15</a:t>
            </a:fld>
            <a:endParaRPr lang="de-DE"/>
          </a:p>
        </p:txBody>
      </p:sp>
    </p:spTree>
    <p:extLst>
      <p:ext uri="{BB962C8B-B14F-4D97-AF65-F5344CB8AC3E}">
        <p14:creationId xmlns:p14="http://schemas.microsoft.com/office/powerpoint/2010/main" val="1754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16</a:t>
            </a:fld>
            <a:endParaRPr lang="de-DE"/>
          </a:p>
        </p:txBody>
      </p:sp>
    </p:spTree>
    <p:extLst>
      <p:ext uri="{BB962C8B-B14F-4D97-AF65-F5344CB8AC3E}">
        <p14:creationId xmlns:p14="http://schemas.microsoft.com/office/powerpoint/2010/main" val="40502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17</a:t>
            </a:fld>
            <a:endParaRPr lang="de-DE"/>
          </a:p>
        </p:txBody>
      </p:sp>
    </p:spTree>
    <p:extLst>
      <p:ext uri="{BB962C8B-B14F-4D97-AF65-F5344CB8AC3E}">
        <p14:creationId xmlns:p14="http://schemas.microsoft.com/office/powerpoint/2010/main" val="143414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18</a:t>
            </a:fld>
            <a:endParaRPr lang="de-DE"/>
          </a:p>
        </p:txBody>
      </p:sp>
    </p:spTree>
    <p:extLst>
      <p:ext uri="{BB962C8B-B14F-4D97-AF65-F5344CB8AC3E}">
        <p14:creationId xmlns:p14="http://schemas.microsoft.com/office/powerpoint/2010/main" val="23543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19</a:t>
            </a:fld>
            <a:endParaRPr lang="de-DE"/>
          </a:p>
        </p:txBody>
      </p:sp>
    </p:spTree>
    <p:extLst>
      <p:ext uri="{BB962C8B-B14F-4D97-AF65-F5344CB8AC3E}">
        <p14:creationId xmlns:p14="http://schemas.microsoft.com/office/powerpoint/2010/main" val="321588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20</a:t>
            </a:fld>
            <a:endParaRPr lang="de-DE"/>
          </a:p>
        </p:txBody>
      </p:sp>
    </p:spTree>
    <p:extLst>
      <p:ext uri="{BB962C8B-B14F-4D97-AF65-F5344CB8AC3E}">
        <p14:creationId xmlns:p14="http://schemas.microsoft.com/office/powerpoint/2010/main" val="596752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21</a:t>
            </a:fld>
            <a:endParaRPr lang="de-DE"/>
          </a:p>
        </p:txBody>
      </p:sp>
    </p:spTree>
    <p:extLst>
      <p:ext uri="{BB962C8B-B14F-4D97-AF65-F5344CB8AC3E}">
        <p14:creationId xmlns:p14="http://schemas.microsoft.com/office/powerpoint/2010/main" val="217343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err="1">
                <a:solidFill>
                  <a:schemeClr val="tx1"/>
                </a:solidFill>
                <a:effectLst/>
                <a:latin typeface="+mn-lt"/>
                <a:ea typeface="+mn-ea"/>
                <a:cs typeface="+mn-cs"/>
              </a:rPr>
              <a:t>If</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you</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wish</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please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indicate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your</a:t>
            </a:r>
            <a:r>
              <a:rPr lang="de-DE" sz="1200" b="0" kern="1200" dirty="0">
                <a:solidFill>
                  <a:schemeClr val="tx1"/>
                </a:solidFill>
                <a:effectLst/>
                <a:latin typeface="+mn-lt"/>
                <a:ea typeface="+mn-ea"/>
                <a:cs typeface="+mn-cs"/>
              </a:rPr>
              <a:t> potential / non </a:t>
            </a:r>
            <a:r>
              <a:rPr lang="de-DE" sz="1200" b="0" kern="1200" dirty="0" err="1">
                <a:solidFill>
                  <a:schemeClr val="tx1"/>
                </a:solidFill>
                <a:effectLst/>
                <a:latin typeface="+mn-lt"/>
                <a:ea typeface="+mn-ea"/>
                <a:cs typeface="+mn-cs"/>
              </a:rPr>
              <a:t>binding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interest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for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upcoming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calls</a:t>
            </a:r>
            <a:r>
              <a:rPr lang="de-DE" sz="1200" b="0" kern="1200" dirty="0">
                <a:solidFill>
                  <a:schemeClr val="tx1"/>
                </a:solidFill>
                <a:effectLst/>
                <a:latin typeface="+mn-lt"/>
                <a:ea typeface="+mn-ea"/>
                <a:cs typeface="+mn-cs"/>
              </a:rPr>
              <a:t> in </a:t>
            </a:r>
            <a:r>
              <a:rPr lang="de-DE" sz="1200" b="0" kern="1200" dirty="0" err="1">
                <a:solidFill>
                  <a:schemeClr val="tx1"/>
                </a:solidFill>
                <a:effectLst/>
                <a:latin typeface="+mn-lt"/>
                <a:ea typeface="+mn-ea"/>
                <a:cs typeface="+mn-cs"/>
              </a:rPr>
              <a:t>the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following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table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by</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indicating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your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name</a:t>
            </a:r>
            <a:r>
              <a:rPr lang="de-DE" sz="1200" b="0" kern="1200" dirty="0">
                <a:solidFill>
                  <a:schemeClr val="tx1"/>
                </a:solidFill>
                <a:effectLst/>
                <a:latin typeface="+mn-lt"/>
                <a:ea typeface="+mn-ea"/>
                <a:cs typeface="+mn-cs"/>
              </a:rPr>
              <a:t> / </a:t>
            </a:r>
            <a:r>
              <a:rPr lang="de-DE" sz="1200" b="0" kern="1200" dirty="0" err="1">
                <a:solidFill>
                  <a:schemeClr val="tx1"/>
                </a:solidFill>
                <a:effectLst/>
                <a:latin typeface="+mn-lt"/>
                <a:ea typeface="+mn-ea"/>
                <a:cs typeface="+mn-cs"/>
              </a:rPr>
              <a:t>institution</a:t>
            </a:r>
            <a:r>
              <a:rPr lang="de-DE" sz="1200" b="0" kern="1200" dirty="0">
                <a:solidFill>
                  <a:schemeClr val="tx1"/>
                </a:solidFill>
                <a:effectLst/>
                <a:latin typeface="+mn-lt"/>
                <a:ea typeface="+mn-ea"/>
                <a:cs typeface="+mn-cs"/>
              </a:rPr>
              <a:t> / </a:t>
            </a:r>
            <a:r>
              <a:rPr lang="de-DE" sz="1200" b="0" kern="1200" dirty="0" err="1">
                <a:solidFill>
                  <a:schemeClr val="tx1"/>
                </a:solidFill>
                <a:effectLst/>
                <a:latin typeface="+mn-lt"/>
                <a:ea typeface="+mn-ea"/>
                <a:cs typeface="+mn-cs"/>
              </a:rPr>
              <a:t>country</a:t>
            </a:r>
            <a:r>
              <a:rPr lang="de-DE" sz="1200" b="0" kern="1200" dirty="0">
                <a:solidFill>
                  <a:schemeClr val="tx1"/>
                </a:solidFill>
                <a:effectLst/>
                <a:latin typeface="+mn-lt"/>
                <a:ea typeface="+mn-ea"/>
                <a:cs typeface="+mn-cs"/>
              </a:rPr>
              <a:t>. THANK YOU.</a:t>
            </a:r>
          </a:p>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4</a:t>
            </a:fld>
            <a:endParaRPr lang="de-DE"/>
          </a:p>
        </p:txBody>
      </p:sp>
    </p:spTree>
    <p:extLst>
      <p:ext uri="{BB962C8B-B14F-4D97-AF65-F5344CB8AC3E}">
        <p14:creationId xmlns:p14="http://schemas.microsoft.com/office/powerpoint/2010/main" val="140564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22</a:t>
            </a:fld>
            <a:endParaRPr lang="de-DE"/>
          </a:p>
        </p:txBody>
      </p:sp>
    </p:spTree>
    <p:extLst>
      <p:ext uri="{BB962C8B-B14F-4D97-AF65-F5344CB8AC3E}">
        <p14:creationId xmlns:p14="http://schemas.microsoft.com/office/powerpoint/2010/main" val="285787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23</a:t>
            </a:fld>
            <a:endParaRPr lang="de-DE"/>
          </a:p>
        </p:txBody>
      </p:sp>
    </p:spTree>
    <p:extLst>
      <p:ext uri="{BB962C8B-B14F-4D97-AF65-F5344CB8AC3E}">
        <p14:creationId xmlns:p14="http://schemas.microsoft.com/office/powerpoint/2010/main" val="101237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24</a:t>
            </a:fld>
            <a:endParaRPr lang="de-DE"/>
          </a:p>
        </p:txBody>
      </p:sp>
    </p:spTree>
    <p:extLst>
      <p:ext uri="{BB962C8B-B14F-4D97-AF65-F5344CB8AC3E}">
        <p14:creationId xmlns:p14="http://schemas.microsoft.com/office/powerpoint/2010/main" val="489772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25</a:t>
            </a:fld>
            <a:endParaRPr lang="de-DE"/>
          </a:p>
        </p:txBody>
      </p:sp>
    </p:spTree>
    <p:extLst>
      <p:ext uri="{BB962C8B-B14F-4D97-AF65-F5344CB8AC3E}">
        <p14:creationId xmlns:p14="http://schemas.microsoft.com/office/powerpoint/2010/main" val="264675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26</a:t>
            </a:fld>
            <a:endParaRPr lang="de-DE"/>
          </a:p>
        </p:txBody>
      </p:sp>
    </p:spTree>
    <p:extLst>
      <p:ext uri="{BB962C8B-B14F-4D97-AF65-F5344CB8AC3E}">
        <p14:creationId xmlns:p14="http://schemas.microsoft.com/office/powerpoint/2010/main" val="375139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27</a:t>
            </a:fld>
            <a:endParaRPr lang="de-DE"/>
          </a:p>
        </p:txBody>
      </p:sp>
    </p:spTree>
    <p:extLst>
      <p:ext uri="{BB962C8B-B14F-4D97-AF65-F5344CB8AC3E}">
        <p14:creationId xmlns:p14="http://schemas.microsoft.com/office/powerpoint/2010/main" val="367665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28</a:t>
            </a:fld>
            <a:endParaRPr lang="de-DE"/>
          </a:p>
        </p:txBody>
      </p:sp>
    </p:spTree>
    <p:extLst>
      <p:ext uri="{BB962C8B-B14F-4D97-AF65-F5344CB8AC3E}">
        <p14:creationId xmlns:p14="http://schemas.microsoft.com/office/powerpoint/2010/main" val="39422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5</a:t>
            </a:fld>
            <a:endParaRPr lang="de-DE"/>
          </a:p>
        </p:txBody>
      </p:sp>
    </p:spTree>
    <p:extLst>
      <p:ext uri="{BB962C8B-B14F-4D97-AF65-F5344CB8AC3E}">
        <p14:creationId xmlns:p14="http://schemas.microsoft.com/office/powerpoint/2010/main" val="356926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600"/>
              </a:spcBef>
              <a:buClr>
                <a:schemeClr val="accent5"/>
              </a:buClr>
              <a:buFont typeface="Arial" panose="020B0604020202020204" pitchFamily="34" charset="0"/>
              <a:buNone/>
            </a:pPr>
            <a:r>
              <a:rPr lang="en-GB" sz="1200" b="1" dirty="0">
                <a:solidFill>
                  <a:schemeClr val="tx2"/>
                </a:solidFill>
                <a:latin typeface="EC Square Sans Cond Pro" panose="020B0506040000020004" pitchFamily="34" charset="0"/>
              </a:rPr>
              <a:t>Improve &amp; foster health </a:t>
            </a:r>
            <a:r>
              <a:rPr lang="en-GB" sz="1200" dirty="0">
                <a:latin typeface="EC Square Sans Cond Pro" panose="020B0506040000020004" pitchFamily="34" charset="0"/>
              </a:rPr>
              <a:t>in the European Union: to </a:t>
            </a:r>
            <a:r>
              <a:rPr lang="en-US" sz="1200" dirty="0">
                <a:latin typeface="EC Square Sans Cond Pro" panose="020B0506040000020004" pitchFamily="34" charset="0"/>
              </a:rPr>
              <a:t>reduce the burden of communicable and non-communicable diseases,  by supporting health promotion and disease prevention, educing health inequalities, fostering healthy lifestyles, promoting access to healthcare</a:t>
            </a: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r>
              <a:rPr lang="en-US" sz="1200" b="1" dirty="0">
                <a:solidFill>
                  <a:schemeClr val="tx2"/>
                </a:solidFill>
                <a:latin typeface="EC Square Sans Cond Pro" panose="020B0506040000020004" pitchFamily="34" charset="0"/>
              </a:rPr>
              <a:t>Protect people</a:t>
            </a:r>
            <a:r>
              <a:rPr lang="en-US" sz="1200" dirty="0">
                <a:solidFill>
                  <a:schemeClr val="tx2"/>
                </a:solidFill>
                <a:latin typeface="EC Square Sans Cond Pro" panose="020B0506040000020004" pitchFamily="34" charset="0"/>
              </a:rPr>
              <a:t> </a:t>
            </a:r>
            <a:r>
              <a:rPr lang="en-US" sz="1200" dirty="0">
                <a:latin typeface="EC Square Sans Cond Pro" panose="020B0506040000020004" pitchFamily="34" charset="0"/>
              </a:rPr>
              <a:t>in the </a:t>
            </a:r>
            <a:r>
              <a:rPr lang="en-GB" sz="1200" dirty="0">
                <a:latin typeface="EC Square Sans Cond Pro" panose="020B0506040000020004" pitchFamily="34" charset="0"/>
              </a:rPr>
              <a:t>European Union</a:t>
            </a:r>
            <a:r>
              <a:rPr lang="en-US" sz="1200" dirty="0">
                <a:latin typeface="EC Square Sans Cond Pro" panose="020B0506040000020004" pitchFamily="34" charset="0"/>
              </a:rPr>
              <a:t> from serious cross-border threats to health and strengthening the responsiveness of health systems and coordination among the MS in order to cope with serious cross-border threats to health</a:t>
            </a: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r>
              <a:rPr lang="en-US" sz="1200" b="1" dirty="0">
                <a:latin typeface="EC Square Sans Cond Pro" panose="020B0506040000020004" pitchFamily="34" charset="0"/>
              </a:rPr>
              <a:t>Improve the </a:t>
            </a:r>
            <a:r>
              <a:rPr lang="en-US" sz="1200" b="1" dirty="0">
                <a:solidFill>
                  <a:schemeClr val="tx2"/>
                </a:solidFill>
                <a:latin typeface="EC Square Sans Cond Pro" panose="020B0506040000020004" pitchFamily="34" charset="0"/>
              </a:rPr>
              <a:t>availability, accessibility and affordability of medicinal products and medical devices</a:t>
            </a:r>
            <a:r>
              <a:rPr lang="en-US" sz="1200" dirty="0">
                <a:solidFill>
                  <a:schemeClr val="tx2"/>
                </a:solidFill>
                <a:latin typeface="EC Square Sans Cond Pro" panose="020B0506040000020004" pitchFamily="34" charset="0"/>
              </a:rPr>
              <a:t>, and crisis-relevant products </a:t>
            </a:r>
            <a:r>
              <a:rPr lang="en-US" sz="1200" dirty="0">
                <a:latin typeface="EC Square Sans Cond Pro" panose="020B0506040000020004" pitchFamily="34" charset="0"/>
              </a:rPr>
              <a:t>in the </a:t>
            </a:r>
            <a:r>
              <a:rPr lang="en-GB" sz="1200" dirty="0">
                <a:latin typeface="EC Square Sans Cond Pro" panose="020B0506040000020004" pitchFamily="34" charset="0"/>
              </a:rPr>
              <a:t>European Union</a:t>
            </a:r>
            <a:r>
              <a:rPr lang="en-US" sz="1200" dirty="0">
                <a:latin typeface="EC Square Sans Cond Pro" panose="020B0506040000020004" pitchFamily="34" charset="0"/>
              </a:rPr>
              <a:t>, and supporting innovation regarding such products</a:t>
            </a:r>
          </a:p>
          <a:p>
            <a:pPr>
              <a:spcBef>
                <a:spcPts val="600"/>
              </a:spcBef>
              <a:buClr>
                <a:schemeClr val="accent5"/>
              </a:buClr>
            </a:pPr>
            <a:r>
              <a:rPr lang="en-US" sz="1200" b="1" dirty="0">
                <a:solidFill>
                  <a:schemeClr val="tx2"/>
                </a:solidFill>
                <a:latin typeface="EC Square Sans Cond Pro" panose="020B0506040000020004" pitchFamily="34" charset="0"/>
              </a:rPr>
              <a:t>Strengthen the national health systems </a:t>
            </a:r>
            <a:r>
              <a:rPr lang="en-US" sz="1200" dirty="0">
                <a:latin typeface="EC Square Sans Cond Pro" panose="020B0506040000020004" pitchFamily="34" charset="0"/>
              </a:rPr>
              <a:t>by improving their resilience and resource efficiency through: supporting integrated and coordinated work between MS, promoting the implementation of best practices, promoting data sharing, reinforcing the healthcare workforce, tackling the implications of demographic challenges, advancing digital transformation.</a:t>
            </a: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endParaRPr lang="en-US" sz="1200" dirty="0">
              <a:latin typeface="EC Square Sans Cond Pro" panose="020B0506040000020004" pitchFamily="34" charset="0"/>
            </a:endParaRP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endParaRPr lang="en-US" sz="1200" dirty="0">
              <a:latin typeface="EC Square Sans Cond Pro" panose="020B0506040000020004" pitchFamily="34" charset="0"/>
            </a:endParaRP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endParaRPr lang="en-US" sz="1200" dirty="0">
              <a:latin typeface="EC Square Sans Cond Pro" panose="020B0506040000020004" pitchFamily="34" charset="0"/>
            </a:endParaRPr>
          </a:p>
          <a:p>
            <a:pPr marL="285750" indent="-285750">
              <a:spcBef>
                <a:spcPts val="600"/>
              </a:spcBef>
              <a:buClr>
                <a:schemeClr val="accent5"/>
              </a:buClr>
              <a:buFont typeface="Wingdings" panose="05000000000000000000" pitchFamily="2" charset="2"/>
              <a:buChar char="§"/>
            </a:pPr>
            <a:endParaRPr lang="en-US" sz="1200" dirty="0">
              <a:latin typeface="EC Square Sans Cond Pro" panose="020B0506040000020004" pitchFamily="34" charset="0"/>
            </a:endParaRPr>
          </a:p>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6</a:t>
            </a:fld>
            <a:endParaRPr lang="de-DE"/>
          </a:p>
        </p:txBody>
      </p:sp>
    </p:spTree>
    <p:extLst>
      <p:ext uri="{BB962C8B-B14F-4D97-AF65-F5344CB8AC3E}">
        <p14:creationId xmlns:p14="http://schemas.microsoft.com/office/powerpoint/2010/main" val="324205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D7C4D9F-6FFF-BD47-BD08-C3D4C26FEE65}" type="slidenum">
              <a:rPr lang="de-DE" smtClean="0"/>
              <a:t>7</a:t>
            </a:fld>
            <a:endParaRPr lang="de-DE"/>
          </a:p>
        </p:txBody>
      </p:sp>
    </p:spTree>
    <p:extLst>
      <p:ext uri="{BB962C8B-B14F-4D97-AF65-F5344CB8AC3E}">
        <p14:creationId xmlns:p14="http://schemas.microsoft.com/office/powerpoint/2010/main" val="256465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 approach by policy area: many instruments contributing to the same objectives</a:t>
            </a:r>
          </a:p>
          <a:p>
            <a:endParaRPr lang="de-DE" dirty="0"/>
          </a:p>
        </p:txBody>
      </p:sp>
      <p:sp>
        <p:nvSpPr>
          <p:cNvPr id="4" name="Foliennummernplatzhalter 3"/>
          <p:cNvSpPr>
            <a:spLocks noGrp="1"/>
          </p:cNvSpPr>
          <p:nvPr>
            <p:ph type="sldNum" sz="quarter" idx="5"/>
          </p:nvPr>
        </p:nvSpPr>
        <p:spPr/>
        <p:txBody>
          <a:bodyPr/>
          <a:lstStyle/>
          <a:p>
            <a:fld id="{3D7C4D9F-6FFF-BD47-BD08-C3D4C26FEE65}" type="slidenum">
              <a:rPr lang="de-DE" smtClean="0"/>
              <a:t>8</a:t>
            </a:fld>
            <a:endParaRPr lang="de-DE"/>
          </a:p>
        </p:txBody>
      </p:sp>
    </p:spTree>
    <p:extLst>
      <p:ext uri="{BB962C8B-B14F-4D97-AF65-F5344CB8AC3E}">
        <p14:creationId xmlns:p14="http://schemas.microsoft.com/office/powerpoint/2010/main" val="118117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9A96C-DAA3-747A-9E96-210701AA06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3D15CD-0523-688B-AFE4-2311A218C1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5D34FC-5BAD-52DC-44E8-B5AF2D08267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35B45F8-7F0F-9EF3-A2BD-CE47E6F49FCA}"/>
              </a:ext>
            </a:extLst>
          </p:cNvPr>
          <p:cNvSpPr>
            <a:spLocks noGrp="1"/>
          </p:cNvSpPr>
          <p:nvPr>
            <p:ph type="sldNum" sz="quarter" idx="5"/>
          </p:nvPr>
        </p:nvSpPr>
        <p:spPr/>
        <p:txBody>
          <a:bodyPr/>
          <a:lstStyle/>
          <a:p>
            <a:fld id="{3D7C4D9F-6FFF-BD47-BD08-C3D4C26FEE65}" type="slidenum">
              <a:rPr lang="de-DE" smtClean="0"/>
              <a:t>9</a:t>
            </a:fld>
            <a:endParaRPr lang="de-DE"/>
          </a:p>
        </p:txBody>
      </p:sp>
    </p:spTree>
    <p:extLst>
      <p:ext uri="{BB962C8B-B14F-4D97-AF65-F5344CB8AC3E}">
        <p14:creationId xmlns:p14="http://schemas.microsoft.com/office/powerpoint/2010/main" val="38326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5267-BFC5-9475-13F3-4BB59C31F9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760843-C700-BD5E-C2BE-D3066FE84C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EAD0CC-2D78-5264-5321-4F8A4FF1C1E4}"/>
              </a:ext>
            </a:extLst>
          </p:cNvPr>
          <p:cNvSpPr>
            <a:spLocks noGrp="1"/>
          </p:cNvSpPr>
          <p:nvPr>
            <p:ph type="body" idx="1"/>
          </p:nvPr>
        </p:nvSpPr>
        <p:spPr/>
        <p:txBody>
          <a:bodyPr/>
          <a:lstStyle/>
          <a:p>
            <a:pPr>
              <a:spcBef>
                <a:spcPts val="600"/>
              </a:spcBef>
              <a:buClr>
                <a:schemeClr val="accent5"/>
              </a:buClr>
            </a:pPr>
            <a:r>
              <a:rPr lang="de-DE" sz="1200" b="1" dirty="0">
                <a:solidFill>
                  <a:schemeClr val="tx2"/>
                </a:solidFill>
                <a:latin typeface="EC Square Sans Cond Pro" panose="020B0506040000020004" pitchFamily="34" charset="0"/>
              </a:rPr>
              <a:t>Crisis </a:t>
            </a:r>
            <a:r>
              <a:rPr lang="de-DE" sz="1200" b="1" dirty="0" err="1">
                <a:solidFill>
                  <a:schemeClr val="tx2"/>
                </a:solidFill>
                <a:latin typeface="EC Square Sans Cond Pro" panose="020B0506040000020004" pitchFamily="34" charset="0"/>
              </a:rPr>
              <a:t>Preparedness</a:t>
            </a:r>
            <a:r>
              <a:rPr lang="en-US" sz="1200" b="1" dirty="0">
                <a:solidFill>
                  <a:schemeClr val="tx1"/>
                </a:solidFill>
                <a:latin typeface="EC Square Sans Cond Pro" panose="020B0506040000020004" pitchFamily="34" charset="0"/>
              </a:rPr>
              <a:t>: </a:t>
            </a:r>
            <a:r>
              <a:rPr lang="en-IE" dirty="0">
                <a:solidFill>
                  <a:schemeClr val="tx1">
                    <a:lumMod val="75000"/>
                  </a:schemeClr>
                </a:solidFill>
              </a:rPr>
              <a:t>Protect citizens from serious cross-border health threats, Strengthen health systems response, Enhance coordination among Member States to cope with serious cross-border threats to health</a:t>
            </a:r>
          </a:p>
          <a:p>
            <a:pPr marL="285750" indent="-285750">
              <a:spcBef>
                <a:spcPts val="600"/>
              </a:spcBef>
              <a:buClr>
                <a:schemeClr val="accent5"/>
              </a:buClr>
              <a:buFont typeface="Wingdings" panose="05000000000000000000" pitchFamily="2" charset="2"/>
              <a:buChar char="§"/>
            </a:pPr>
            <a:endParaRPr lang="en-US" sz="1200" dirty="0">
              <a:latin typeface="EC Square Sans Cond Pro" panose="020B0506040000020004" pitchFamily="34" charset="0"/>
            </a:endParaRP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r>
              <a:rPr lang="en-US" sz="1200" b="1" dirty="0">
                <a:solidFill>
                  <a:schemeClr val="tx2"/>
                </a:solidFill>
                <a:latin typeface="EC Square Sans Cond Pro" panose="020B0506040000020004" pitchFamily="34" charset="0"/>
              </a:rPr>
              <a:t>Health Promotion &amp; Disease Prevention: </a:t>
            </a:r>
            <a:r>
              <a:rPr lang="en-IE" sz="1200" dirty="0">
                <a:solidFill>
                  <a:schemeClr val="tx1">
                    <a:lumMod val="75000"/>
                  </a:schemeClr>
                </a:solidFill>
                <a:latin typeface="EC Square Sans Cond Pro" panose="020B0506040000020004" pitchFamily="34" charset="0"/>
              </a:rPr>
              <a:t>Improve and foster health in the EU, Reduce the burden of communicable and non-communicable diseases, Support health promotion and disease prevention, Reduce health inequalities, Foster healthy lifestyles</a:t>
            </a:r>
            <a:endParaRPr lang="fr-BE" sz="1200" cap="none" dirty="0">
              <a:solidFill>
                <a:schemeClr val="tx1">
                  <a:lumMod val="75000"/>
                </a:schemeClr>
              </a:solidFill>
              <a:latin typeface="EC Square Sans Cond Pro" panose="020B0506040000020004" pitchFamily="34" charset="0"/>
            </a:endParaRPr>
          </a:p>
          <a:p>
            <a:pPr marL="285750" indent="-285750">
              <a:spcBef>
                <a:spcPts val="600"/>
              </a:spcBef>
              <a:buClr>
                <a:schemeClr val="accent5"/>
              </a:buClr>
              <a:buFont typeface="Wingdings" panose="05000000000000000000" pitchFamily="2" charset="2"/>
              <a:buChar char="§"/>
            </a:pPr>
            <a:endParaRPr lang="fr-BE" sz="1200" cap="none" dirty="0">
              <a:solidFill>
                <a:schemeClr val="tx1">
                  <a:lumMod val="75000"/>
                </a:schemeClr>
              </a:solidFill>
              <a:latin typeface="EC Square Sans Cond Pro" panose="020B0506040000020004" pitchFamily="34" charset="0"/>
            </a:endParaRP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r>
              <a:rPr lang="en-GB" sz="1200" b="1" kern="1200" dirty="0">
                <a:solidFill>
                  <a:schemeClr val="tx2"/>
                </a:solidFill>
                <a:latin typeface="EC Square Sans Cond Pro" panose="020B0506040000020004" pitchFamily="34" charset="0"/>
                <a:ea typeface="+mn-ea"/>
                <a:cs typeface="+mn-cs"/>
              </a:rPr>
              <a:t>Health Systems &amp; Healthcare Workforce: </a:t>
            </a:r>
            <a:r>
              <a:rPr lang="en-IE" dirty="0">
                <a:solidFill>
                  <a:schemeClr val="tx1">
                    <a:lumMod val="75000"/>
                  </a:schemeClr>
                </a:solidFill>
              </a:rPr>
              <a:t>Improve availability, accessibility and affordability of medicinal products and medical devices, support their innovation, Strengthen resilience and sustainability of health systems, Reinforce healthcare workforce</a:t>
            </a:r>
          </a:p>
          <a:p>
            <a:pPr marL="0" indent="0">
              <a:spcBef>
                <a:spcPts val="600"/>
              </a:spcBef>
              <a:buClr>
                <a:schemeClr val="accent5"/>
              </a:buClr>
              <a:buFont typeface="Wingdings" panose="05000000000000000000" pitchFamily="2" charset="2"/>
              <a:buNone/>
            </a:pPr>
            <a:endParaRPr lang="en-GB" cap="small" dirty="0">
              <a:solidFill>
                <a:schemeClr val="bg1"/>
              </a:solidFill>
              <a:latin typeface="EC Square Sans Cond Pro" panose="020B0506040000020004" pitchFamily="34" charset="0"/>
            </a:endParaRPr>
          </a:p>
          <a:p>
            <a:pPr marL="0" marR="0" lvl="0" indent="0" algn="l" defTabSz="914400" rtl="0" eaLnBrk="1" fontAlgn="auto" latinLnBrk="0" hangingPunct="1">
              <a:lnSpc>
                <a:spcPct val="100000"/>
              </a:lnSpc>
              <a:spcBef>
                <a:spcPts val="600"/>
              </a:spcBef>
              <a:spcAft>
                <a:spcPts val="0"/>
              </a:spcAft>
              <a:buClr>
                <a:schemeClr val="accent5"/>
              </a:buClr>
              <a:buSzTx/>
              <a:buFont typeface="Wingdings" panose="05000000000000000000" pitchFamily="2" charset="2"/>
              <a:buNone/>
              <a:tabLst/>
              <a:defRPr/>
            </a:pPr>
            <a:r>
              <a:rPr lang="en-GB" sz="1200" b="1" kern="1200" dirty="0">
                <a:solidFill>
                  <a:schemeClr val="tx2"/>
                </a:solidFill>
                <a:latin typeface="EC Square Sans Cond Pro" panose="020B0506040000020004" pitchFamily="34" charset="0"/>
                <a:ea typeface="+mn-ea"/>
                <a:cs typeface="+mn-cs"/>
              </a:rPr>
              <a:t>Digital transformation: </a:t>
            </a:r>
            <a:r>
              <a:rPr lang="en-IE" dirty="0">
                <a:solidFill>
                  <a:schemeClr val="tx1">
                    <a:lumMod val="75000"/>
                  </a:schemeClr>
                </a:solidFill>
              </a:rPr>
              <a:t>Advance digital transformation of health systems, Strengthen primary &amp; secondary use of health data</a:t>
            </a:r>
          </a:p>
          <a:p>
            <a:pPr marL="0" indent="0">
              <a:spcBef>
                <a:spcPts val="600"/>
              </a:spcBef>
              <a:buClr>
                <a:schemeClr val="accent5"/>
              </a:buClr>
              <a:buFont typeface="Wingdings" panose="05000000000000000000" pitchFamily="2" charset="2"/>
              <a:buNone/>
            </a:pPr>
            <a:endParaRPr lang="en-GB" cap="small" dirty="0">
              <a:solidFill>
                <a:schemeClr val="bg1"/>
              </a:solidFill>
              <a:latin typeface="EC Square Sans Cond Pro" panose="020B0506040000020004" pitchFamily="34" charset="0"/>
            </a:endParaRPr>
          </a:p>
        </p:txBody>
      </p:sp>
      <p:sp>
        <p:nvSpPr>
          <p:cNvPr id="4" name="Foliennummernplatzhalter 3">
            <a:extLst>
              <a:ext uri="{FF2B5EF4-FFF2-40B4-BE49-F238E27FC236}">
                <a16:creationId xmlns:a16="http://schemas.microsoft.com/office/drawing/2014/main" id="{FF2177B4-DD74-25EB-FFB5-28D271BA747A}"/>
              </a:ext>
            </a:extLst>
          </p:cNvPr>
          <p:cNvSpPr>
            <a:spLocks noGrp="1"/>
          </p:cNvSpPr>
          <p:nvPr>
            <p:ph type="sldNum" sz="quarter" idx="5"/>
          </p:nvPr>
        </p:nvSpPr>
        <p:spPr/>
        <p:txBody>
          <a:bodyPr/>
          <a:lstStyle/>
          <a:p>
            <a:fld id="{3D7C4D9F-6FFF-BD47-BD08-C3D4C26FEE65}" type="slidenum">
              <a:rPr lang="de-DE" smtClean="0"/>
              <a:t>10</a:t>
            </a:fld>
            <a:endParaRPr lang="de-DE"/>
          </a:p>
        </p:txBody>
      </p:sp>
    </p:spTree>
    <p:extLst>
      <p:ext uri="{BB962C8B-B14F-4D97-AF65-F5344CB8AC3E}">
        <p14:creationId xmlns:p14="http://schemas.microsoft.com/office/powerpoint/2010/main" val="52974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2BA68-65C4-039E-F86E-E9BF18907D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2F2577-0E09-6489-9016-0871563B3F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1005070-1665-26AF-39EA-B1B8653730B7}"/>
              </a:ext>
            </a:extLst>
          </p:cNvPr>
          <p:cNvSpPr>
            <a:spLocks noGrp="1"/>
          </p:cNvSpPr>
          <p:nvPr>
            <p:ph type="body" idx="1"/>
          </p:nvPr>
        </p:nvSpPr>
        <p:spPr/>
        <p:txBody>
          <a:bodyPr/>
          <a:lstStyle/>
          <a:p>
            <a:pPr marL="0" indent="0">
              <a:spcBef>
                <a:spcPts val="600"/>
              </a:spcBef>
              <a:buClr>
                <a:schemeClr val="accent5"/>
              </a:buClr>
              <a:buFont typeface="Wingdings" panose="05000000000000000000" pitchFamily="2" charset="2"/>
              <a:buNone/>
            </a:pPr>
            <a:endParaRPr lang="en-GB" cap="small" dirty="0">
              <a:solidFill>
                <a:schemeClr val="bg1"/>
              </a:solidFill>
              <a:latin typeface="EC Square Sans Cond Pro" panose="020B0506040000020004" pitchFamily="34" charset="0"/>
            </a:endParaRPr>
          </a:p>
        </p:txBody>
      </p:sp>
      <p:sp>
        <p:nvSpPr>
          <p:cNvPr id="4" name="Foliennummernplatzhalter 3">
            <a:extLst>
              <a:ext uri="{FF2B5EF4-FFF2-40B4-BE49-F238E27FC236}">
                <a16:creationId xmlns:a16="http://schemas.microsoft.com/office/drawing/2014/main" id="{7FC720E0-BA9C-CD4D-A574-B3836C2ADB69}"/>
              </a:ext>
            </a:extLst>
          </p:cNvPr>
          <p:cNvSpPr>
            <a:spLocks noGrp="1"/>
          </p:cNvSpPr>
          <p:nvPr>
            <p:ph type="sldNum" sz="quarter" idx="5"/>
          </p:nvPr>
        </p:nvSpPr>
        <p:spPr/>
        <p:txBody>
          <a:bodyPr/>
          <a:lstStyle/>
          <a:p>
            <a:fld id="{3D7C4D9F-6FFF-BD47-BD08-C3D4C26FEE65}" type="slidenum">
              <a:rPr lang="de-DE" smtClean="0"/>
              <a:t>11</a:t>
            </a:fld>
            <a:endParaRPr lang="de-DE"/>
          </a:p>
        </p:txBody>
      </p:sp>
    </p:spTree>
    <p:extLst>
      <p:ext uri="{BB962C8B-B14F-4D97-AF65-F5344CB8AC3E}">
        <p14:creationId xmlns:p14="http://schemas.microsoft.com/office/powerpoint/2010/main" val="3153145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4634AF28-939D-F678-63BF-D82246D1C55A}"/>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rgbClr val="32466E"/>
                </a:solidFill>
              </a:defRPr>
            </a:lvl1pPr>
          </a:lstStyle>
          <a:p>
            <a:r>
              <a:rPr lang="de-DE" dirty="0"/>
              <a:t>Das ist der Titel von meinem Vortrag </a:t>
            </a:r>
            <a:br>
              <a:rPr lang="de-DE" dirty="0"/>
            </a:br>
            <a:r>
              <a:rPr lang="de-DE" dirty="0"/>
              <a:t>und hier steht die zweite Zeile</a:t>
            </a:r>
          </a:p>
        </p:txBody>
      </p:sp>
      <p:sp>
        <p:nvSpPr>
          <p:cNvPr id="31" name="Textplatzhalter 3">
            <a:extLst>
              <a:ext uri="{FF2B5EF4-FFF2-40B4-BE49-F238E27FC236}">
                <a16:creationId xmlns:a16="http://schemas.microsoft.com/office/drawing/2014/main" id="{6A343E7D-47FC-3FB5-7D5F-42906B40C521}"/>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rgbClr val="32466E"/>
                </a:solidFill>
              </a:defRPr>
            </a:lvl1pPr>
          </a:lstStyle>
          <a:p>
            <a:r>
              <a:rPr lang="de-DE" dirty="0"/>
              <a:t>Vorname Nachname</a:t>
            </a:r>
          </a:p>
          <a:p>
            <a:r>
              <a:rPr lang="de-DE" dirty="0"/>
              <a:t>Veranstaltungstitel Platzhalter</a:t>
            </a:r>
          </a:p>
        </p:txBody>
      </p:sp>
      <p:cxnSp>
        <p:nvCxnSpPr>
          <p:cNvPr id="56" name="Gerade Verbindung 55">
            <a:extLst>
              <a:ext uri="{FF2B5EF4-FFF2-40B4-BE49-F238E27FC236}">
                <a16:creationId xmlns:a16="http://schemas.microsoft.com/office/drawing/2014/main" id="{DDDD0361-B221-AD6E-49E2-B450F702CC46}"/>
              </a:ext>
            </a:extLst>
          </p:cNvPr>
          <p:cNvCxnSpPr>
            <a:cxnSpLocks/>
          </p:cNvCxnSpPr>
          <p:nvPr userDrawn="1"/>
        </p:nvCxnSpPr>
        <p:spPr>
          <a:xfrm>
            <a:off x="954740" y="3695945"/>
            <a:ext cx="594000"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5" name="Textplatzhalter 3">
            <a:extLst>
              <a:ext uri="{FF2B5EF4-FFF2-40B4-BE49-F238E27FC236}">
                <a16:creationId xmlns:a16="http://schemas.microsoft.com/office/drawing/2014/main" id="{7A24CC74-2996-03BE-AC54-6F4B9A1E1146}"/>
              </a:ext>
            </a:extLst>
          </p:cNvPr>
          <p:cNvSpPr>
            <a:spLocks noGrp="1"/>
          </p:cNvSpPr>
          <p:nvPr>
            <p:ph type="body" idx="12" hasCustomPrompt="1"/>
          </p:nvPr>
        </p:nvSpPr>
        <p:spPr>
          <a:xfrm>
            <a:off x="831849" y="6400222"/>
            <a:ext cx="3008631" cy="321253"/>
          </a:xfrm>
        </p:spPr>
        <p:txBody>
          <a:bodyPr anchor="t">
            <a:noAutofit/>
          </a:bodyPr>
          <a:lstStyle>
            <a:lvl1pPr marL="0" indent="0">
              <a:buNone/>
              <a:defRPr sz="1200">
                <a:solidFill>
                  <a:srgbClr val="32466E"/>
                </a:solidFill>
              </a:defRPr>
            </a:lvl1pPr>
          </a:lstStyle>
          <a:p>
            <a:r>
              <a:rPr lang="de-AT"/>
              <a:t>Datum</a:t>
            </a:r>
          </a:p>
        </p:txBody>
      </p:sp>
      <p:pic>
        <p:nvPicPr>
          <p:cNvPr id="3" name="Grafik 2" descr="Ein Bild, das Farbigkeit, Grafiken, Kreis, Screenshot enthält.&#10;&#10;Automatisch generierte Beschreibung">
            <a:extLst>
              <a:ext uri="{FF2B5EF4-FFF2-40B4-BE49-F238E27FC236}">
                <a16:creationId xmlns:a16="http://schemas.microsoft.com/office/drawing/2014/main" id="{079DFAC6-444C-2EF5-5659-2AB3F73818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4740" y="628884"/>
            <a:ext cx="2615025" cy="661633"/>
          </a:xfrm>
          <a:prstGeom prst="rect">
            <a:avLst/>
          </a:prstGeom>
        </p:spPr>
      </p:pic>
    </p:spTree>
    <p:extLst>
      <p:ext uri="{BB962C8B-B14F-4D97-AF65-F5344CB8AC3E}">
        <p14:creationId xmlns:p14="http://schemas.microsoft.com/office/powerpoint/2010/main" val="1748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_rech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21" name="Gerade Verbindung 20">
            <a:extLst>
              <a:ext uri="{FF2B5EF4-FFF2-40B4-BE49-F238E27FC236}">
                <a16:creationId xmlns:a16="http://schemas.microsoft.com/office/drawing/2014/main" id="{66193DA0-12BA-B281-5815-37E51D87B7BD}"/>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98FC5539-E23C-9067-8B80-D6C094731F79}"/>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0" name="Foliennummernplatzhalter 5">
            <a:extLst>
              <a:ext uri="{FF2B5EF4-FFF2-40B4-BE49-F238E27FC236}">
                <a16:creationId xmlns:a16="http://schemas.microsoft.com/office/drawing/2014/main" id="{4C56EF91-F1EE-07AD-2D0A-C5BF1764CA51}"/>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31" name="Gerade Verbindung 30">
            <a:extLst>
              <a:ext uri="{FF2B5EF4-FFF2-40B4-BE49-F238E27FC236}">
                <a16:creationId xmlns:a16="http://schemas.microsoft.com/office/drawing/2014/main" id="{DA60EAE5-AFC3-BC1B-C4D7-5AB5C153DA0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sp>
        <p:nvSpPr>
          <p:cNvPr id="42" name="Inhaltsplatzhalter 3">
            <a:extLst>
              <a:ext uri="{FF2B5EF4-FFF2-40B4-BE49-F238E27FC236}">
                <a16:creationId xmlns:a16="http://schemas.microsoft.com/office/drawing/2014/main" id="{F5A87B07-17A8-EF60-460F-27C7B51AAE14}"/>
              </a:ext>
            </a:extLst>
          </p:cNvPr>
          <p:cNvSpPr>
            <a:spLocks noGrp="1"/>
          </p:cNvSpPr>
          <p:nvPr>
            <p:ph sz="half" idx="2" hasCustomPrompt="1"/>
          </p:nvPr>
        </p:nvSpPr>
        <p:spPr>
          <a:xfrm>
            <a:off x="771601" y="1745389"/>
            <a:ext cx="5246399" cy="4304213"/>
          </a:xfrm>
        </p:spPr>
        <p:txBody>
          <a:bodyPr>
            <a:normAutofit/>
          </a:bodyPr>
          <a:lstStyle>
            <a:lvl1pPr marL="0" indent="0">
              <a:buClr>
                <a:srgbClr val="32466E"/>
              </a:buClr>
              <a:buFont typeface="Arial" panose="020B0604020202020204" pitchFamily="34" charset="0"/>
              <a:buNone/>
              <a:defRPr sz="2000"/>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43" name="Textplatzhalter 10">
            <a:extLst>
              <a:ext uri="{FF2B5EF4-FFF2-40B4-BE49-F238E27FC236}">
                <a16:creationId xmlns:a16="http://schemas.microsoft.com/office/drawing/2014/main" id="{521D8946-1ACC-C094-5097-7F6359AC87B4}"/>
              </a:ext>
            </a:extLst>
          </p:cNvPr>
          <p:cNvSpPr>
            <a:spLocks noGrp="1"/>
          </p:cNvSpPr>
          <p:nvPr>
            <p:ph type="body" sz="quarter" idx="25" hasCustomPrompt="1"/>
          </p:nvPr>
        </p:nvSpPr>
        <p:spPr>
          <a:xfrm>
            <a:off x="8325861" y="5578422"/>
            <a:ext cx="3092739" cy="175372"/>
          </a:xfrm>
        </p:spPr>
        <p:txBody>
          <a:bodyPr anchor="t">
            <a:noAutofit/>
          </a:bodyPr>
          <a:lstStyle>
            <a:lvl1pPr marL="0" indent="0" algn="r">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pic>
        <p:nvPicPr>
          <p:cNvPr id="3" name="Grafik 2">
            <a:extLst>
              <a:ext uri="{FF2B5EF4-FFF2-40B4-BE49-F238E27FC236}">
                <a16:creationId xmlns:a16="http://schemas.microsoft.com/office/drawing/2014/main" id="{276D89D5-F0F6-7E05-BC3E-1382A7B0E05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
        <p:nvSpPr>
          <p:cNvPr id="13" name="Bildplatzhalter 12">
            <a:extLst>
              <a:ext uri="{FF2B5EF4-FFF2-40B4-BE49-F238E27FC236}">
                <a16:creationId xmlns:a16="http://schemas.microsoft.com/office/drawing/2014/main" id="{34893D54-8041-0019-CE77-ED17B8642C88}"/>
              </a:ext>
            </a:extLst>
          </p:cNvPr>
          <p:cNvSpPr>
            <a:spLocks noGrp="1"/>
          </p:cNvSpPr>
          <p:nvPr>
            <p:ph type="pic" sz="quarter" idx="27"/>
          </p:nvPr>
        </p:nvSpPr>
        <p:spPr>
          <a:xfrm>
            <a:off x="6307635" y="1745396"/>
            <a:ext cx="5884364" cy="3797657"/>
          </a:xfrm>
          <a:custGeom>
            <a:avLst/>
            <a:gdLst>
              <a:gd name="connsiteX0" fmla="*/ 1898815 w 5884364"/>
              <a:gd name="connsiteY0" fmla="*/ 0 h 3797657"/>
              <a:gd name="connsiteX1" fmla="*/ 5884364 w 5884364"/>
              <a:gd name="connsiteY1" fmla="*/ 0 h 3797657"/>
              <a:gd name="connsiteX2" fmla="*/ 5884364 w 5884364"/>
              <a:gd name="connsiteY2" fmla="*/ 3797656 h 3797657"/>
              <a:gd name="connsiteX3" fmla="*/ 1898834 w 5884364"/>
              <a:gd name="connsiteY3" fmla="*/ 3797656 h 3797657"/>
              <a:gd name="connsiteX4" fmla="*/ 1898815 w 5884364"/>
              <a:gd name="connsiteY4" fmla="*/ 3797657 h 3797657"/>
              <a:gd name="connsiteX5" fmla="*/ 0 w 5884364"/>
              <a:gd name="connsiteY5" fmla="*/ 1898842 h 3797657"/>
              <a:gd name="connsiteX6" fmla="*/ 1898815 w 5884364"/>
              <a:gd name="connsiteY6" fmla="*/ 27 h 37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4364" h="3797657">
                <a:moveTo>
                  <a:pt x="1898815" y="0"/>
                </a:moveTo>
                <a:lnTo>
                  <a:pt x="5884364" y="0"/>
                </a:lnTo>
                <a:lnTo>
                  <a:pt x="5884364" y="3797656"/>
                </a:lnTo>
                <a:lnTo>
                  <a:pt x="1898834" y="3797656"/>
                </a:lnTo>
                <a:lnTo>
                  <a:pt x="1898815" y="3797657"/>
                </a:lnTo>
                <a:cubicBezTo>
                  <a:pt x="850128" y="3797657"/>
                  <a:pt x="0" y="2947529"/>
                  <a:pt x="0" y="1898842"/>
                </a:cubicBezTo>
                <a:cubicBezTo>
                  <a:pt x="0" y="850155"/>
                  <a:pt x="850128" y="27"/>
                  <a:pt x="1898815" y="27"/>
                </a:cubicBezTo>
                <a:close/>
              </a:path>
            </a:pathLst>
          </a:custGeom>
          <a:solidFill>
            <a:schemeClr val="bg2">
              <a:lumMod val="90000"/>
            </a:schemeClr>
          </a:solidFill>
        </p:spPr>
        <p:txBody>
          <a:bodyPr wrap="square" anchor="ctr" anchorCtr="0">
            <a:noAutofit/>
          </a:bodyPr>
          <a:lstStyle>
            <a:lvl1pPr algn="ctr">
              <a:defRPr/>
            </a:lvl1pPr>
          </a:lstStyle>
          <a:p>
            <a:r>
              <a:rPr lang="de-DE"/>
              <a:t>Bild durch Klicken auf Symbol hinzufügen</a:t>
            </a:r>
          </a:p>
        </p:txBody>
      </p:sp>
    </p:spTree>
    <p:extLst>
      <p:ext uri="{BB962C8B-B14F-4D97-AF65-F5344CB8AC3E}">
        <p14:creationId xmlns:p14="http://schemas.microsoft.com/office/powerpoint/2010/main" val="385234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Pers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48089D2-DB7C-E327-F64A-6B197857EBD1}"/>
              </a:ext>
            </a:extLst>
          </p:cNvPr>
          <p:cNvSpPr>
            <a:spLocks noGrp="1"/>
          </p:cNvSpPr>
          <p:nvPr>
            <p:ph type="pic" sz="quarter" idx="10"/>
          </p:nvPr>
        </p:nvSpPr>
        <p:spPr>
          <a:xfrm>
            <a:off x="771600" y="1745389"/>
            <a:ext cx="2363027" cy="3150702"/>
          </a:xfrm>
          <a:prstGeom prst="roundRect">
            <a:avLst>
              <a:gd name="adj" fmla="val 4980"/>
            </a:avLst>
          </a:prstGeom>
          <a:solidFill>
            <a:schemeClr val="bg2">
              <a:lumMod val="90000"/>
            </a:schemeClr>
          </a:solidFill>
        </p:spPr>
        <p:txBody>
          <a:bodyPr anchor="ctr" anchorCtr="0"/>
          <a:lstStyle>
            <a:lvl1pPr algn="ctr">
              <a:defRPr/>
            </a:lvl1pPr>
          </a:lstStyle>
          <a:p>
            <a:r>
              <a:rPr lang="de-DE"/>
              <a:t>Bild durch Klicken auf Symbol hinzufügen</a:t>
            </a:r>
          </a:p>
        </p:txBody>
      </p:sp>
      <p:cxnSp>
        <p:nvCxnSpPr>
          <p:cNvPr id="8" name="Gerade Verbindung 7">
            <a:extLst>
              <a:ext uri="{FF2B5EF4-FFF2-40B4-BE49-F238E27FC236}">
                <a16:creationId xmlns:a16="http://schemas.microsoft.com/office/drawing/2014/main" id="{7EDA9AD8-5A1F-FA09-3834-0A288BB7E1EA}"/>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FF886A33-C272-EDC7-10A9-3ED130564E9B}"/>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10" name="Inhaltsplatzhalter 3">
            <a:extLst>
              <a:ext uri="{FF2B5EF4-FFF2-40B4-BE49-F238E27FC236}">
                <a16:creationId xmlns:a16="http://schemas.microsoft.com/office/drawing/2014/main" id="{C8AF675C-F54E-6500-FF8F-315A2B6F1E31}"/>
              </a:ext>
            </a:extLst>
          </p:cNvPr>
          <p:cNvSpPr>
            <a:spLocks noGrp="1"/>
          </p:cNvSpPr>
          <p:nvPr>
            <p:ph sz="half" idx="2" hasCustomPrompt="1"/>
          </p:nvPr>
        </p:nvSpPr>
        <p:spPr>
          <a:xfrm>
            <a:off x="3426106" y="1745389"/>
            <a:ext cx="7994294" cy="4304213"/>
          </a:xfrm>
        </p:spPr>
        <p:txBody>
          <a:bodyPr/>
          <a:lstStyle>
            <a:lvl1pPr marL="0" indent="0">
              <a:buClr>
                <a:srgbClr val="32466E"/>
              </a:buClr>
              <a:buFont typeface="Arial" panose="020B0604020202020204" pitchFamily="34" charset="0"/>
              <a:buNone/>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11" name="Textplatzhalter 10">
            <a:extLst>
              <a:ext uri="{FF2B5EF4-FFF2-40B4-BE49-F238E27FC236}">
                <a16:creationId xmlns:a16="http://schemas.microsoft.com/office/drawing/2014/main" id="{339B385F-E4B8-B4F8-7E41-A1899E38DDB2}"/>
              </a:ext>
            </a:extLst>
          </p:cNvPr>
          <p:cNvSpPr>
            <a:spLocks noGrp="1"/>
          </p:cNvSpPr>
          <p:nvPr>
            <p:ph type="body" sz="quarter" idx="25" hasCustomPrompt="1"/>
          </p:nvPr>
        </p:nvSpPr>
        <p:spPr>
          <a:xfrm rot="16200000">
            <a:off x="-971702" y="3262036"/>
            <a:ext cx="3092739" cy="175372"/>
          </a:xfrm>
        </p:spPr>
        <p:txBody>
          <a:bodyPr anchor="t">
            <a:noAutofit/>
          </a:bodyPr>
          <a:lstStyle>
            <a:lvl1pPr marL="0" indent="0" algn="l">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3" name="Foliennummernplatzhalter 5">
            <a:extLst>
              <a:ext uri="{FF2B5EF4-FFF2-40B4-BE49-F238E27FC236}">
                <a16:creationId xmlns:a16="http://schemas.microsoft.com/office/drawing/2014/main" id="{447B3746-9024-D98F-6E3E-4E8CCC3C00D4}"/>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14" name="Gerade Verbindung 13">
            <a:extLst>
              <a:ext uri="{FF2B5EF4-FFF2-40B4-BE49-F238E27FC236}">
                <a16:creationId xmlns:a16="http://schemas.microsoft.com/office/drawing/2014/main" id="{CBE0FE50-502E-DF68-4140-8E694D042B79}"/>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032808FE-F6DF-0811-F5A6-DB6F85ECEF2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8513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mit Fußzei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C144A7A6-0CEB-F976-F0BE-78A6454A1F9B}"/>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7" name="Gerade Verbindung 6">
            <a:extLst>
              <a:ext uri="{FF2B5EF4-FFF2-40B4-BE49-F238E27FC236}">
                <a16:creationId xmlns:a16="http://schemas.microsoft.com/office/drawing/2014/main" id="{2E2BE1DC-53E2-F380-9AFC-25CAA5B52018}"/>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6D573BB1-27C8-930A-7AC6-0B0B69139B5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19039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7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ver with a picture of an eye">
    <p:bg>
      <p:bgPr>
        <a:solidFill>
          <a:srgbClr val="B4FFAA"/>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B4D1090D-3E0E-1D6C-BF6F-79D888D9CEB9}"/>
              </a:ext>
            </a:extLst>
          </p:cNvPr>
          <p:cNvPicPr/>
          <p:nvPr userDrawn="1"/>
        </p:nvPicPr>
        <p:blipFill rotWithShape="1">
          <a:blip r:embed="rId2">
            <a:extLst>
              <a:ext uri="{28A0092B-C50C-407E-A947-70E740481C1C}">
                <a14:useLocalDpi xmlns:a14="http://schemas.microsoft.com/office/drawing/2010/main" val="0"/>
              </a:ext>
            </a:extLst>
          </a:blip>
          <a:srcRect l="688" r="17776"/>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en-GB"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en-GB"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en-GB"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en-GB"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en-GB"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en-GB"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en-GB"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en-GB"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en-GB" noProof="0" dirty="0"/>
              <a:t>Add title here</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en-GB" noProof="0" dirty="0"/>
              <a:t>Add text here</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en-GB" sz="1600" spc="-20" baseline="0" noProof="0" dirty="0"/>
              <a:t>Finnish Institute for </a:t>
            </a:r>
            <a:br>
              <a:rPr lang="en-GB" sz="1600" spc="-20" baseline="0" noProof="0" dirty="0"/>
            </a:br>
            <a:r>
              <a:rPr lang="en-GB" sz="1600" spc="-20" baseline="0" noProof="0" dirty="0"/>
              <a:t>Health and Welfare</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en-GB" noProof="0" smtClean="0"/>
              <a:pPr/>
              <a:t>21/11/2025</a:t>
            </a:fld>
            <a:endParaRPr lang="en-GB"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en-GB" noProof="0" smtClean="0"/>
              <a:pPr/>
              <a:t>‹Nr.›</a:t>
            </a:fld>
            <a:endParaRPr lang="en-GB" noProof="0" dirty="0"/>
          </a:p>
        </p:txBody>
      </p:sp>
    </p:spTree>
    <p:extLst>
      <p:ext uri="{BB962C8B-B14F-4D97-AF65-F5344CB8AC3E}">
        <p14:creationId xmlns:p14="http://schemas.microsoft.com/office/powerpoint/2010/main" val="179005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page imag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AB8E4D65-CABD-C79C-680A-7F71422D487F}"/>
              </a:ext>
            </a:extLst>
          </p:cNvPr>
          <p:cNvSpPr>
            <a:spLocks noGrp="1"/>
          </p:cNvSpPr>
          <p:nvPr>
            <p:ph type="pic" sz="quarter" idx="13" hasCustomPrompt="1"/>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en-GB" noProof="0" dirty="0"/>
              <a:t>Add picture here</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en-GB" noProof="0" dirty="0"/>
              <a:t>Add title here</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en-GB" noProof="0" dirty="0"/>
              <a:t>Click to add 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3" name="Date Placeholder 2">
            <a:extLst>
              <a:ext uri="{FF2B5EF4-FFF2-40B4-BE49-F238E27FC236}">
                <a16:creationId xmlns:a16="http://schemas.microsoft.com/office/drawing/2014/main" id="{CC8E29D9-0822-D49C-1B29-63768B851AF1}"/>
              </a:ext>
            </a:extLst>
          </p:cNvPr>
          <p:cNvSpPr>
            <a:spLocks noGrp="1"/>
          </p:cNvSpPr>
          <p:nvPr>
            <p:ph type="dt" sz="half" idx="15"/>
          </p:nvPr>
        </p:nvSpPr>
        <p:spPr/>
        <p:txBody>
          <a:bodyPr/>
          <a:lstStyle/>
          <a:p>
            <a:fld id="{76BE8DE8-6261-4CD3-8D49-9AB11C9718BA}" type="datetime1">
              <a:rPr lang="en-GB" noProof="0" smtClean="0"/>
              <a:pPr/>
              <a:t>21/11/2025</a:t>
            </a:fld>
            <a:endParaRPr lang="en-GB" noProof="0" dirty="0"/>
          </a:p>
        </p:txBody>
      </p:sp>
      <p:sp>
        <p:nvSpPr>
          <p:cNvPr id="6" name="Slide Number Placeholder 5">
            <a:extLst>
              <a:ext uri="{FF2B5EF4-FFF2-40B4-BE49-F238E27FC236}">
                <a16:creationId xmlns:a16="http://schemas.microsoft.com/office/drawing/2014/main" id="{8AD40D5E-85B1-0C56-D007-56A27740976A}"/>
              </a:ext>
            </a:extLst>
          </p:cNvPr>
          <p:cNvSpPr>
            <a:spLocks noGrp="1"/>
          </p:cNvSpPr>
          <p:nvPr>
            <p:ph type="sldNum" sz="quarter" idx="17"/>
          </p:nvPr>
        </p:nvSpPr>
        <p:spPr/>
        <p:txBody>
          <a:bodyPr/>
          <a:lstStyle>
            <a:lvl1pPr>
              <a:defRPr>
                <a:solidFill>
                  <a:schemeClr val="bg1"/>
                </a:solidFill>
              </a:defRPr>
            </a:lvl1pPr>
          </a:lstStyle>
          <a:p>
            <a:fld id="{31160B98-140E-4345-B1A3-2A7247C42973}" type="slidenum">
              <a:rPr lang="en-GB" noProof="0" smtClean="0"/>
              <a:pPr/>
              <a:t>‹Nr.›</a:t>
            </a:fld>
            <a:endParaRPr lang="en-GB" noProof="0" dirty="0"/>
          </a:p>
        </p:txBody>
      </p:sp>
    </p:spTree>
    <p:extLst>
      <p:ext uri="{BB962C8B-B14F-4D97-AF65-F5344CB8AC3E}">
        <p14:creationId xmlns:p14="http://schemas.microsoft.com/office/powerpoint/2010/main" val="308169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p:txBody>
          <a:bodyPr/>
          <a:lstStyle/>
          <a:p>
            <a:r>
              <a:rPr lang="en-GB" noProof="0" dirty="0"/>
              <a:t>Add title here</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BFDCF7E-D6E4-477D-A5E7-E03E473A7D52}" type="datetime1">
              <a:rPr lang="en-GB" noProof="0" smtClean="0"/>
              <a:t>21/11/2025</a:t>
            </a:fld>
            <a:endParaRPr lang="en-GB" noProof="0"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en-GB" noProof="0"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en-GB" noProof="0" smtClean="0"/>
              <a:t>‹Nr.›</a:t>
            </a:fld>
            <a:endParaRPr lang="en-GB" noProof="0" dirty="0"/>
          </a:p>
        </p:txBody>
      </p:sp>
    </p:spTree>
    <p:extLst>
      <p:ext uri="{BB962C8B-B14F-4D97-AF65-F5344CB8AC3E}">
        <p14:creationId xmlns:p14="http://schemas.microsoft.com/office/powerpoint/2010/main" val="218125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alf page image blue text lif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2F809D4-1743-A3E9-3A4F-FD688BED92CA}"/>
              </a:ext>
            </a:extLst>
          </p:cNvPr>
          <p:cNvSpPr>
            <a:spLocks noGrp="1"/>
          </p:cNvSpPr>
          <p:nvPr>
            <p:ph type="pic" sz="quarter" idx="13" hasCustomPrompt="1"/>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en-GB" noProof="0" dirty="0"/>
              <a:t>Add picture here</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en-GB" noProof="0" dirty="0"/>
              <a:t>Add title here</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en-GB" noProof="0" dirty="0"/>
              <a:t>Click to add 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6095382" y="0"/>
            <a:ext cx="3021723" cy="3045791"/>
          </a:xfrm>
          <a:solidFill>
            <a:srgbClr val="DCEFFE"/>
          </a:solidFill>
        </p:spPr>
        <p:txBody>
          <a:bodyPr lIns="180000" tIns="180000" rIns="72000"/>
          <a:lstStyle>
            <a:lvl1pPr marL="0" indent="0">
              <a:lnSpc>
                <a:spcPct val="95000"/>
              </a:lnSpc>
              <a:buNone/>
              <a:defRPr sz="2800" spc="-70" baseline="0"/>
            </a:lvl1pPr>
          </a:lstStyle>
          <a:p>
            <a:pPr lvl="0"/>
            <a:r>
              <a:rPr lang="en-GB" noProof="0" dirty="0"/>
              <a:t>Add text here</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en-GB" noProof="0" smtClean="0"/>
              <a:t>21/11/2025</a:t>
            </a:fld>
            <a:endParaRPr lang="en-GB"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en-GB" noProof="0" smtClean="0"/>
              <a:pPr/>
              <a:t>‹Nr.›</a:t>
            </a:fld>
            <a:endParaRPr lang="en-GB" noProof="0" dirty="0"/>
          </a:p>
        </p:txBody>
      </p:sp>
    </p:spTree>
    <p:extLst>
      <p:ext uri="{BB962C8B-B14F-4D97-AF65-F5344CB8AC3E}">
        <p14:creationId xmlns:p14="http://schemas.microsoft.com/office/powerpoint/2010/main" val="225168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p:txBody>
          <a:bodyPr/>
          <a:lstStyle>
            <a:lvl1pPr>
              <a:defRPr/>
            </a:lvl1pPr>
          </a:lstStyle>
          <a:p>
            <a:r>
              <a:rPr lang="en-GB" noProof="0" dirty="0"/>
              <a:t>Add title here</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376517" y="2272553"/>
            <a:ext cx="11447929" cy="3375893"/>
          </a:xfrm>
        </p:spPr>
        <p:txBody>
          <a:bodyPr/>
          <a:lstStyle>
            <a:lvl1pPr>
              <a:defRPr/>
            </a:lvl1pPr>
            <a:lvl2pPr>
              <a:defRPr/>
            </a:lvl2pPr>
            <a:lvl3pPr>
              <a:defRPr/>
            </a:lvl3pPr>
            <a:lvl4pPr>
              <a:defRPr/>
            </a:lvl4pPr>
            <a:lvl5pPr>
              <a:defRPr/>
            </a:lvl5pPr>
          </a:lstStyle>
          <a:p>
            <a:pPr lvl="0"/>
            <a:r>
              <a:rPr lang="en-GB" noProof="0" dirty="0"/>
              <a:t>Click to add 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en-GB" noProof="0" smtClean="0"/>
              <a:t>21/11/2025</a:t>
            </a:fld>
            <a:endParaRPr lang="en-GB"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en-GB"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en-GB" noProof="0" smtClean="0"/>
              <a:t>‹Nr.›</a:t>
            </a:fld>
            <a:endParaRPr lang="en-GB" noProof="0" dirty="0"/>
          </a:p>
        </p:txBody>
      </p:sp>
    </p:spTree>
    <p:extLst>
      <p:ext uri="{BB962C8B-B14F-4D97-AF65-F5344CB8AC3E}">
        <p14:creationId xmlns:p14="http://schemas.microsoft.com/office/powerpoint/2010/main" val="131864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ing page">
    <p:bg>
      <p:bgPr>
        <a:solidFill>
          <a:srgbClr val="005A1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951001"/>
            <a:ext cx="10477035" cy="2082841"/>
          </a:xfrm>
        </p:spPr>
        <p:txBody>
          <a:bodyPr anchor="b">
            <a:noAutofit/>
          </a:bodyPr>
          <a:lstStyle>
            <a:lvl1pPr algn="ctr">
              <a:defRPr sz="13800" spc="-300" baseline="0">
                <a:solidFill>
                  <a:srgbClr val="FFF7F1"/>
                </a:solidFill>
                <a:latin typeface="Work Sans Light" pitchFamily="2" charset="0"/>
              </a:defRPr>
            </a:lvl1pPr>
          </a:lstStyle>
          <a:p>
            <a:r>
              <a:rPr lang="en-GB" noProof="0" dirty="0"/>
              <a:t>Ending page</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4664704"/>
            <a:ext cx="10477035" cy="440072"/>
          </a:xfrm>
        </p:spPr>
        <p:txBody>
          <a:bodyPr anchor="b" anchorCtr="0"/>
          <a:lstStyle>
            <a:lvl1pPr marL="0" indent="0" algn="ctr">
              <a:buNone/>
              <a:defRPr>
                <a:solidFill>
                  <a:srgbClr val="FFF7F1"/>
                </a:solidFill>
                <a:latin typeface="+mj-lt"/>
              </a:defRPr>
            </a:lvl1pPr>
            <a:lvl2pPr marL="457200" indent="0">
              <a:buNone/>
              <a:defRPr/>
            </a:lvl2pPr>
          </a:lstStyle>
          <a:p>
            <a:pPr lvl="0"/>
            <a:r>
              <a:rPr lang="en-GB" noProof="0" dirty="0"/>
              <a:t>Add text here</a:t>
            </a:r>
          </a:p>
        </p:txBody>
      </p:sp>
      <p:sp>
        <p:nvSpPr>
          <p:cNvPr id="10" name="Tekstin paikkamerkki 9">
            <a:extLst>
              <a:ext uri="{FF2B5EF4-FFF2-40B4-BE49-F238E27FC236}">
                <a16:creationId xmlns:a16="http://schemas.microsoft.com/office/drawing/2014/main" id="{BA0D528A-E45F-D426-FD02-B0B54E827D8C}"/>
              </a:ext>
            </a:extLst>
          </p:cNvPr>
          <p:cNvSpPr>
            <a:spLocks noGrp="1"/>
          </p:cNvSpPr>
          <p:nvPr>
            <p:ph type="body" sz="quarter" idx="14" hasCustomPrompt="1"/>
          </p:nvPr>
        </p:nvSpPr>
        <p:spPr>
          <a:xfrm>
            <a:off x="857250" y="5401791"/>
            <a:ext cx="10477500" cy="336484"/>
          </a:xfrm>
        </p:spPr>
        <p:txBody>
          <a:bodyPr/>
          <a:lstStyle>
            <a:lvl1pPr marL="0" indent="0" algn="ctr">
              <a:buNone/>
              <a:defRPr sz="1800">
                <a:solidFill>
                  <a:srgbClr val="FFF7F1"/>
                </a:solidFill>
              </a:defRPr>
            </a:lvl1pPr>
          </a:lstStyle>
          <a:p>
            <a:pPr lvl="0"/>
            <a:r>
              <a:rPr lang="en-GB" noProof="0" dirty="0"/>
              <a:t>Add text here</a:t>
            </a:r>
          </a:p>
        </p:txBody>
      </p:sp>
      <p:grpSp>
        <p:nvGrpSpPr>
          <p:cNvPr id="42" name="Ryhmä 9">
            <a:extLst>
              <a:ext uri="{FF2B5EF4-FFF2-40B4-BE49-F238E27FC236}">
                <a16:creationId xmlns:a16="http://schemas.microsoft.com/office/drawing/2014/main" id="{61A8B933-523D-18D5-1617-3C73FE86A300}"/>
              </a:ext>
              <a:ext uri="{C183D7F6-B498-43B3-948B-1728B52AA6E4}">
                <adec:decorative xmlns:adec="http://schemas.microsoft.com/office/drawing/2017/decorative" val="1"/>
              </a:ext>
            </a:extLst>
          </p:cNvPr>
          <p:cNvGrpSpPr/>
          <p:nvPr userDrawn="1"/>
        </p:nvGrpSpPr>
        <p:grpSpPr>
          <a:xfrm>
            <a:off x="197447" y="200023"/>
            <a:ext cx="1126884" cy="1071627"/>
            <a:chOff x="203203" y="203198"/>
            <a:chExt cx="1117587" cy="1062785"/>
          </a:xfrm>
          <a:solidFill>
            <a:srgbClr val="FFF7F0"/>
          </a:solidFill>
        </p:grpSpPr>
        <p:sp>
          <p:nvSpPr>
            <p:cNvPr id="43" name="Vapaamuotoinen: Muoto 10">
              <a:extLst>
                <a:ext uri="{FF2B5EF4-FFF2-40B4-BE49-F238E27FC236}">
                  <a16:creationId xmlns:a16="http://schemas.microsoft.com/office/drawing/2014/main" id="{95EF54DF-E6CC-4973-DE1C-28BF4B8CABF5}"/>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en-GB" noProof="0" dirty="0"/>
            </a:p>
          </p:txBody>
        </p:sp>
        <p:sp>
          <p:nvSpPr>
            <p:cNvPr id="44" name="Vapaamuotoinen: Muoto 11">
              <a:extLst>
                <a:ext uri="{FF2B5EF4-FFF2-40B4-BE49-F238E27FC236}">
                  <a16:creationId xmlns:a16="http://schemas.microsoft.com/office/drawing/2014/main" id="{3A717948-9DC4-C7C2-DF0B-0A741D4C969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en-GB" noProof="0" dirty="0"/>
            </a:p>
          </p:txBody>
        </p:sp>
        <p:sp>
          <p:nvSpPr>
            <p:cNvPr id="45" name="Vapaamuotoinen: Muoto 12">
              <a:extLst>
                <a:ext uri="{FF2B5EF4-FFF2-40B4-BE49-F238E27FC236}">
                  <a16:creationId xmlns:a16="http://schemas.microsoft.com/office/drawing/2014/main" id="{510CCB9C-85C9-6BC1-80CF-DCB7525EAC50}"/>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en-GB" noProof="0" dirty="0"/>
            </a:p>
          </p:txBody>
        </p:sp>
        <p:sp>
          <p:nvSpPr>
            <p:cNvPr id="46" name="Vapaamuotoinen: Muoto 13">
              <a:extLst>
                <a:ext uri="{FF2B5EF4-FFF2-40B4-BE49-F238E27FC236}">
                  <a16:creationId xmlns:a16="http://schemas.microsoft.com/office/drawing/2014/main" id="{94EC2F65-E9E5-D1B0-514B-1CAB2546F0E9}"/>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en-GB" noProof="0" dirty="0"/>
            </a:p>
          </p:txBody>
        </p:sp>
        <p:sp>
          <p:nvSpPr>
            <p:cNvPr id="47" name="Vapaamuotoinen: Muoto 14">
              <a:extLst>
                <a:ext uri="{FF2B5EF4-FFF2-40B4-BE49-F238E27FC236}">
                  <a16:creationId xmlns:a16="http://schemas.microsoft.com/office/drawing/2014/main" id="{8854FBAC-F823-CDF4-0BC8-3C0AB7DFD2A5}"/>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en-GB" noProof="0" dirty="0"/>
            </a:p>
          </p:txBody>
        </p:sp>
        <p:sp>
          <p:nvSpPr>
            <p:cNvPr id="48" name="Vapaamuotoinen: Muoto 15">
              <a:extLst>
                <a:ext uri="{FF2B5EF4-FFF2-40B4-BE49-F238E27FC236}">
                  <a16:creationId xmlns:a16="http://schemas.microsoft.com/office/drawing/2014/main" id="{859508E6-E81D-6007-C89C-F3302D643BFE}"/>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en-GB" noProof="0" dirty="0"/>
            </a:p>
          </p:txBody>
        </p:sp>
        <p:sp>
          <p:nvSpPr>
            <p:cNvPr id="49" name="Vapaamuotoinen: Muoto 16">
              <a:extLst>
                <a:ext uri="{FF2B5EF4-FFF2-40B4-BE49-F238E27FC236}">
                  <a16:creationId xmlns:a16="http://schemas.microsoft.com/office/drawing/2014/main" id="{91ADE866-BE02-3759-6D97-B4E6CC29CA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en-GB" noProof="0" dirty="0"/>
            </a:p>
          </p:txBody>
        </p:sp>
        <p:sp>
          <p:nvSpPr>
            <p:cNvPr id="50" name="Vapaamuotoinen: Muoto 17">
              <a:extLst>
                <a:ext uri="{FF2B5EF4-FFF2-40B4-BE49-F238E27FC236}">
                  <a16:creationId xmlns:a16="http://schemas.microsoft.com/office/drawing/2014/main" id="{48ED4965-5270-89A6-9D6C-CC4669A8B5D7}"/>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95691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dunkel">
    <p:bg>
      <p:bgPr>
        <a:solidFill>
          <a:srgbClr val="32466E"/>
        </a:solidFill>
        <a:effectLst/>
      </p:bgPr>
    </p:bg>
    <p:spTree>
      <p:nvGrpSpPr>
        <p:cNvPr id="1" name=""/>
        <p:cNvGrpSpPr/>
        <p:nvPr/>
      </p:nvGrpSpPr>
      <p:grpSpPr>
        <a:xfrm>
          <a:off x="0" y="0"/>
          <a:ext cx="0" cy="0"/>
          <a:chOff x="0" y="0"/>
          <a:chExt cx="0" cy="0"/>
        </a:xfrm>
      </p:grpSpPr>
      <p:pic>
        <p:nvPicPr>
          <p:cNvPr id="6" name="Grafik 5" descr="Ein Bild, das Screenshot, Schwarz, Dunkelheit, Schwarzweiß enthält.&#10;&#10;Automatisch generierte Beschreibung">
            <a:extLst>
              <a:ext uri="{FF2B5EF4-FFF2-40B4-BE49-F238E27FC236}">
                <a16:creationId xmlns:a16="http://schemas.microsoft.com/office/drawing/2014/main" id="{7FB60C9D-80A4-DE2B-21BE-CE66BAC65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4634AF28-939D-F678-63BF-D82246D1C55A}"/>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chemeClr val="bg1"/>
                </a:solidFill>
              </a:defRPr>
            </a:lvl1pPr>
          </a:lstStyle>
          <a:p>
            <a:r>
              <a:rPr lang="de-DE" dirty="0"/>
              <a:t>Das ist der Titel von meinem Vortrag </a:t>
            </a:r>
            <a:br>
              <a:rPr lang="de-DE" dirty="0"/>
            </a:br>
            <a:r>
              <a:rPr lang="de-DE" dirty="0"/>
              <a:t>und hier steht die zweite Zeile</a:t>
            </a:r>
          </a:p>
        </p:txBody>
      </p:sp>
      <p:sp>
        <p:nvSpPr>
          <p:cNvPr id="5" name="Textplatzhalter 3">
            <a:extLst>
              <a:ext uri="{FF2B5EF4-FFF2-40B4-BE49-F238E27FC236}">
                <a16:creationId xmlns:a16="http://schemas.microsoft.com/office/drawing/2014/main" id="{7A24CC74-2996-03BE-AC54-6F4B9A1E1146}"/>
              </a:ext>
            </a:extLst>
          </p:cNvPr>
          <p:cNvSpPr>
            <a:spLocks noGrp="1"/>
          </p:cNvSpPr>
          <p:nvPr>
            <p:ph type="body" idx="12" hasCustomPrompt="1"/>
          </p:nvPr>
        </p:nvSpPr>
        <p:spPr>
          <a:xfrm>
            <a:off x="831849" y="6400222"/>
            <a:ext cx="3008631" cy="321253"/>
          </a:xfrm>
        </p:spPr>
        <p:txBody>
          <a:bodyPr anchor="t">
            <a:noAutofit/>
          </a:bodyPr>
          <a:lstStyle>
            <a:lvl1pPr marL="0" indent="0">
              <a:buNone/>
              <a:defRPr sz="1200">
                <a:solidFill>
                  <a:schemeClr val="bg1"/>
                </a:solidFill>
              </a:defRPr>
            </a:lvl1pPr>
          </a:lstStyle>
          <a:p>
            <a:fld id="{BB86D9A8-5864-6745-962C-2BA838300CA3}" type="datetime4">
              <a:rPr lang="de-AT" smtClean="0"/>
              <a:t>29. Juli 2024</a:t>
            </a:fld>
            <a:endParaRPr lang="de-DE" dirty="0"/>
          </a:p>
        </p:txBody>
      </p:sp>
      <p:pic>
        <p:nvPicPr>
          <p:cNvPr id="8" name="Grafik 7">
            <a:extLst>
              <a:ext uri="{FF2B5EF4-FFF2-40B4-BE49-F238E27FC236}">
                <a16:creationId xmlns:a16="http://schemas.microsoft.com/office/drawing/2014/main" id="{B53E2253-552E-8DDC-D80B-B07FA9FDD61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65374" y="634200"/>
            <a:ext cx="2598352" cy="648000"/>
          </a:xfrm>
          <a:prstGeom prst="rect">
            <a:avLst/>
          </a:prstGeom>
        </p:spPr>
      </p:pic>
      <p:cxnSp>
        <p:nvCxnSpPr>
          <p:cNvPr id="3" name="Gerade Verbindung 2">
            <a:extLst>
              <a:ext uri="{FF2B5EF4-FFF2-40B4-BE49-F238E27FC236}">
                <a16:creationId xmlns:a16="http://schemas.microsoft.com/office/drawing/2014/main" id="{9B7B6299-DB2A-8591-A01D-8E19334E7CF6}"/>
              </a:ext>
            </a:extLst>
          </p:cNvPr>
          <p:cNvCxnSpPr>
            <a:cxnSpLocks/>
          </p:cNvCxnSpPr>
          <p:nvPr userDrawn="1"/>
        </p:nvCxnSpPr>
        <p:spPr>
          <a:xfrm>
            <a:off x="954740" y="3695945"/>
            <a:ext cx="594000" cy="0"/>
          </a:xfrm>
          <a:prstGeom prst="line">
            <a:avLst/>
          </a:prstGeom>
          <a:ln w="476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007212AE-6F19-C07D-536E-F2E82116C3BD}"/>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chemeClr val="bg1"/>
                </a:solidFill>
              </a:defRPr>
            </a:lvl1pPr>
          </a:lstStyle>
          <a:p>
            <a:r>
              <a:rPr lang="de-DE" dirty="0"/>
              <a:t>Vorname Nachname</a:t>
            </a:r>
          </a:p>
          <a:p>
            <a:r>
              <a:rPr lang="de-DE" dirty="0"/>
              <a:t>Veranstaltungstitel Platzhalter</a:t>
            </a:r>
          </a:p>
        </p:txBody>
      </p:sp>
    </p:spTree>
    <p:extLst>
      <p:ext uri="{BB962C8B-B14F-4D97-AF65-F5344CB8AC3E}">
        <p14:creationId xmlns:p14="http://schemas.microsoft.com/office/powerpoint/2010/main" val="4663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EE8E335-C29C-E5A9-1FD4-3805D8DE81F0}"/>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Agenda</a:t>
            </a:r>
          </a:p>
        </p:txBody>
      </p:sp>
      <p:cxnSp>
        <p:nvCxnSpPr>
          <p:cNvPr id="6" name="Gerade Verbindung 5">
            <a:extLst>
              <a:ext uri="{FF2B5EF4-FFF2-40B4-BE49-F238E27FC236}">
                <a16:creationId xmlns:a16="http://schemas.microsoft.com/office/drawing/2014/main" id="{6A0792B4-63F5-D296-3ED9-44E1CF3F4C30}"/>
              </a:ext>
            </a:extLst>
          </p:cNvPr>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8" name="Foliennummernplatzhalter 5">
            <a:extLst>
              <a:ext uri="{FF2B5EF4-FFF2-40B4-BE49-F238E27FC236}">
                <a16:creationId xmlns:a16="http://schemas.microsoft.com/office/drawing/2014/main" id="{4EB5FDA1-80AF-22D2-CB4B-8568A1D79F98}"/>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9" name="Gerade Verbindung 8">
            <a:extLst>
              <a:ext uri="{FF2B5EF4-FFF2-40B4-BE49-F238E27FC236}">
                <a16:creationId xmlns:a16="http://schemas.microsoft.com/office/drawing/2014/main" id="{FF6CAA43-BD3C-26B5-9732-27A2650F918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CF429A0E-DA36-7807-7007-CDED2825DD4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
        <p:nvSpPr>
          <p:cNvPr id="3" name="Inhaltsplatzhalter 2">
            <a:extLst>
              <a:ext uri="{FF2B5EF4-FFF2-40B4-BE49-F238E27FC236}">
                <a16:creationId xmlns:a16="http://schemas.microsoft.com/office/drawing/2014/main" id="{E8C6813A-C688-EA29-B8EC-1C0DEED0F0B0}"/>
              </a:ext>
            </a:extLst>
          </p:cNvPr>
          <p:cNvSpPr>
            <a:spLocks noGrp="1"/>
          </p:cNvSpPr>
          <p:nvPr>
            <p:ph idx="1" hasCustomPrompt="1"/>
          </p:nvPr>
        </p:nvSpPr>
        <p:spPr>
          <a:xfrm>
            <a:off x="773130" y="1632028"/>
            <a:ext cx="10645200" cy="4417589"/>
          </a:xfrm>
        </p:spPr>
        <p:txBody>
          <a:bodyPr>
            <a:normAutofit/>
          </a:bodyPr>
          <a:lstStyle>
            <a:lvl1pPr marL="365125" indent="-365125">
              <a:buClr>
                <a:srgbClr val="32466E"/>
              </a:buClr>
              <a:buFont typeface="+mj-lt"/>
              <a:buAutoNum type="arabicPeriod"/>
              <a:tabLst/>
              <a:defRPr sz="2400"/>
            </a:lvl1pPr>
            <a:lvl2pPr marL="719138" indent="-358775">
              <a:buClr>
                <a:srgbClr val="32466E"/>
              </a:buClr>
              <a:buFont typeface="+mj-lt"/>
              <a:buAutoNum type="arabicPeriod"/>
              <a:tabLst/>
              <a:defRPr sz="2000"/>
            </a:lvl2pPr>
            <a:lvl3pPr marL="825300" indent="-342900">
              <a:buClr>
                <a:srgbClr val="32466E"/>
              </a:buClr>
              <a:buFont typeface="+mj-lt"/>
              <a:buAutoNum type="arabicPeriod"/>
              <a:defRPr sz="1600"/>
            </a:lvl3pPr>
            <a:lvl4pPr marL="1066500" indent="-342900">
              <a:buClr>
                <a:srgbClr val="32466E"/>
              </a:buClr>
              <a:buFont typeface="+mj-lt"/>
              <a:buAutoNum type="arabicPeriod"/>
              <a:defRPr sz="1400"/>
            </a:lvl4pPr>
            <a:lvl5pPr marL="2057400" indent="-228600">
              <a:buClr>
                <a:srgbClr val="32466E"/>
              </a:buClr>
              <a:buFont typeface="Arial" panose="020B0604020202020204" pitchFamily="34" charset="0"/>
              <a:buChar char="•"/>
              <a:defRPr sz="1200"/>
            </a:lvl5pPr>
          </a:lstStyle>
          <a:p>
            <a:pPr lvl="0"/>
            <a:r>
              <a:rPr lang="de-DE" dirty="0"/>
              <a:t>Begrüßung </a:t>
            </a:r>
          </a:p>
          <a:p>
            <a:pPr lvl="1"/>
            <a:r>
              <a:rPr lang="de-DE" dirty="0"/>
              <a:t>Zweite Ebene</a:t>
            </a:r>
          </a:p>
          <a:p>
            <a:pPr lvl="0"/>
            <a:endParaRPr lang="de-DE" dirty="0"/>
          </a:p>
        </p:txBody>
      </p:sp>
    </p:spTree>
    <p:extLst>
      <p:ext uri="{BB962C8B-B14F-4D97-AF65-F5344CB8AC3E}">
        <p14:creationId xmlns:p14="http://schemas.microsoft.com/office/powerpoint/2010/main" val="10976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0D0D41C7-AAB9-EECF-16F4-E3B13045D3B0}"/>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rgbClr val="32466E"/>
                </a:solidFill>
              </a:defRPr>
            </a:lvl1pPr>
          </a:lstStyle>
          <a:p>
            <a:r>
              <a:rPr lang="de-DE" dirty="0"/>
              <a:t>Zwischentitel einzeilig oder</a:t>
            </a:r>
            <a:br>
              <a:rPr lang="de-DE" dirty="0"/>
            </a:br>
            <a:r>
              <a:rPr lang="de-DE" dirty="0"/>
              <a:t>zweizeilig</a:t>
            </a:r>
          </a:p>
        </p:txBody>
      </p:sp>
      <p:cxnSp>
        <p:nvCxnSpPr>
          <p:cNvPr id="2" name="Gerade Verbindung 1">
            <a:extLst>
              <a:ext uri="{FF2B5EF4-FFF2-40B4-BE49-F238E27FC236}">
                <a16:creationId xmlns:a16="http://schemas.microsoft.com/office/drawing/2014/main" id="{A58B153D-F0BF-1EB7-259D-EB1012962E6E}"/>
              </a:ext>
            </a:extLst>
          </p:cNvPr>
          <p:cNvCxnSpPr>
            <a:cxnSpLocks/>
          </p:cNvCxnSpPr>
          <p:nvPr userDrawn="1"/>
        </p:nvCxnSpPr>
        <p:spPr>
          <a:xfrm>
            <a:off x="954740" y="3695945"/>
            <a:ext cx="594000"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45560BA5-8508-8BA3-94D4-1CCF5FEC1136}"/>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rgbClr val="32466E"/>
                </a:solidFill>
              </a:defRPr>
            </a:lvl1pPr>
          </a:lstStyle>
          <a:p>
            <a:r>
              <a:rPr lang="de-AT" dirty="0"/>
              <a:t>Hier ist Platz für einen Untertitel einzeilig</a:t>
            </a:r>
            <a:endParaRPr lang="de-DE" dirty="0"/>
          </a:p>
        </p:txBody>
      </p:sp>
      <p:pic>
        <p:nvPicPr>
          <p:cNvPr id="5" name="Grafik 4">
            <a:extLst>
              <a:ext uri="{FF2B5EF4-FFF2-40B4-BE49-F238E27FC236}">
                <a16:creationId xmlns:a16="http://schemas.microsoft.com/office/drawing/2014/main" id="{8E3678EE-9159-370E-E044-D95E25F545A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2752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_dunkel">
    <p:bg>
      <p:bgPr>
        <a:solidFill>
          <a:srgbClr val="32466E"/>
        </a:solidFill>
        <a:effectLst/>
      </p:bgPr>
    </p:bg>
    <p:spTree>
      <p:nvGrpSpPr>
        <p:cNvPr id="1" name=""/>
        <p:cNvGrpSpPr/>
        <p:nvPr/>
      </p:nvGrpSpPr>
      <p:grpSpPr>
        <a:xfrm>
          <a:off x="0" y="0"/>
          <a:ext cx="0" cy="0"/>
          <a:chOff x="0" y="0"/>
          <a:chExt cx="0" cy="0"/>
        </a:xfrm>
      </p:grpSpPr>
      <p:pic>
        <p:nvPicPr>
          <p:cNvPr id="5" name="Grafik 4" descr="Ein Bild, das Screenshot, Schwarz, Dunkelheit, Schwarzweiß enthält.&#10;&#10;Automatisch generierte Beschreibung">
            <a:extLst>
              <a:ext uri="{FF2B5EF4-FFF2-40B4-BE49-F238E27FC236}">
                <a16:creationId xmlns:a16="http://schemas.microsoft.com/office/drawing/2014/main" id="{52CD1BC3-7244-5C40-212C-C2B199627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fik 10">
            <a:extLst>
              <a:ext uri="{FF2B5EF4-FFF2-40B4-BE49-F238E27FC236}">
                <a16:creationId xmlns:a16="http://schemas.microsoft.com/office/drawing/2014/main" id="{EC32A6FE-DF93-FB1C-07B4-07949AD2650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60560" y="6373764"/>
            <a:ext cx="1160684" cy="289465"/>
          </a:xfrm>
          <a:prstGeom prst="rect">
            <a:avLst/>
          </a:prstGeom>
        </p:spPr>
      </p:pic>
      <p:sp>
        <p:nvSpPr>
          <p:cNvPr id="26" name="Titel 1">
            <a:extLst>
              <a:ext uri="{FF2B5EF4-FFF2-40B4-BE49-F238E27FC236}">
                <a16:creationId xmlns:a16="http://schemas.microsoft.com/office/drawing/2014/main" id="{0D0D41C7-AAB9-EECF-16F4-E3B13045D3B0}"/>
              </a:ext>
            </a:extLst>
          </p:cNvPr>
          <p:cNvSpPr>
            <a:spLocks noGrp="1"/>
          </p:cNvSpPr>
          <p:nvPr>
            <p:ph type="title" hasCustomPrompt="1"/>
          </p:nvPr>
        </p:nvSpPr>
        <p:spPr>
          <a:xfrm>
            <a:off x="831850" y="2063899"/>
            <a:ext cx="10515600" cy="1418889"/>
          </a:xfrm>
        </p:spPr>
        <p:txBody>
          <a:bodyPr anchor="b">
            <a:normAutofit/>
          </a:bodyPr>
          <a:lstStyle>
            <a:lvl1pPr>
              <a:lnSpc>
                <a:spcPct val="100000"/>
              </a:lnSpc>
              <a:defRPr sz="4000">
                <a:solidFill>
                  <a:schemeClr val="bg1"/>
                </a:solidFill>
              </a:defRPr>
            </a:lvl1pPr>
          </a:lstStyle>
          <a:p>
            <a:r>
              <a:rPr lang="de-DE" dirty="0"/>
              <a:t>Zwischentitel einzeilig oder</a:t>
            </a:r>
            <a:br>
              <a:rPr lang="de-DE" dirty="0"/>
            </a:br>
            <a:r>
              <a:rPr lang="de-DE" dirty="0"/>
              <a:t>zweizeilig</a:t>
            </a:r>
          </a:p>
        </p:txBody>
      </p:sp>
      <p:cxnSp>
        <p:nvCxnSpPr>
          <p:cNvPr id="2" name="Gerade Verbindung 1">
            <a:extLst>
              <a:ext uri="{FF2B5EF4-FFF2-40B4-BE49-F238E27FC236}">
                <a16:creationId xmlns:a16="http://schemas.microsoft.com/office/drawing/2014/main" id="{B4645E73-E151-4201-319A-1F95EB1E5164}"/>
              </a:ext>
            </a:extLst>
          </p:cNvPr>
          <p:cNvCxnSpPr>
            <a:cxnSpLocks/>
          </p:cNvCxnSpPr>
          <p:nvPr userDrawn="1"/>
        </p:nvCxnSpPr>
        <p:spPr>
          <a:xfrm>
            <a:off x="954740" y="3695945"/>
            <a:ext cx="594000" cy="0"/>
          </a:xfrm>
          <a:prstGeom prst="line">
            <a:avLst/>
          </a:prstGeom>
          <a:ln w="4762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platzhalter 3">
            <a:extLst>
              <a:ext uri="{FF2B5EF4-FFF2-40B4-BE49-F238E27FC236}">
                <a16:creationId xmlns:a16="http://schemas.microsoft.com/office/drawing/2014/main" id="{9E92D966-13C3-BCDA-569D-BF40329E645C}"/>
              </a:ext>
            </a:extLst>
          </p:cNvPr>
          <p:cNvSpPr>
            <a:spLocks noGrp="1"/>
          </p:cNvSpPr>
          <p:nvPr>
            <p:ph type="body" idx="11" hasCustomPrompt="1"/>
          </p:nvPr>
        </p:nvSpPr>
        <p:spPr>
          <a:xfrm>
            <a:off x="831849" y="3909103"/>
            <a:ext cx="7976485" cy="1308348"/>
          </a:xfrm>
        </p:spPr>
        <p:txBody>
          <a:bodyPr anchor="t">
            <a:noAutofit/>
          </a:bodyPr>
          <a:lstStyle>
            <a:lvl1pPr marL="0" indent="0">
              <a:spcBef>
                <a:spcPts val="0"/>
              </a:spcBef>
              <a:buNone/>
              <a:defRPr sz="2000">
                <a:solidFill>
                  <a:schemeClr val="bg1"/>
                </a:solidFill>
              </a:defRPr>
            </a:lvl1pPr>
          </a:lstStyle>
          <a:p>
            <a:r>
              <a:rPr lang="de-AT" dirty="0"/>
              <a:t>Hier ist Platz für einen Untertitel einzeilig</a:t>
            </a:r>
            <a:endParaRPr lang="de-DE" dirty="0"/>
          </a:p>
        </p:txBody>
      </p:sp>
    </p:spTree>
    <p:extLst>
      <p:ext uri="{BB962C8B-B14F-4D97-AF65-F5344CB8AC3E}">
        <p14:creationId xmlns:p14="http://schemas.microsoft.com/office/powerpoint/2010/main" val="31080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35575-A46F-023F-6FCE-5130B8303A85}"/>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 name="Inhaltsplatzhalter 2">
            <a:extLst>
              <a:ext uri="{FF2B5EF4-FFF2-40B4-BE49-F238E27FC236}">
                <a16:creationId xmlns:a16="http://schemas.microsoft.com/office/drawing/2014/main" id="{DCCED5DF-4C64-B6B2-1632-E779ACFA61AB}"/>
              </a:ext>
            </a:extLst>
          </p:cNvPr>
          <p:cNvSpPr>
            <a:spLocks noGrp="1"/>
          </p:cNvSpPr>
          <p:nvPr>
            <p:ph idx="1" hasCustomPrompt="1"/>
          </p:nvPr>
        </p:nvSpPr>
        <p:spPr>
          <a:xfrm>
            <a:off x="773130" y="1632028"/>
            <a:ext cx="10645200" cy="4417589"/>
          </a:xfrm>
        </p:spPr>
        <p:txBody>
          <a:bodyPr>
            <a:normAutofit/>
          </a:bodyPr>
          <a:lstStyle>
            <a:lvl1pPr marL="228600" indent="-195263">
              <a:buClr>
                <a:srgbClr val="32466E"/>
              </a:buClr>
              <a:buFont typeface="Arial" panose="020B0604020202020204" pitchFamily="34" charset="0"/>
              <a:buChar char="•"/>
              <a:tabLst/>
              <a:defRPr sz="2000"/>
            </a:lvl1pPr>
            <a:lvl2pPr marL="446088" indent="-195263">
              <a:buClr>
                <a:srgbClr val="32466E"/>
              </a:buClr>
              <a:buFont typeface="Symbol" pitchFamily="2" charset="2"/>
              <a:buChar char="-"/>
              <a:tabLst/>
              <a:defRPr sz="1800"/>
            </a:lvl2pPr>
            <a:lvl3pPr marL="687388" indent="-204788">
              <a:buClr>
                <a:srgbClr val="32466E"/>
              </a:buClr>
              <a:buFont typeface="Symbol" pitchFamily="2" charset="2"/>
              <a:buChar char="-"/>
              <a:tabLst/>
              <a:defRPr sz="1600"/>
            </a:lvl3pPr>
            <a:lvl4pPr marL="928688" indent="-204788">
              <a:buClr>
                <a:srgbClr val="32466E"/>
              </a:buClr>
              <a:buFont typeface="Symbol" pitchFamily="2" charset="2"/>
              <a:buChar char="-"/>
              <a:tabLst/>
              <a:defRPr sz="1400"/>
            </a:lvl4pPr>
            <a:lvl5pPr marL="2057400" indent="-228600">
              <a:buClr>
                <a:srgbClr val="32466E"/>
              </a:buClr>
              <a:buFont typeface="Arial" panose="020B0604020202020204" pitchFamily="34" charset="0"/>
              <a:buChar char="•"/>
              <a:defRPr sz="1200"/>
            </a:lvl5pPr>
          </a:lstStyle>
          <a:p>
            <a:pPr lvl="0"/>
            <a:r>
              <a:rPr lang="de-DE" dirty="0"/>
              <a:t>Erste Ebene</a:t>
            </a:r>
          </a:p>
          <a:p>
            <a:pPr lvl="1"/>
            <a:r>
              <a:rPr lang="de-DE" dirty="0"/>
              <a:t>Zweite Ebene</a:t>
            </a:r>
          </a:p>
          <a:p>
            <a:pPr lvl="2"/>
            <a:r>
              <a:rPr lang="de-DE" dirty="0"/>
              <a:t>Dritte Ebene</a:t>
            </a:r>
          </a:p>
          <a:p>
            <a:pPr lvl="3"/>
            <a:r>
              <a:rPr lang="de-DE" dirty="0"/>
              <a:t>Vierte Ebene</a:t>
            </a:r>
          </a:p>
        </p:txBody>
      </p:sp>
      <p:cxnSp>
        <p:nvCxnSpPr>
          <p:cNvPr id="30" name="Gerade Verbindung 29">
            <a:extLst>
              <a:ext uri="{FF2B5EF4-FFF2-40B4-BE49-F238E27FC236}">
                <a16:creationId xmlns:a16="http://schemas.microsoft.com/office/drawing/2014/main" id="{5E5A9D79-9BD2-BAEA-C843-DF5ED54169EF}"/>
              </a:ext>
            </a:extLst>
          </p:cNvPr>
          <p:cNvCxnSpPr>
            <a:cxnSpLocks noGrp="1" noRot="1" noMove="1" noResize="1" noEditPoints="1" noAdjustHandles="1" noChangeArrowheads="1" noChangeShapeType="1"/>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8" name="Foliennummernplatzhalter 5">
            <a:extLst>
              <a:ext uri="{FF2B5EF4-FFF2-40B4-BE49-F238E27FC236}">
                <a16:creationId xmlns:a16="http://schemas.microsoft.com/office/drawing/2014/main" id="{2083E504-F764-1373-92B0-D184A7DE9D47}"/>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9" name="Gerade Verbindung 8">
            <a:extLst>
              <a:ext uri="{FF2B5EF4-FFF2-40B4-BE49-F238E27FC236}">
                <a16:creationId xmlns:a16="http://schemas.microsoft.com/office/drawing/2014/main" id="{E39BC4D4-7ED8-2A0E-C185-9CB02952AD9A}"/>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5F0FEA12-9874-A2F6-CFA6-B7E379ACD86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4539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D939A8E-8A2F-4B4B-3EB2-46174A7CB6E8}"/>
              </a:ext>
            </a:extLst>
          </p:cNvPr>
          <p:cNvSpPr>
            <a:spLocks noGrp="1"/>
          </p:cNvSpPr>
          <p:nvPr>
            <p:ph sz="half" idx="1" hasCustomPrompt="1"/>
          </p:nvPr>
        </p:nvSpPr>
        <p:spPr>
          <a:xfrm>
            <a:off x="773130" y="1630800"/>
            <a:ext cx="5244871" cy="4417200"/>
          </a:xfrm>
        </p:spPr>
        <p:txBody>
          <a:bodyPr/>
          <a:lstStyle>
            <a:lvl1pPr marL="0" indent="-205200">
              <a:buClr>
                <a:srgbClr val="32466E"/>
              </a:buClr>
              <a:buFont typeface="Arial" panose="020B0604020202020204" pitchFamily="34" charset="0"/>
              <a:buChar char="•"/>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114550" indent="-285750">
              <a:buClr>
                <a:srgbClr val="32466E"/>
              </a:buClr>
              <a:buFont typeface="Arial" panose="020B0604020202020204" pitchFamily="34" charset="0"/>
              <a:buChar char="•"/>
              <a:defRPr/>
            </a:lvl5pPr>
          </a:lstStyle>
          <a:p>
            <a:pPr lvl="0"/>
            <a:r>
              <a:rPr lang="de-DE" dirty="0"/>
              <a:t>Erste Ebene</a:t>
            </a:r>
          </a:p>
          <a:p>
            <a:pPr lvl="1"/>
            <a:r>
              <a:rPr lang="de-DE" dirty="0"/>
              <a:t>Zweite Ebene</a:t>
            </a:r>
          </a:p>
          <a:p>
            <a:pPr lvl="2"/>
            <a:r>
              <a:rPr lang="de-DE" dirty="0"/>
              <a:t>Dritte Ebene</a:t>
            </a:r>
          </a:p>
          <a:p>
            <a:pPr lvl="3"/>
            <a:r>
              <a:rPr lang="de-DE" dirty="0"/>
              <a:t>Vierte Ebene</a:t>
            </a:r>
          </a:p>
        </p:txBody>
      </p:sp>
      <p:sp>
        <p:nvSpPr>
          <p:cNvPr id="4" name="Inhaltsplatzhalter 3">
            <a:extLst>
              <a:ext uri="{FF2B5EF4-FFF2-40B4-BE49-F238E27FC236}">
                <a16:creationId xmlns:a16="http://schemas.microsoft.com/office/drawing/2014/main" id="{5FBD6AD3-F6C2-1148-9FF0-E3699C3D5C2A}"/>
              </a:ext>
            </a:extLst>
          </p:cNvPr>
          <p:cNvSpPr>
            <a:spLocks noGrp="1"/>
          </p:cNvSpPr>
          <p:nvPr>
            <p:ph sz="half" idx="2" hasCustomPrompt="1"/>
          </p:nvPr>
        </p:nvSpPr>
        <p:spPr>
          <a:xfrm>
            <a:off x="6174000" y="1630800"/>
            <a:ext cx="5246399" cy="4417200"/>
          </a:xfrm>
        </p:spPr>
        <p:txBody>
          <a:bodyPr/>
          <a:lstStyle>
            <a:lvl1pPr marL="0" indent="-205200">
              <a:buClr>
                <a:srgbClr val="32466E"/>
              </a:buClr>
              <a:buFont typeface="Arial" panose="020B0604020202020204" pitchFamily="34" charset="0"/>
              <a:buChar char="•"/>
              <a:defRPr/>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Erste Ebene</a:t>
            </a:r>
          </a:p>
          <a:p>
            <a:pPr lvl="1"/>
            <a:r>
              <a:rPr lang="de-DE" dirty="0"/>
              <a:t>Zweite Ebene</a:t>
            </a:r>
          </a:p>
          <a:p>
            <a:pPr lvl="2"/>
            <a:r>
              <a:rPr lang="de-DE" dirty="0"/>
              <a:t>Dritte Ebene</a:t>
            </a:r>
          </a:p>
          <a:p>
            <a:pPr lvl="3"/>
            <a:r>
              <a:rPr lang="de-DE" dirty="0"/>
              <a:t>Vierte Ebene</a:t>
            </a:r>
          </a:p>
        </p:txBody>
      </p:sp>
      <p:cxnSp>
        <p:nvCxnSpPr>
          <p:cNvPr id="6" name="Gerade Verbindung 5">
            <a:extLst>
              <a:ext uri="{FF2B5EF4-FFF2-40B4-BE49-F238E27FC236}">
                <a16:creationId xmlns:a16="http://schemas.microsoft.com/office/drawing/2014/main" id="{0AD80A00-11C7-A33A-1F50-62589C2CE966}"/>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945A9FFE-4838-F3F3-6BE8-6BF061BAE56E}"/>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12" name="Foliennummernplatzhalter 5">
            <a:extLst>
              <a:ext uri="{FF2B5EF4-FFF2-40B4-BE49-F238E27FC236}">
                <a16:creationId xmlns:a16="http://schemas.microsoft.com/office/drawing/2014/main" id="{EAB256D5-DE20-65A4-AE7D-670E97DC2C53}"/>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16" name="Gerade Verbindung 15">
            <a:extLst>
              <a:ext uri="{FF2B5EF4-FFF2-40B4-BE49-F238E27FC236}">
                <a16:creationId xmlns:a16="http://schemas.microsoft.com/office/drawing/2014/main" id="{13859038-7276-70BB-DA83-548EF3CF6203}"/>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8E2A424B-605B-0293-AAAC-0DBFDFC0D5A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37295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Fußzei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0F6C2E26-BC7F-2BE4-C87E-C13BC1D5CAC7}"/>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5" name="Gerade Verbindung 4">
            <a:extLst>
              <a:ext uri="{FF2B5EF4-FFF2-40B4-BE49-F238E27FC236}">
                <a16:creationId xmlns:a16="http://schemas.microsoft.com/office/drawing/2014/main" id="{CEBAD28D-ED4F-5697-5B06-B5B2FA9BC29F}"/>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5A8BF6DA-C81A-19ED-9B4C-4BCDFEB5DE28}"/>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0B5C7302-37C7-4D4D-C8DC-37B33132FDBB}"/>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pic>
        <p:nvPicPr>
          <p:cNvPr id="3" name="Grafik 2">
            <a:extLst>
              <a:ext uri="{FF2B5EF4-FFF2-40B4-BE49-F238E27FC236}">
                <a16:creationId xmlns:a16="http://schemas.microsoft.com/office/drawing/2014/main" id="{53870391-E06F-A35E-B82F-D9DD2D2D4F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173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_lin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21" name="Gerade Verbindung 20">
            <a:extLst>
              <a:ext uri="{FF2B5EF4-FFF2-40B4-BE49-F238E27FC236}">
                <a16:creationId xmlns:a16="http://schemas.microsoft.com/office/drawing/2014/main" id="{66193DA0-12BA-B281-5815-37E51D87B7BD}"/>
              </a:ext>
            </a:extLst>
          </p:cNvPr>
          <p:cNvCxnSpPr>
            <a:cxnSpLocks/>
          </p:cNvCxnSpPr>
          <p:nvPr userDrawn="1"/>
        </p:nvCxnSpPr>
        <p:spPr>
          <a:xfrm>
            <a:off x="-283716" y="927644"/>
            <a:ext cx="768096" cy="0"/>
          </a:xfrm>
          <a:prstGeom prst="line">
            <a:avLst/>
          </a:prstGeom>
          <a:ln w="47625" cap="rnd"/>
        </p:spPr>
        <p:style>
          <a:lnRef idx="1">
            <a:schemeClr val="accent1"/>
          </a:lnRef>
          <a:fillRef idx="0">
            <a:schemeClr val="accent1"/>
          </a:fillRef>
          <a:effectRef idx="0">
            <a:schemeClr val="accent1"/>
          </a:effectRef>
          <a:fontRef idx="minor">
            <a:schemeClr val="tx1"/>
          </a:fontRef>
        </p:style>
      </p:cxnSp>
      <p:sp>
        <p:nvSpPr>
          <p:cNvPr id="22" name="Titel 1">
            <a:extLst>
              <a:ext uri="{FF2B5EF4-FFF2-40B4-BE49-F238E27FC236}">
                <a16:creationId xmlns:a16="http://schemas.microsoft.com/office/drawing/2014/main" id="{98FC5539-E23C-9067-8B80-D6C094731F79}"/>
              </a:ext>
            </a:extLst>
          </p:cNvPr>
          <p:cNvSpPr>
            <a:spLocks noGrp="1"/>
          </p:cNvSpPr>
          <p:nvPr>
            <p:ph type="title" hasCustomPrompt="1"/>
          </p:nvPr>
        </p:nvSpPr>
        <p:spPr>
          <a:xfrm>
            <a:off x="773130" y="365768"/>
            <a:ext cx="10645740" cy="1123752"/>
          </a:xfrm>
        </p:spPr>
        <p:txBody>
          <a:bodyPr anchor="ctr">
            <a:noAutofit/>
          </a:bodyPr>
          <a:lstStyle>
            <a:lvl1pPr>
              <a:lnSpc>
                <a:spcPct val="100000"/>
              </a:lnSpc>
              <a:defRPr sz="3400">
                <a:solidFill>
                  <a:srgbClr val="32466E"/>
                </a:solidFill>
              </a:defRPr>
            </a:lvl1pPr>
          </a:lstStyle>
          <a:p>
            <a:r>
              <a:rPr lang="de-DE" dirty="0"/>
              <a:t>Hier steht der Folientitel einzeilig </a:t>
            </a:r>
            <a:br>
              <a:rPr lang="de-DE" dirty="0"/>
            </a:br>
            <a:r>
              <a:rPr lang="de-DE" dirty="0"/>
              <a:t>oder zweizeilig</a:t>
            </a:r>
          </a:p>
        </p:txBody>
      </p:sp>
      <p:sp>
        <p:nvSpPr>
          <p:cNvPr id="30" name="Foliennummernplatzhalter 5">
            <a:extLst>
              <a:ext uri="{FF2B5EF4-FFF2-40B4-BE49-F238E27FC236}">
                <a16:creationId xmlns:a16="http://schemas.microsoft.com/office/drawing/2014/main" id="{4C56EF91-F1EE-07AD-2D0A-C5BF1764CA51}"/>
              </a:ext>
            </a:extLst>
          </p:cNvPr>
          <p:cNvSpPr txBox="1">
            <a:spLocks/>
          </p:cNvSpPr>
          <p:nvPr userDrawn="1"/>
        </p:nvSpPr>
        <p:spPr>
          <a:xfrm>
            <a:off x="10909325" y="6334634"/>
            <a:ext cx="509546" cy="365125"/>
          </a:xfrm>
          <a:prstGeom prst="rect">
            <a:avLst/>
          </a:prstGeom>
        </p:spPr>
        <p:txBody>
          <a:bodyPr anchor="ctr"/>
          <a:lstStyle>
            <a:defPPr>
              <a:defRPr lang="de-DE"/>
            </a:defPPr>
            <a:lvl1pPr marL="0" algn="l" defTabSz="914400" rtl="0" eaLnBrk="1" latinLnBrk="0" hangingPunct="1">
              <a:defRPr sz="1800" kern="1200">
                <a:solidFill>
                  <a:srgbClr val="32466E">
                    <a:alpha val="8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DDAD29-9C84-4C30-AD8B-6C7813DB0CBB}" type="slidenum">
              <a:rPr lang="de-DE" sz="1000" smtClean="0"/>
              <a:pPr algn="r"/>
              <a:t>‹Nr.›</a:t>
            </a:fld>
            <a:endParaRPr lang="de-DE" sz="1000" dirty="0"/>
          </a:p>
        </p:txBody>
      </p:sp>
      <p:cxnSp>
        <p:nvCxnSpPr>
          <p:cNvPr id="31" name="Gerade Verbindung 30">
            <a:extLst>
              <a:ext uri="{FF2B5EF4-FFF2-40B4-BE49-F238E27FC236}">
                <a16:creationId xmlns:a16="http://schemas.microsoft.com/office/drawing/2014/main" id="{DA60EAE5-AFC3-BC1B-C4D7-5AB5C153DA0E}"/>
              </a:ext>
            </a:extLst>
          </p:cNvPr>
          <p:cNvCxnSpPr>
            <a:cxnSpLocks/>
          </p:cNvCxnSpPr>
          <p:nvPr userDrawn="1"/>
        </p:nvCxnSpPr>
        <p:spPr>
          <a:xfrm>
            <a:off x="773400" y="6192125"/>
            <a:ext cx="10645200" cy="0"/>
          </a:xfrm>
          <a:prstGeom prst="line">
            <a:avLst/>
          </a:prstGeom>
          <a:ln w="9525" cap="rnd">
            <a:solidFill>
              <a:srgbClr val="32466E">
                <a:alpha val="18422"/>
              </a:srgbClr>
            </a:solidFill>
            <a:round/>
          </a:ln>
        </p:spPr>
        <p:style>
          <a:lnRef idx="1">
            <a:schemeClr val="accent1"/>
          </a:lnRef>
          <a:fillRef idx="0">
            <a:schemeClr val="accent1"/>
          </a:fillRef>
          <a:effectRef idx="0">
            <a:schemeClr val="accent1"/>
          </a:effectRef>
          <a:fontRef idx="minor">
            <a:schemeClr val="tx1"/>
          </a:fontRef>
        </p:style>
      </p:cxnSp>
      <p:sp>
        <p:nvSpPr>
          <p:cNvPr id="41" name="Bildplatzhalter 40">
            <a:extLst>
              <a:ext uri="{FF2B5EF4-FFF2-40B4-BE49-F238E27FC236}">
                <a16:creationId xmlns:a16="http://schemas.microsoft.com/office/drawing/2014/main" id="{1238FF9C-858E-6271-90C1-FD14AF98A8B3}"/>
              </a:ext>
            </a:extLst>
          </p:cNvPr>
          <p:cNvSpPr>
            <a:spLocks noGrp="1"/>
          </p:cNvSpPr>
          <p:nvPr>
            <p:ph type="pic" sz="quarter" idx="24"/>
          </p:nvPr>
        </p:nvSpPr>
        <p:spPr>
          <a:xfrm>
            <a:off x="0" y="1745390"/>
            <a:ext cx="5885727" cy="3797662"/>
          </a:xfrm>
          <a:custGeom>
            <a:avLst/>
            <a:gdLst>
              <a:gd name="connsiteX0" fmla="*/ 0 w 5885727"/>
              <a:gd name="connsiteY0" fmla="*/ 0 h 3797662"/>
              <a:gd name="connsiteX1" fmla="*/ 3923818 w 5885727"/>
              <a:gd name="connsiteY1" fmla="*/ 0 h 3797662"/>
              <a:gd name="connsiteX2" fmla="*/ 5885727 w 5885727"/>
              <a:gd name="connsiteY2" fmla="*/ 1898831 h 3797662"/>
              <a:gd name="connsiteX3" fmla="*/ 3923818 w 5885727"/>
              <a:gd name="connsiteY3" fmla="*/ 3797662 h 3797662"/>
              <a:gd name="connsiteX4" fmla="*/ 0 w 5885727"/>
              <a:gd name="connsiteY4" fmla="*/ 3797662 h 379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727" h="3797662">
                <a:moveTo>
                  <a:pt x="0" y="0"/>
                </a:moveTo>
                <a:lnTo>
                  <a:pt x="3923818" y="0"/>
                </a:lnTo>
                <a:cubicBezTo>
                  <a:pt x="5007350" y="0"/>
                  <a:pt x="5885727" y="850136"/>
                  <a:pt x="5885727" y="1898831"/>
                </a:cubicBezTo>
                <a:cubicBezTo>
                  <a:pt x="5885727" y="2947526"/>
                  <a:pt x="5007350" y="3797662"/>
                  <a:pt x="3923818" y="3797662"/>
                </a:cubicBezTo>
                <a:lnTo>
                  <a:pt x="0" y="3797662"/>
                </a:lnTo>
                <a:close/>
              </a:path>
            </a:pathLst>
          </a:custGeom>
          <a:solidFill>
            <a:schemeClr val="bg2">
              <a:lumMod val="90000"/>
            </a:schemeClr>
          </a:solidFill>
        </p:spPr>
        <p:txBody>
          <a:bodyPr wrap="square" anchor="ctr">
            <a:noAutofit/>
          </a:bodyPr>
          <a:lstStyle>
            <a:lvl1pPr marL="0" indent="0" algn="ctr">
              <a:buNone/>
              <a:defRPr/>
            </a:lvl1pPr>
          </a:lstStyle>
          <a:p>
            <a:r>
              <a:rPr lang="de-DE"/>
              <a:t>Bild durch Klicken auf Symbol hinzufügen</a:t>
            </a:r>
            <a:endParaRPr lang="de-DE" dirty="0"/>
          </a:p>
        </p:txBody>
      </p:sp>
      <p:sp>
        <p:nvSpPr>
          <p:cNvPr id="42" name="Inhaltsplatzhalter 3">
            <a:extLst>
              <a:ext uri="{FF2B5EF4-FFF2-40B4-BE49-F238E27FC236}">
                <a16:creationId xmlns:a16="http://schemas.microsoft.com/office/drawing/2014/main" id="{F5A87B07-17A8-EF60-460F-27C7B51AAE14}"/>
              </a:ext>
            </a:extLst>
          </p:cNvPr>
          <p:cNvSpPr>
            <a:spLocks noGrp="1"/>
          </p:cNvSpPr>
          <p:nvPr>
            <p:ph sz="half" idx="2" hasCustomPrompt="1"/>
          </p:nvPr>
        </p:nvSpPr>
        <p:spPr>
          <a:xfrm>
            <a:off x="6174000" y="1745389"/>
            <a:ext cx="5246399" cy="4304213"/>
          </a:xfrm>
        </p:spPr>
        <p:txBody>
          <a:bodyPr>
            <a:normAutofit/>
          </a:bodyPr>
          <a:lstStyle>
            <a:lvl1pPr marL="0" indent="0">
              <a:buClr>
                <a:srgbClr val="32466E"/>
              </a:buClr>
              <a:buFont typeface="Arial" panose="020B0604020202020204" pitchFamily="34" charset="0"/>
              <a:buNone/>
              <a:defRPr sz="2000"/>
            </a:lvl1pPr>
            <a:lvl2pPr marL="446400" indent="-205200">
              <a:buClr>
                <a:srgbClr val="32466E"/>
              </a:buClr>
              <a:buFont typeface="Symbol" pitchFamily="2" charset="2"/>
              <a:buChar char="-"/>
              <a:defRPr/>
            </a:lvl2pPr>
            <a:lvl3pPr marL="687600" indent="-205200">
              <a:buClr>
                <a:srgbClr val="32466E"/>
              </a:buClr>
              <a:buFont typeface="Symbol" pitchFamily="2" charset="2"/>
              <a:buChar char="-"/>
              <a:defRPr/>
            </a:lvl3pPr>
            <a:lvl4pPr marL="928800" indent="-205200">
              <a:buClr>
                <a:srgbClr val="32466E"/>
              </a:buClr>
              <a:buFont typeface="Symbol" pitchFamily="2" charset="2"/>
              <a:buChar char="-"/>
              <a:defRPr/>
            </a:lvl4pPr>
            <a:lvl5pPr marL="2057400" indent="-228600">
              <a:buClr>
                <a:srgbClr val="32466E"/>
              </a:buClr>
              <a:buFont typeface="Arial" panose="020B0604020202020204" pitchFamily="34" charset="0"/>
              <a:buChar char="•"/>
              <a:defRPr/>
            </a:lvl5pPr>
          </a:lstStyle>
          <a:p>
            <a:pPr lvl="0"/>
            <a:r>
              <a:rPr lang="de-DE" dirty="0"/>
              <a:t>Bild einfügen:</a:t>
            </a:r>
          </a:p>
          <a:p>
            <a:pPr lvl="0"/>
            <a:r>
              <a:rPr lang="de-DE" dirty="0"/>
              <a:t>Formoptionen &gt; Füllung &gt; Bild- oder Texturfüllung &gt; Bildquelle &gt; Einfügen …</a:t>
            </a:r>
            <a:br>
              <a:rPr lang="de-DE" dirty="0"/>
            </a:br>
            <a:endParaRPr lang="de-DE" dirty="0"/>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 in Form einpassen: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r>
              <a:rPr lang="de-DE" dirty="0"/>
              <a:t>Bildformat &gt; Zuschneiden &gt; Ausfüllen</a:t>
            </a:r>
          </a:p>
          <a:p>
            <a:pPr marL="0" marR="0" lvl="0" indent="0" algn="l" defTabSz="914400" rtl="0" eaLnBrk="1" fontAlgn="auto" latinLnBrk="0" hangingPunct="1">
              <a:lnSpc>
                <a:spcPct val="100000"/>
              </a:lnSpc>
              <a:spcBef>
                <a:spcPts val="1000"/>
              </a:spcBef>
              <a:spcAft>
                <a:spcPts val="0"/>
              </a:spcAft>
              <a:buClr>
                <a:srgbClr val="32466E"/>
              </a:buClr>
              <a:buSzTx/>
              <a:buFont typeface="Arial" panose="020B0604020202020204" pitchFamily="34" charset="0"/>
              <a:buNone/>
              <a:tabLst/>
              <a:defRPr/>
            </a:pPr>
            <a:endParaRPr lang="de-DE" dirty="0"/>
          </a:p>
        </p:txBody>
      </p:sp>
      <p:sp>
        <p:nvSpPr>
          <p:cNvPr id="43" name="Textplatzhalter 10">
            <a:extLst>
              <a:ext uri="{FF2B5EF4-FFF2-40B4-BE49-F238E27FC236}">
                <a16:creationId xmlns:a16="http://schemas.microsoft.com/office/drawing/2014/main" id="{521D8946-1ACC-C094-5097-7F6359AC87B4}"/>
              </a:ext>
            </a:extLst>
          </p:cNvPr>
          <p:cNvSpPr>
            <a:spLocks noGrp="1"/>
          </p:cNvSpPr>
          <p:nvPr>
            <p:ph type="body" sz="quarter" idx="25" hasCustomPrompt="1"/>
          </p:nvPr>
        </p:nvSpPr>
        <p:spPr>
          <a:xfrm>
            <a:off x="771601" y="5578422"/>
            <a:ext cx="3092739" cy="175372"/>
          </a:xfrm>
        </p:spPr>
        <p:txBody>
          <a:bodyPr anchor="t">
            <a:noAutofit/>
          </a:bodyPr>
          <a:lstStyle>
            <a:lvl1pPr marL="0" indent="0" algn="l">
              <a:buFontTx/>
              <a:buNone/>
              <a:defRPr sz="800">
                <a:solidFill>
                  <a:schemeClr val="bg1">
                    <a:lumMod val="50000"/>
                  </a:schemeClr>
                </a:solidFill>
              </a:defRPr>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pic>
        <p:nvPicPr>
          <p:cNvPr id="3" name="Grafik 2">
            <a:extLst>
              <a:ext uri="{FF2B5EF4-FFF2-40B4-BE49-F238E27FC236}">
                <a16:creationId xmlns:a16="http://schemas.microsoft.com/office/drawing/2014/main" id="{4A96BF89-A525-59F3-E7F3-43B2832E821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51062" y="6367968"/>
            <a:ext cx="1180971" cy="298782"/>
          </a:xfrm>
          <a:prstGeom prst="rect">
            <a:avLst/>
          </a:prstGeom>
        </p:spPr>
      </p:pic>
    </p:spTree>
    <p:extLst>
      <p:ext uri="{BB962C8B-B14F-4D97-AF65-F5344CB8AC3E}">
        <p14:creationId xmlns:p14="http://schemas.microsoft.com/office/powerpoint/2010/main" val="80798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378A4C9-6BF9-28D0-071A-2FA66CD39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4F40171-C1BB-33C9-07D4-96562F26F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74231007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51" r:id="rId4"/>
    <p:sldLayoutId id="2147483664" r:id="rId5"/>
    <p:sldLayoutId id="2147483650" r:id="rId6"/>
    <p:sldLayoutId id="2147483652" r:id="rId7"/>
    <p:sldLayoutId id="2147483654" r:id="rId8"/>
    <p:sldLayoutId id="2147483659" r:id="rId9"/>
    <p:sldLayoutId id="2147483666" r:id="rId10"/>
    <p:sldLayoutId id="2147483660" r:id="rId11"/>
    <p:sldLayoutId id="2147483655" r:id="rId12"/>
    <p:sldLayoutId id="2147483658" r:id="rId13"/>
    <p:sldLayoutId id="2147483667" r:id="rId14"/>
    <p:sldLayoutId id="2147483668" r:id="rId15"/>
    <p:sldLayoutId id="2147483669" r:id="rId16"/>
    <p:sldLayoutId id="2147483670" r:id="rId17"/>
    <p:sldLayoutId id="2147483671" r:id="rId18"/>
    <p:sldLayoutId id="214748367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400" b="1" i="0" kern="1200">
          <a:solidFill>
            <a:srgbClr val="32466E"/>
          </a:solidFill>
          <a:latin typeface="Segoe UI Semibold" panose="020B0502040204020203" pitchFamily="34" charset="0"/>
          <a:ea typeface="+mj-ea"/>
          <a:cs typeface="Segoe UI Semibold" panose="020B0502040204020203" pitchFamily="34" charset="0"/>
        </a:defRPr>
      </a:lvl1pPr>
    </p:titleStyle>
    <p:bodyStyle>
      <a:lvl1pPr marL="0" indent="-205200" algn="l" defTabSz="914400" rtl="0" eaLnBrk="1" latinLnBrk="0" hangingPunct="1">
        <a:lnSpc>
          <a:spcPct val="100000"/>
        </a:lnSpc>
        <a:spcBef>
          <a:spcPts val="1000"/>
        </a:spcBef>
        <a:buClr>
          <a:srgbClr val="32466E"/>
        </a:buClr>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1pPr>
      <a:lvl2pPr marL="446400" indent="-205200" algn="l" defTabSz="914400" rtl="0" eaLnBrk="1" latinLnBrk="0" hangingPunct="1">
        <a:lnSpc>
          <a:spcPct val="100000"/>
        </a:lnSpc>
        <a:spcBef>
          <a:spcPts val="500"/>
        </a:spcBef>
        <a:buClr>
          <a:srgbClr val="32466E"/>
        </a:buClr>
        <a:buFont typeface="Symbol" pitchFamily="2" charset="2"/>
        <a:buChar char="-"/>
        <a:defRPr sz="1800" b="0" i="0" kern="1200">
          <a:solidFill>
            <a:schemeClr val="tx1"/>
          </a:solidFill>
          <a:latin typeface="Segoe UI" panose="020B0502040204020203" pitchFamily="34" charset="0"/>
          <a:ea typeface="+mn-ea"/>
          <a:cs typeface="Segoe UI" panose="020B0502040204020203" pitchFamily="34" charset="0"/>
        </a:defRPr>
      </a:lvl2pPr>
      <a:lvl3pPr marL="687600" indent="-205200" algn="l" defTabSz="914400" rtl="0" eaLnBrk="1" latinLnBrk="0" hangingPunct="1">
        <a:lnSpc>
          <a:spcPct val="100000"/>
        </a:lnSpc>
        <a:spcBef>
          <a:spcPts val="500"/>
        </a:spcBef>
        <a:buClr>
          <a:srgbClr val="32466E"/>
        </a:buClr>
        <a:buFont typeface="Symbol" pitchFamily="2" charset="2"/>
        <a:buChar char="-"/>
        <a:defRPr sz="1600" b="0" i="0" kern="1200">
          <a:solidFill>
            <a:schemeClr val="tx1"/>
          </a:solidFill>
          <a:latin typeface="Segoe UI" panose="020B0502040204020203" pitchFamily="34" charset="0"/>
          <a:ea typeface="+mn-ea"/>
          <a:cs typeface="Segoe UI" panose="020B0502040204020203" pitchFamily="34" charset="0"/>
        </a:defRPr>
      </a:lvl3pPr>
      <a:lvl4pPr marL="928800" indent="-205200" algn="l" defTabSz="914400" rtl="0" eaLnBrk="1" latinLnBrk="0" hangingPunct="1">
        <a:lnSpc>
          <a:spcPct val="100000"/>
        </a:lnSpc>
        <a:spcBef>
          <a:spcPts val="500"/>
        </a:spcBef>
        <a:buClr>
          <a:srgbClr val="32466E"/>
        </a:buClr>
        <a:buFont typeface="Symbol" pitchFamily="2" charset="2"/>
        <a:buChar char="-"/>
        <a:defRPr sz="1400" b="0" i="0" kern="1200">
          <a:solidFill>
            <a:schemeClr val="tx1"/>
          </a:solidFill>
          <a:latin typeface="Segoe UI" panose="020B0502040204020203" pitchFamily="34" charset="0"/>
          <a:ea typeface="+mn-ea"/>
          <a:cs typeface="Segoe UI" panose="020B0502040204020203" pitchFamily="34" charset="0"/>
        </a:defRPr>
      </a:lvl4pPr>
      <a:lvl5pPr marL="1170000" indent="-205200" algn="l" defTabSz="914400" rtl="0" eaLnBrk="1" latinLnBrk="0" hangingPunct="1">
        <a:lnSpc>
          <a:spcPct val="100000"/>
        </a:lnSpc>
        <a:spcBef>
          <a:spcPts val="500"/>
        </a:spcBef>
        <a:buClr>
          <a:srgbClr val="32466E"/>
        </a:buClr>
        <a:buFont typeface="Symbol" pitchFamily="2" charset="2"/>
        <a:buChar char="-"/>
        <a:defRPr sz="12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anphi.org/"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health.ec.europa.eu/publications/2025-eu4health-work-programme_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health.ec.europa.eu/document/download/26284fbb-0c7b-4d4d-ae57-f7f2a47e493f_en?filename=funding_c2025_5148_annex_en.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ec.europa.eu/document/download/26284fbb-0c7b-4d4d-ae57-f7f2a47e493f_en?filename=funding_c2025_5148_annex_en.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hadea.ec.europa.eu/programmes/eu4health/call-management/tentative-calendar_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hadea.ec.europa.eu/programmes/eu4health/call-management/tentative-calendar_e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mailto:NFP.EU4Health@goeg.at" TargetMode="External"/><Relationship Id="rId3" Type="http://schemas.openxmlformats.org/officeDocument/2006/relationships/image" Target="../media/image17.png"/><Relationship Id="rId7" Type="http://schemas.openxmlformats.org/officeDocument/2006/relationships/hyperlink" Target="http://www.nfp-eu4health.goeg.at/"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nfp4health.eu/" TargetMode="External"/><Relationship Id="rId5" Type="http://schemas.openxmlformats.org/officeDocument/2006/relationships/hyperlink" Target="https://hadea.ec.europa.eu/programmes/eu4health/national-focal-points_en" TargetMode="External"/><Relationship Id="rId10" Type="http://schemas.openxmlformats.org/officeDocument/2006/relationships/hyperlink" Target="https://www.nfp4health.eu/eu4health-programme/eu4health-nfps/" TargetMode="External"/><Relationship Id="rId4" Type="http://schemas.openxmlformats.org/officeDocument/2006/relationships/hyperlink" Target="https://eur-lex.europa.eu/legal-content/EN/TXT/?uri=celex%3A32014R0282" TargetMode="External"/><Relationship Id="rId9" Type="http://schemas.openxmlformats.org/officeDocument/2006/relationships/hyperlink" Target="https://nfp-eu4health.goeg.at/newsletter-archi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hadea.ec.europa.eu/programmes/eu4health/national-focal-points_en"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NFP.EU4Health@goeg.at"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goeg.a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5E445-E312-5E2D-CDF1-CB1A959E17A1}"/>
              </a:ext>
            </a:extLst>
          </p:cNvPr>
          <p:cNvSpPr>
            <a:spLocks noGrp="1"/>
          </p:cNvSpPr>
          <p:nvPr>
            <p:ph type="title"/>
          </p:nvPr>
        </p:nvSpPr>
        <p:spPr/>
        <p:txBody>
          <a:bodyPr>
            <a:normAutofit fontScale="90000"/>
          </a:bodyPr>
          <a:lstStyle/>
          <a:p>
            <a:r>
              <a:rPr lang="en-US" dirty="0"/>
              <a:t>Shaping European Health Policies: Strengthening NPHIs' Role in Transnational Challenges</a:t>
            </a:r>
            <a:endParaRPr lang="de-DE" dirty="0"/>
          </a:p>
        </p:txBody>
      </p:sp>
      <p:sp>
        <p:nvSpPr>
          <p:cNvPr id="3" name="Textplatzhalter 2">
            <a:extLst>
              <a:ext uri="{FF2B5EF4-FFF2-40B4-BE49-F238E27FC236}">
                <a16:creationId xmlns:a16="http://schemas.microsoft.com/office/drawing/2014/main" id="{1E56C6FC-9345-86AA-2DAB-48B9DA9E587F}"/>
              </a:ext>
            </a:extLst>
          </p:cNvPr>
          <p:cNvSpPr>
            <a:spLocks noGrp="1"/>
          </p:cNvSpPr>
          <p:nvPr>
            <p:ph type="body" idx="11"/>
          </p:nvPr>
        </p:nvSpPr>
        <p:spPr/>
        <p:txBody>
          <a:bodyPr/>
          <a:lstStyle/>
          <a:p>
            <a:r>
              <a:rPr lang="de-DE" dirty="0"/>
              <a:t>IANPHI Webinar</a:t>
            </a:r>
          </a:p>
          <a:p>
            <a:r>
              <a:rPr lang="de-DE" dirty="0"/>
              <a:t>30 September 2025, </a:t>
            </a:r>
            <a:r>
              <a:rPr lang="de-DE" i="1" dirty="0"/>
              <a:t>12.00-13.00 CEST</a:t>
            </a:r>
            <a:endParaRPr lang="de-DE" dirty="0"/>
          </a:p>
          <a:p>
            <a:endParaRPr lang="de-DE" dirty="0"/>
          </a:p>
          <a:p>
            <a:r>
              <a:rPr lang="de-DE" dirty="0" err="1"/>
              <a:t>moderated</a:t>
            </a:r>
            <a:r>
              <a:rPr lang="de-DE" dirty="0"/>
              <a:t> </a:t>
            </a:r>
            <a:r>
              <a:rPr lang="de-DE" dirty="0" err="1"/>
              <a:t>by</a:t>
            </a:r>
            <a:r>
              <a:rPr lang="de-DE" dirty="0"/>
              <a:t> Claudia Habl, IANPHI Europe Regional Network Chair</a:t>
            </a:r>
          </a:p>
        </p:txBody>
      </p:sp>
      <p:pic>
        <p:nvPicPr>
          <p:cNvPr id="6" name="Grafik 5">
            <a:extLst>
              <a:ext uri="{FF2B5EF4-FFF2-40B4-BE49-F238E27FC236}">
                <a16:creationId xmlns:a16="http://schemas.microsoft.com/office/drawing/2014/main" id="{4D761F72-C237-1304-B258-DF8C511041F9}"/>
              </a:ext>
            </a:extLst>
          </p:cNvPr>
          <p:cNvPicPr>
            <a:picLocks noChangeAspect="1"/>
          </p:cNvPicPr>
          <p:nvPr/>
        </p:nvPicPr>
        <p:blipFill>
          <a:blip r:embed="rId2"/>
          <a:stretch>
            <a:fillRect/>
          </a:stretch>
        </p:blipFill>
        <p:spPr>
          <a:xfrm>
            <a:off x="8040054" y="438486"/>
            <a:ext cx="2908355" cy="1324748"/>
          </a:xfrm>
          <a:prstGeom prst="rect">
            <a:avLst/>
          </a:prstGeom>
        </p:spPr>
      </p:pic>
      <p:sp>
        <p:nvSpPr>
          <p:cNvPr id="8" name="Textfeld 7">
            <a:extLst>
              <a:ext uri="{FF2B5EF4-FFF2-40B4-BE49-F238E27FC236}">
                <a16:creationId xmlns:a16="http://schemas.microsoft.com/office/drawing/2014/main" id="{78F4E7EF-790A-C420-E7BD-8D2127484143}"/>
              </a:ext>
            </a:extLst>
          </p:cNvPr>
          <p:cNvSpPr txBox="1"/>
          <p:nvPr/>
        </p:nvSpPr>
        <p:spPr>
          <a:xfrm>
            <a:off x="831849" y="5749409"/>
            <a:ext cx="6096000" cy="369332"/>
          </a:xfrm>
          <a:prstGeom prst="rect">
            <a:avLst/>
          </a:prstGeom>
          <a:noFill/>
        </p:spPr>
        <p:txBody>
          <a:bodyPr wrap="square">
            <a:spAutoFit/>
          </a:bodyPr>
          <a:lstStyle/>
          <a:p>
            <a:r>
              <a:rPr lang="de-DE" dirty="0">
                <a:hlinkClick r:id="rId3"/>
              </a:rPr>
              <a:t>www.ianphi.org</a:t>
            </a:r>
            <a:endParaRPr lang="de-DE" dirty="0"/>
          </a:p>
        </p:txBody>
      </p:sp>
    </p:spTree>
    <p:extLst>
      <p:ext uri="{BB962C8B-B14F-4D97-AF65-F5344CB8AC3E}">
        <p14:creationId xmlns:p14="http://schemas.microsoft.com/office/powerpoint/2010/main" val="819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4C47-2BB5-449F-6FEF-1F75A6A9987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3ED87AA-C618-0369-38DB-D26F26BDFC19}"/>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 Strands</a:t>
            </a:r>
            <a:endParaRPr lang="de-DE" sz="3200" dirty="0"/>
          </a:p>
        </p:txBody>
      </p:sp>
      <p:sp>
        <p:nvSpPr>
          <p:cNvPr id="3" name="Rounded Rectangle 5">
            <a:extLst>
              <a:ext uri="{FF2B5EF4-FFF2-40B4-BE49-F238E27FC236}">
                <a16:creationId xmlns:a16="http://schemas.microsoft.com/office/drawing/2014/main" id="{E11EC29E-D17B-5E0E-A629-B963A522C6F8}"/>
              </a:ext>
            </a:extLst>
          </p:cNvPr>
          <p:cNvSpPr/>
          <p:nvPr/>
        </p:nvSpPr>
        <p:spPr>
          <a:xfrm>
            <a:off x="2261925" y="3398674"/>
            <a:ext cx="2765529" cy="657588"/>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cap="small" dirty="0">
                <a:solidFill>
                  <a:schemeClr val="bg1"/>
                </a:solidFill>
              </a:rPr>
              <a:t>Crisis preparedness</a:t>
            </a:r>
          </a:p>
        </p:txBody>
      </p:sp>
      <p:sp>
        <p:nvSpPr>
          <p:cNvPr id="6" name="Rounded Rectangle 22">
            <a:extLst>
              <a:ext uri="{FF2B5EF4-FFF2-40B4-BE49-F238E27FC236}">
                <a16:creationId xmlns:a16="http://schemas.microsoft.com/office/drawing/2014/main" id="{4E34EA82-0D9B-DCBB-F3C2-A8140AF0EA07}"/>
              </a:ext>
            </a:extLst>
          </p:cNvPr>
          <p:cNvSpPr/>
          <p:nvPr/>
        </p:nvSpPr>
        <p:spPr>
          <a:xfrm>
            <a:off x="2261926" y="4378891"/>
            <a:ext cx="2765528" cy="657586"/>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solidFill>
                  <a:schemeClr val="bg1"/>
                </a:solidFill>
              </a:rPr>
              <a:t>Health systems &amp; </a:t>
            </a:r>
          </a:p>
          <a:p>
            <a:pPr algn="ctr"/>
            <a:r>
              <a:rPr lang="en-GB" sz="1600" b="1" cap="small" dirty="0">
                <a:solidFill>
                  <a:schemeClr val="bg1"/>
                </a:solidFill>
              </a:rPr>
              <a:t>healthcare workforce</a:t>
            </a:r>
          </a:p>
        </p:txBody>
      </p:sp>
      <p:sp>
        <p:nvSpPr>
          <p:cNvPr id="7" name="Rounded Rectangle 26">
            <a:extLst>
              <a:ext uri="{FF2B5EF4-FFF2-40B4-BE49-F238E27FC236}">
                <a16:creationId xmlns:a16="http://schemas.microsoft.com/office/drawing/2014/main" id="{B1031784-1F2A-51DA-ABBB-BAB8F21282E7}"/>
              </a:ext>
            </a:extLst>
          </p:cNvPr>
          <p:cNvSpPr/>
          <p:nvPr/>
        </p:nvSpPr>
        <p:spPr>
          <a:xfrm>
            <a:off x="6929868" y="3404915"/>
            <a:ext cx="2765529" cy="657589"/>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solidFill>
                  <a:schemeClr val="bg1"/>
                </a:solidFill>
              </a:rPr>
              <a:t>Health promotion &amp; </a:t>
            </a:r>
          </a:p>
          <a:p>
            <a:pPr algn="ctr"/>
            <a:r>
              <a:rPr lang="en-GB" sz="1600" b="1" cap="small" dirty="0">
                <a:solidFill>
                  <a:schemeClr val="bg1"/>
                </a:solidFill>
              </a:rPr>
              <a:t>disease prevention</a:t>
            </a:r>
          </a:p>
        </p:txBody>
      </p:sp>
      <p:sp>
        <p:nvSpPr>
          <p:cNvPr id="8" name="Rounded Rectangle 27">
            <a:extLst>
              <a:ext uri="{FF2B5EF4-FFF2-40B4-BE49-F238E27FC236}">
                <a16:creationId xmlns:a16="http://schemas.microsoft.com/office/drawing/2014/main" id="{27D389F8-C802-D2DF-DEA6-338230A4453D}"/>
              </a:ext>
            </a:extLst>
          </p:cNvPr>
          <p:cNvSpPr/>
          <p:nvPr/>
        </p:nvSpPr>
        <p:spPr>
          <a:xfrm>
            <a:off x="6929868" y="4378891"/>
            <a:ext cx="2770170" cy="657586"/>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solidFill>
                  <a:schemeClr val="bg1"/>
                </a:solidFill>
              </a:rPr>
              <a:t>Digital transformation</a:t>
            </a:r>
          </a:p>
        </p:txBody>
      </p:sp>
      <p:sp>
        <p:nvSpPr>
          <p:cNvPr id="2" name="Rounded Rectangle 15">
            <a:extLst>
              <a:ext uri="{FF2B5EF4-FFF2-40B4-BE49-F238E27FC236}">
                <a16:creationId xmlns:a16="http://schemas.microsoft.com/office/drawing/2014/main" id="{CF29A970-2B17-6C01-9608-6EDB544E2FA1}"/>
              </a:ext>
            </a:extLst>
          </p:cNvPr>
          <p:cNvSpPr/>
          <p:nvPr/>
        </p:nvSpPr>
        <p:spPr>
          <a:xfrm>
            <a:off x="1210726" y="2150314"/>
            <a:ext cx="9770547" cy="657589"/>
          </a:xfrm>
          <a:prstGeom prst="round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cap="small" dirty="0">
                <a:solidFill>
                  <a:schemeClr val="tx2"/>
                </a:solidFill>
                <a:latin typeface="EC Square Sans Cond Pro" panose="020B0506040000020004" pitchFamily="34" charset="0"/>
              </a:rPr>
              <a:t> </a:t>
            </a:r>
            <a:r>
              <a:rPr lang="en-GB" sz="2000" b="1" cap="small" dirty="0">
                <a:solidFill>
                  <a:schemeClr val="tx2"/>
                </a:solidFill>
              </a:rPr>
              <a:t>Cancer and the new priorities 2025-2029 </a:t>
            </a:r>
          </a:p>
          <a:p>
            <a:pPr algn="ctr"/>
            <a:r>
              <a:rPr lang="en-GB" sz="2000" b="1" cap="small" dirty="0">
                <a:solidFill>
                  <a:schemeClr val="tx2"/>
                </a:solidFill>
              </a:rPr>
              <a:t>on cardiovascular and other non-communicable diseases</a:t>
            </a:r>
          </a:p>
        </p:txBody>
      </p:sp>
    </p:spTree>
    <p:extLst>
      <p:ext uri="{BB962C8B-B14F-4D97-AF65-F5344CB8AC3E}">
        <p14:creationId xmlns:p14="http://schemas.microsoft.com/office/powerpoint/2010/main" val="23755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00EB-F9A8-E8DA-16FE-E54758989F3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93B9139D-20A1-3BFE-AE2A-062D2886E7DF}"/>
              </a:ext>
            </a:extLst>
          </p:cNvPr>
          <p:cNvSpPr>
            <a:spLocks noGrp="1"/>
          </p:cNvSpPr>
          <p:nvPr>
            <p:ph sz="half" idx="1"/>
          </p:nvPr>
        </p:nvSpPr>
        <p:spPr/>
        <p:txBody>
          <a:bodyPr>
            <a:normAutofit lnSpcReduction="10000"/>
          </a:bodyPr>
          <a:lstStyle/>
          <a:p>
            <a:pPr indent="0">
              <a:buNone/>
            </a:pPr>
            <a:endParaRPr lang="en-GB" dirty="0">
              <a:latin typeface="+mn-lt"/>
            </a:endParaRPr>
          </a:p>
          <a:p>
            <a:pPr marL="342900" indent="-342900">
              <a:buFont typeface="Wingdings" panose="05000000000000000000" pitchFamily="2" charset="2"/>
              <a:buChar char="Ø"/>
            </a:pPr>
            <a:r>
              <a:rPr lang="en-GB" dirty="0">
                <a:latin typeface="+mn-lt"/>
              </a:rPr>
              <a:t>For more information about the </a:t>
            </a:r>
            <a:r>
              <a:rPr lang="en-GB" b="1" dirty="0">
                <a:latin typeface="+mn-lt"/>
              </a:rPr>
              <a:t>funding programme EU4Health</a:t>
            </a:r>
            <a:r>
              <a:rPr lang="en-GB" dirty="0">
                <a:latin typeface="+mn-lt"/>
              </a:rPr>
              <a:t>:</a:t>
            </a:r>
            <a:endParaRPr lang="en-US" dirty="0">
              <a:hlinkClick r:id="rId3">
                <a:extLst>
                  <a:ext uri="{A12FA001-AC4F-418D-AE19-62706E023703}">
                    <ahyp:hlinkClr xmlns:ahyp="http://schemas.microsoft.com/office/drawing/2018/hyperlinkcolor" val="tx"/>
                  </a:ext>
                </a:extLst>
              </a:hlinkClick>
            </a:endParaRPr>
          </a:p>
          <a:p>
            <a:pPr marL="0" indent="0">
              <a:buNone/>
            </a:pPr>
            <a:r>
              <a:rPr lang="en-US" sz="2000" dirty="0">
                <a:hlinkClick r:id="rId3">
                  <a:extLst>
                    <a:ext uri="{A12FA001-AC4F-418D-AE19-62706E023703}">
                      <ahyp:hlinkClr xmlns:ahyp="http://schemas.microsoft.com/office/drawing/2018/hyperlinkcolor" val="tx"/>
                    </a:ext>
                  </a:extLst>
                </a:hlinkClick>
              </a:rPr>
              <a:t>https://health.ec.europa.eu/publications/2025-eu4health-work-programme_en</a:t>
            </a:r>
            <a:r>
              <a:rPr lang="en-US" sz="2000" dirty="0"/>
              <a:t> </a:t>
            </a:r>
            <a:endParaRPr lang="en-GB" sz="2000" dirty="0"/>
          </a:p>
          <a:p>
            <a:pPr marL="33337" indent="0">
              <a:buNone/>
            </a:pPr>
            <a:endParaRPr lang="en-GB" b="1" dirty="0">
              <a:latin typeface="EC Square Sans Pro" panose="020B0506040000020004" pitchFamily="34" charset="0"/>
            </a:endParaRPr>
          </a:p>
          <a:p>
            <a:pPr marL="376237" indent="-342900">
              <a:buFont typeface="Wingdings" panose="05000000000000000000" pitchFamily="2" charset="2"/>
              <a:buChar char="Ø"/>
            </a:pPr>
            <a:r>
              <a:rPr lang="en-GB" dirty="0">
                <a:latin typeface="+mn-lt"/>
              </a:rPr>
              <a:t>For more information about the </a:t>
            </a:r>
            <a:r>
              <a:rPr lang="en-GB" b="1" dirty="0">
                <a:latin typeface="+mn-lt"/>
              </a:rPr>
              <a:t>Annual Work Programme </a:t>
            </a:r>
            <a:r>
              <a:rPr lang="en-GB" dirty="0">
                <a:latin typeface="+mn-lt"/>
              </a:rPr>
              <a:t>and</a:t>
            </a:r>
            <a:r>
              <a:rPr lang="en-GB" b="1" dirty="0">
                <a:latin typeface="+mn-lt"/>
              </a:rPr>
              <a:t> the current Calls (e.g., Joint Actions): </a:t>
            </a:r>
          </a:p>
          <a:p>
            <a:pPr marL="33337" indent="0">
              <a:buNone/>
            </a:pPr>
            <a:r>
              <a:rPr lang="en-GB" dirty="0">
                <a:latin typeface="+mn-lt"/>
                <a:hlinkClick r:id="rId4">
                  <a:extLst>
                    <a:ext uri="{A12FA001-AC4F-418D-AE19-62706E023703}">
                      <ahyp:hlinkClr xmlns:ahyp="http://schemas.microsoft.com/office/drawing/2018/hyperlinkcolor" val="tx"/>
                    </a:ext>
                  </a:extLst>
                </a:hlinkClick>
              </a:rPr>
              <a:t>https://health.ec.europa.eu/document/download/26284fbb-0c7b-4d4d-ae57-f7f2a47e493f_en?filename=funding_c2025_5148_annex_en.pdf</a:t>
            </a:r>
            <a:r>
              <a:rPr lang="en-GB" dirty="0">
                <a:latin typeface="+mn-lt"/>
              </a:rPr>
              <a:t> </a:t>
            </a:r>
          </a:p>
        </p:txBody>
      </p:sp>
      <p:sp>
        <p:nvSpPr>
          <p:cNvPr id="4" name="Titel 3">
            <a:extLst>
              <a:ext uri="{FF2B5EF4-FFF2-40B4-BE49-F238E27FC236}">
                <a16:creationId xmlns:a16="http://schemas.microsoft.com/office/drawing/2014/main" id="{2780FFD4-B3B9-ACDF-3865-EE5F35F4C812}"/>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I</a:t>
            </a:r>
          </a:p>
        </p:txBody>
      </p:sp>
      <p:pic>
        <p:nvPicPr>
          <p:cNvPr id="9" name="Picture 4">
            <a:extLst>
              <a:ext uri="{FF2B5EF4-FFF2-40B4-BE49-F238E27FC236}">
                <a16:creationId xmlns:a16="http://schemas.microsoft.com/office/drawing/2014/main" id="{4792D10D-F202-DC9E-0CBB-1D38496BB547}"/>
              </a:ext>
            </a:extLst>
          </p:cNvPr>
          <p:cNvPicPr>
            <a:picLocks noChangeAspect="1"/>
          </p:cNvPicPr>
          <p:nvPr/>
        </p:nvPicPr>
        <p:blipFill>
          <a:blip r:embed="rId5"/>
          <a:stretch>
            <a:fillRect/>
          </a:stretch>
        </p:blipFill>
        <p:spPr>
          <a:xfrm>
            <a:off x="6381035" y="1464838"/>
            <a:ext cx="5236966" cy="4749123"/>
          </a:xfrm>
          <a:prstGeom prst="rect">
            <a:avLst/>
          </a:prstGeom>
        </p:spPr>
      </p:pic>
    </p:spTree>
    <p:extLst>
      <p:ext uri="{BB962C8B-B14F-4D97-AF65-F5344CB8AC3E}">
        <p14:creationId xmlns:p14="http://schemas.microsoft.com/office/powerpoint/2010/main" val="375206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9419-DD27-D52B-02A3-1C9E8E7B0A7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0290145-7E57-84A0-D170-8D68953B7090}"/>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a:t>
            </a:r>
            <a:r>
              <a:rPr lang="en-US" sz="3200" dirty="0"/>
              <a:t>II</a:t>
            </a:r>
            <a:endParaRPr lang="de-DE" sz="3200" dirty="0"/>
          </a:p>
        </p:txBody>
      </p:sp>
      <p:sp>
        <p:nvSpPr>
          <p:cNvPr id="5" name="Inhaltsplatzhalter 4">
            <a:extLst>
              <a:ext uri="{FF2B5EF4-FFF2-40B4-BE49-F238E27FC236}">
                <a16:creationId xmlns:a16="http://schemas.microsoft.com/office/drawing/2014/main" id="{E1850ADD-12F9-D386-898B-9A663E368C30}"/>
              </a:ext>
            </a:extLst>
          </p:cNvPr>
          <p:cNvSpPr>
            <a:spLocks noGrp="1"/>
          </p:cNvSpPr>
          <p:nvPr>
            <p:ph idx="1"/>
          </p:nvPr>
        </p:nvSpPr>
        <p:spPr>
          <a:xfrm>
            <a:off x="773670" y="1632028"/>
            <a:ext cx="10645200" cy="4417589"/>
          </a:xfrm>
        </p:spPr>
        <p:txBody>
          <a:bodyPr>
            <a:normAutofit/>
          </a:bodyPr>
          <a:lstStyle/>
          <a:p>
            <a:pPr marL="285750" indent="-285750">
              <a:lnSpc>
                <a:spcPct val="120000"/>
              </a:lnSpc>
              <a:buFont typeface="Wingdings" panose="05000000000000000000" pitchFamily="2" charset="2"/>
              <a:buChar char="Ø"/>
            </a:pPr>
            <a:r>
              <a:rPr lang="en-GB" sz="2000" u="sng" dirty="0">
                <a:latin typeface="+mn-lt"/>
              </a:rPr>
              <a:t>The Annual Work Programmes include: </a:t>
            </a:r>
          </a:p>
          <a:p>
            <a:pPr marL="684000" indent="-342900">
              <a:spcBef>
                <a:spcPts val="300"/>
              </a:spcBef>
              <a:spcAft>
                <a:spcPts val="300"/>
              </a:spcAft>
              <a:buFont typeface="Wingdings" panose="05000000000000000000" pitchFamily="2" charset="2"/>
              <a:buChar char="§"/>
              <a:defRPr/>
            </a:pPr>
            <a:r>
              <a:rPr lang="en-US" altLang="en-US" sz="2000" dirty="0">
                <a:latin typeface="+mn-lt"/>
              </a:rPr>
              <a:t>Description of the Actions (policy context, objectives, scope, activities, expected results and impact)</a:t>
            </a:r>
          </a:p>
          <a:p>
            <a:pPr marL="684000" indent="-342900">
              <a:spcBef>
                <a:spcPts val="300"/>
              </a:spcBef>
              <a:spcAft>
                <a:spcPts val="300"/>
              </a:spcAft>
              <a:buFont typeface="Wingdings" panose="05000000000000000000" pitchFamily="2" charset="2"/>
              <a:buChar char="§"/>
              <a:defRPr/>
            </a:pPr>
            <a:r>
              <a:rPr lang="en-US" altLang="en-US" sz="2000" dirty="0">
                <a:latin typeface="+mn-lt"/>
              </a:rPr>
              <a:t>Procedure type (public procurement, grants, prizes, others)</a:t>
            </a:r>
          </a:p>
          <a:p>
            <a:pPr marL="684000" indent="-342900">
              <a:spcBef>
                <a:spcPts val="300"/>
              </a:spcBef>
              <a:spcAft>
                <a:spcPts val="300"/>
              </a:spcAft>
              <a:buFont typeface="Wingdings" panose="05000000000000000000" pitchFamily="2" charset="2"/>
              <a:buChar char="§"/>
              <a:defRPr/>
            </a:pPr>
            <a:r>
              <a:rPr lang="en-US" altLang="en-US" sz="2000" dirty="0">
                <a:latin typeface="+mn-lt"/>
              </a:rPr>
              <a:t>Indicative timetable</a:t>
            </a:r>
          </a:p>
          <a:p>
            <a:pPr marL="684000" indent="-342900">
              <a:spcBef>
                <a:spcPts val="300"/>
              </a:spcBef>
              <a:spcAft>
                <a:spcPts val="300"/>
              </a:spcAft>
              <a:buFont typeface="Wingdings" panose="05000000000000000000" pitchFamily="2" charset="2"/>
              <a:buChar char="§"/>
              <a:defRPr/>
            </a:pPr>
            <a:r>
              <a:rPr lang="en-US" altLang="en-US" sz="2000" dirty="0">
                <a:latin typeface="+mn-lt"/>
              </a:rPr>
              <a:t>Indicative budget allocation</a:t>
            </a:r>
          </a:p>
          <a:p>
            <a:pPr marL="684000" indent="-342900">
              <a:spcBef>
                <a:spcPts val="300"/>
              </a:spcBef>
              <a:spcAft>
                <a:spcPts val="300"/>
              </a:spcAft>
              <a:buFont typeface="Wingdings" panose="05000000000000000000" pitchFamily="2" charset="2"/>
              <a:buChar char="§"/>
              <a:defRPr/>
            </a:pPr>
            <a:r>
              <a:rPr lang="en-US" altLang="en-US" sz="2000" dirty="0">
                <a:latin typeface="+mn-lt"/>
              </a:rPr>
              <a:t>Details for funds applications – type of targeted applicants</a:t>
            </a:r>
          </a:p>
          <a:p>
            <a:pPr marL="341100" indent="0">
              <a:spcBef>
                <a:spcPts val="300"/>
              </a:spcBef>
              <a:spcAft>
                <a:spcPts val="300"/>
              </a:spcAft>
              <a:buNone/>
              <a:defRPr/>
            </a:pPr>
            <a:endParaRPr lang="en-US" altLang="en-US" sz="2000" dirty="0">
              <a:latin typeface="+mn-lt"/>
              <a:sym typeface="Wingdings" panose="05000000000000000000" pitchFamily="2" charset="2"/>
            </a:endParaRPr>
          </a:p>
          <a:p>
            <a:pPr marL="341100" indent="0">
              <a:spcBef>
                <a:spcPts val="300"/>
              </a:spcBef>
              <a:spcAft>
                <a:spcPts val="300"/>
              </a:spcAft>
              <a:buNone/>
              <a:defRPr/>
            </a:pPr>
            <a:r>
              <a:rPr lang="en-US" altLang="en-US" sz="2000">
                <a:latin typeface="+mn-lt"/>
                <a:sym typeface="Wingdings" panose="05000000000000000000" pitchFamily="2" charset="2"/>
              </a:rPr>
              <a:t> </a:t>
            </a:r>
            <a:r>
              <a:rPr lang="en-US" altLang="en-US" sz="2000" dirty="0">
                <a:latin typeface="+mn-lt"/>
                <a:sym typeface="Wingdings" panose="05000000000000000000" pitchFamily="2" charset="2"/>
              </a:rPr>
              <a:t>in this session we </a:t>
            </a:r>
            <a:r>
              <a:rPr lang="en-US" altLang="en-US" sz="2000">
                <a:latin typeface="+mn-lt"/>
                <a:sym typeface="Wingdings" panose="05000000000000000000" pitchFamily="2" charset="2"/>
              </a:rPr>
              <a:t>will focus on Joint Actions</a:t>
            </a:r>
            <a:endParaRPr lang="en-US" altLang="en-US" sz="2000" dirty="0">
              <a:latin typeface="+mn-lt"/>
            </a:endParaRPr>
          </a:p>
          <a:p>
            <a:pPr marL="684000" indent="-342900">
              <a:spcBef>
                <a:spcPts val="300"/>
              </a:spcBef>
              <a:spcAft>
                <a:spcPts val="300"/>
              </a:spcAft>
              <a:buFont typeface="Wingdings" panose="05000000000000000000" pitchFamily="2" charset="2"/>
              <a:buChar char="§"/>
              <a:defRPr/>
            </a:pPr>
            <a:endParaRPr lang="en-US" altLang="en-US" dirty="0">
              <a:latin typeface="EC Square Sans Cond Pro" panose="020B0506040000020004" pitchFamily="34" charset="0"/>
            </a:endParaRPr>
          </a:p>
          <a:p>
            <a:pPr marL="684000" indent="-342900">
              <a:spcBef>
                <a:spcPts val="300"/>
              </a:spcBef>
              <a:spcAft>
                <a:spcPts val="300"/>
              </a:spcAft>
              <a:buFont typeface="Wingdings" panose="05000000000000000000" pitchFamily="2" charset="2"/>
              <a:buChar char="§"/>
              <a:defRPr/>
            </a:pPr>
            <a:endParaRPr lang="en-US" altLang="en-US" dirty="0">
              <a:latin typeface="EC Square Sans Cond Pro" panose="020B0506040000020004" pitchFamily="34" charset="0"/>
            </a:endParaRPr>
          </a:p>
          <a:p>
            <a:pPr marL="0" indent="0">
              <a:spcBef>
                <a:spcPts val="600"/>
              </a:spcBef>
              <a:buClr>
                <a:schemeClr val="accent5"/>
              </a:buClr>
              <a:buNone/>
            </a:pPr>
            <a:endParaRPr lang="en-GB" dirty="0">
              <a:latin typeface="EC Square Sans Cond Pro" panose="020B0506040000020004" pitchFamily="34" charset="0"/>
            </a:endParaRPr>
          </a:p>
          <a:p>
            <a:pPr marL="285750" lvl="0" indent="-285750">
              <a:spcBef>
                <a:spcPts val="600"/>
              </a:spcBef>
              <a:buClr>
                <a:schemeClr val="accent5"/>
              </a:buClr>
              <a:buFont typeface="Wingdings" panose="05000000000000000000" pitchFamily="2" charset="2"/>
              <a:buChar char="§"/>
            </a:pPr>
            <a:endParaRPr lang="en-GB" dirty="0">
              <a:latin typeface="EC Square Sans Cond Pro" panose="020B0506040000020004" pitchFamily="34" charset="0"/>
            </a:endParaRPr>
          </a:p>
          <a:p>
            <a:pPr marL="285750" lvl="0" indent="-285750">
              <a:spcBef>
                <a:spcPts val="600"/>
              </a:spcBef>
              <a:buClr>
                <a:schemeClr val="accent5"/>
              </a:buClr>
              <a:buFont typeface="Wingdings" panose="05000000000000000000" pitchFamily="2" charset="2"/>
              <a:buChar char="§"/>
            </a:pPr>
            <a:endParaRPr lang="en-GB" dirty="0">
              <a:latin typeface="EC Square Sans Cond Pro" panose="020B0506040000020004" pitchFamily="34" charset="0"/>
            </a:endParaRPr>
          </a:p>
          <a:p>
            <a:endParaRPr lang="en-GB" i="1" dirty="0">
              <a:solidFill>
                <a:schemeClr val="tx2"/>
              </a:solidFill>
              <a:latin typeface="EC Square Sans Cond Pro" panose="020B0506040000020004" pitchFamily="34" charset="0"/>
            </a:endParaRPr>
          </a:p>
          <a:p>
            <a:pPr marL="33337" indent="0">
              <a:buNone/>
            </a:pPr>
            <a:endParaRPr lang="en-GB" b="1" dirty="0">
              <a:latin typeface="EC Square Sans Pro" panose="020B0506040000020004" pitchFamily="34" charset="0"/>
            </a:endParaRPr>
          </a:p>
        </p:txBody>
      </p:sp>
    </p:spTree>
    <p:extLst>
      <p:ext uri="{BB962C8B-B14F-4D97-AF65-F5344CB8AC3E}">
        <p14:creationId xmlns:p14="http://schemas.microsoft.com/office/powerpoint/2010/main" val="6721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020AC4-B800-6B44-45B9-1D4D0D65B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0350"/>
            <a:ext cx="5610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a:extLst>
              <a:ext uri="{FF2B5EF4-FFF2-40B4-BE49-F238E27FC236}">
                <a16:creationId xmlns:a16="http://schemas.microsoft.com/office/drawing/2014/main" id="{320ACE4F-1465-E999-541B-B344D62560BA}"/>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III</a:t>
            </a:r>
            <a:endParaRPr lang="en-GB" sz="2000" b="1" dirty="0">
              <a:solidFill>
                <a:srgbClr val="00B050"/>
              </a:solidFill>
              <a:latin typeface="EC Square Sans Cond Pro"/>
            </a:endParaRPr>
          </a:p>
        </p:txBody>
      </p:sp>
      <p:pic>
        <p:nvPicPr>
          <p:cNvPr id="3" name="Picture 2">
            <a:extLst>
              <a:ext uri="{FF2B5EF4-FFF2-40B4-BE49-F238E27FC236}">
                <a16:creationId xmlns:a16="http://schemas.microsoft.com/office/drawing/2014/main" id="{110AE669-CB43-F3D3-0493-010A3BC17232}"/>
              </a:ext>
            </a:extLst>
          </p:cNvPr>
          <p:cNvPicPr>
            <a:picLocks noChangeAspect="1"/>
          </p:cNvPicPr>
          <p:nvPr/>
        </p:nvPicPr>
        <p:blipFill>
          <a:blip r:embed="rId4"/>
          <a:stretch>
            <a:fillRect/>
          </a:stretch>
        </p:blipFill>
        <p:spPr>
          <a:xfrm>
            <a:off x="0" y="1441616"/>
            <a:ext cx="3583310" cy="2034744"/>
          </a:xfrm>
          <a:prstGeom prst="rect">
            <a:avLst/>
          </a:prstGeom>
        </p:spPr>
      </p:pic>
      <p:pic>
        <p:nvPicPr>
          <p:cNvPr id="5" name="Picture 4">
            <a:extLst>
              <a:ext uri="{FF2B5EF4-FFF2-40B4-BE49-F238E27FC236}">
                <a16:creationId xmlns:a16="http://schemas.microsoft.com/office/drawing/2014/main" id="{944D7E27-C546-904C-43EA-8DE475C82954}"/>
              </a:ext>
            </a:extLst>
          </p:cNvPr>
          <p:cNvPicPr>
            <a:picLocks noChangeAspect="1"/>
          </p:cNvPicPr>
          <p:nvPr/>
        </p:nvPicPr>
        <p:blipFill>
          <a:blip r:embed="rId5"/>
          <a:stretch>
            <a:fillRect/>
          </a:stretch>
        </p:blipFill>
        <p:spPr>
          <a:xfrm>
            <a:off x="3693496" y="1441616"/>
            <a:ext cx="4097197" cy="1987384"/>
          </a:xfrm>
          <a:prstGeom prst="rect">
            <a:avLst/>
          </a:prstGeom>
        </p:spPr>
      </p:pic>
      <p:pic>
        <p:nvPicPr>
          <p:cNvPr id="10" name="Picture 9">
            <a:extLst>
              <a:ext uri="{FF2B5EF4-FFF2-40B4-BE49-F238E27FC236}">
                <a16:creationId xmlns:a16="http://schemas.microsoft.com/office/drawing/2014/main" id="{9112485D-AF12-1980-1A1D-C1AE31C235B4}"/>
              </a:ext>
            </a:extLst>
          </p:cNvPr>
          <p:cNvPicPr>
            <a:picLocks noChangeAspect="1"/>
          </p:cNvPicPr>
          <p:nvPr/>
        </p:nvPicPr>
        <p:blipFill>
          <a:blip r:embed="rId6"/>
          <a:stretch>
            <a:fillRect/>
          </a:stretch>
        </p:blipFill>
        <p:spPr>
          <a:xfrm>
            <a:off x="7900879" y="1450474"/>
            <a:ext cx="4307324" cy="2034744"/>
          </a:xfrm>
          <a:prstGeom prst="rect">
            <a:avLst/>
          </a:prstGeom>
        </p:spPr>
      </p:pic>
      <p:pic>
        <p:nvPicPr>
          <p:cNvPr id="13" name="Picture 12">
            <a:extLst>
              <a:ext uri="{FF2B5EF4-FFF2-40B4-BE49-F238E27FC236}">
                <a16:creationId xmlns:a16="http://schemas.microsoft.com/office/drawing/2014/main" id="{447060C7-8240-1F1C-414D-D1AD8B36EFDE}"/>
              </a:ext>
            </a:extLst>
          </p:cNvPr>
          <p:cNvPicPr>
            <a:picLocks noChangeAspect="1"/>
          </p:cNvPicPr>
          <p:nvPr/>
        </p:nvPicPr>
        <p:blipFill>
          <a:blip r:embed="rId7"/>
          <a:stretch>
            <a:fillRect/>
          </a:stretch>
        </p:blipFill>
        <p:spPr>
          <a:xfrm>
            <a:off x="-16743" y="3591324"/>
            <a:ext cx="3529383" cy="2573257"/>
          </a:xfrm>
          <a:prstGeom prst="rect">
            <a:avLst/>
          </a:prstGeom>
        </p:spPr>
      </p:pic>
      <p:pic>
        <p:nvPicPr>
          <p:cNvPr id="17" name="Picture 16">
            <a:extLst>
              <a:ext uri="{FF2B5EF4-FFF2-40B4-BE49-F238E27FC236}">
                <a16:creationId xmlns:a16="http://schemas.microsoft.com/office/drawing/2014/main" id="{A6E9168E-9B68-887D-6FC1-ECE4C9527FD9}"/>
              </a:ext>
            </a:extLst>
          </p:cNvPr>
          <p:cNvPicPr>
            <a:picLocks noChangeAspect="1"/>
          </p:cNvPicPr>
          <p:nvPr/>
        </p:nvPicPr>
        <p:blipFill>
          <a:blip r:embed="rId8"/>
          <a:stretch>
            <a:fillRect/>
          </a:stretch>
        </p:blipFill>
        <p:spPr>
          <a:xfrm>
            <a:off x="3606226" y="3590747"/>
            <a:ext cx="4173220" cy="2573257"/>
          </a:xfrm>
          <a:prstGeom prst="rect">
            <a:avLst/>
          </a:prstGeom>
        </p:spPr>
      </p:pic>
      <p:pic>
        <p:nvPicPr>
          <p:cNvPr id="21" name="Picture 20">
            <a:extLst>
              <a:ext uri="{FF2B5EF4-FFF2-40B4-BE49-F238E27FC236}">
                <a16:creationId xmlns:a16="http://schemas.microsoft.com/office/drawing/2014/main" id="{B464C6F7-7ACB-D7FC-F05A-95D21F2882EE}"/>
              </a:ext>
            </a:extLst>
          </p:cNvPr>
          <p:cNvPicPr>
            <a:picLocks noChangeAspect="1"/>
          </p:cNvPicPr>
          <p:nvPr/>
        </p:nvPicPr>
        <p:blipFill>
          <a:blip r:embed="rId9"/>
          <a:stretch>
            <a:fillRect/>
          </a:stretch>
        </p:blipFill>
        <p:spPr>
          <a:xfrm>
            <a:off x="7900878" y="3590748"/>
            <a:ext cx="4307325" cy="2573834"/>
          </a:xfrm>
          <a:prstGeom prst="rect">
            <a:avLst/>
          </a:prstGeom>
        </p:spPr>
      </p:pic>
    </p:spTree>
    <p:extLst>
      <p:ext uri="{BB962C8B-B14F-4D97-AF65-F5344CB8AC3E}">
        <p14:creationId xmlns:p14="http://schemas.microsoft.com/office/powerpoint/2010/main" val="34615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6A6F-B20C-6DB3-DB69-21DDDDB2CC1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AACDE9-BBDB-BFE7-5023-7E95DE120694}"/>
              </a:ext>
            </a:extLst>
          </p:cNvPr>
          <p:cNvSpPr>
            <a:spLocks noGrp="1"/>
          </p:cNvSpPr>
          <p:nvPr>
            <p:ph sz="half" idx="1"/>
          </p:nvPr>
        </p:nvSpPr>
        <p:spPr/>
        <p:txBody>
          <a:bodyPr/>
          <a:lstStyle/>
          <a:p>
            <a:pPr indent="0">
              <a:buNone/>
            </a:pPr>
            <a:r>
              <a:rPr lang="en-GB" b="1" u="sng" dirty="0"/>
              <a:t>Direct management</a:t>
            </a:r>
          </a:p>
          <a:p>
            <a:pPr indent="0">
              <a:buNone/>
            </a:pPr>
            <a:r>
              <a:rPr lang="en-GB" b="1" dirty="0"/>
              <a:t>Grants</a:t>
            </a:r>
          </a:p>
          <a:p>
            <a:r>
              <a:rPr lang="en-GB" dirty="0"/>
              <a:t>Open calls for proposals: 29</a:t>
            </a:r>
          </a:p>
          <a:p>
            <a:r>
              <a:rPr lang="en-GB" dirty="0"/>
              <a:t>Joint actions and other DGAs</a:t>
            </a:r>
          </a:p>
          <a:p>
            <a:pPr indent="0">
              <a:buNone/>
            </a:pPr>
            <a:endParaRPr lang="en-GB" dirty="0"/>
          </a:p>
          <a:p>
            <a:pPr indent="0">
              <a:buNone/>
            </a:pPr>
            <a:r>
              <a:rPr lang="en-GB" b="1" dirty="0"/>
              <a:t>Procurement </a:t>
            </a:r>
          </a:p>
          <a:p>
            <a:endParaRPr lang="de-DE" dirty="0"/>
          </a:p>
        </p:txBody>
      </p:sp>
      <p:sp>
        <p:nvSpPr>
          <p:cNvPr id="6" name="Inhaltsplatzhalter 5">
            <a:extLst>
              <a:ext uri="{FF2B5EF4-FFF2-40B4-BE49-F238E27FC236}">
                <a16:creationId xmlns:a16="http://schemas.microsoft.com/office/drawing/2014/main" id="{99025316-7AB2-44F6-9C7E-60B5988F2AA8}"/>
              </a:ext>
            </a:extLst>
          </p:cNvPr>
          <p:cNvSpPr>
            <a:spLocks noGrp="1"/>
          </p:cNvSpPr>
          <p:nvPr>
            <p:ph sz="half" idx="2"/>
          </p:nvPr>
        </p:nvSpPr>
        <p:spPr/>
        <p:txBody>
          <a:bodyPr/>
          <a:lstStyle/>
          <a:p>
            <a:pPr indent="0">
              <a:buNone/>
            </a:pPr>
            <a:r>
              <a:rPr lang="en-GB" b="1" u="sng" dirty="0"/>
              <a:t>Indirect management</a:t>
            </a:r>
          </a:p>
          <a:p>
            <a:pPr indent="0">
              <a:buNone/>
            </a:pPr>
            <a:r>
              <a:rPr lang="en-GB" b="1" dirty="0"/>
              <a:t>Contribution agreements </a:t>
            </a:r>
          </a:p>
          <a:p>
            <a:pPr marL="342900" indent="-342900"/>
            <a:r>
              <a:rPr lang="en-GB" dirty="0"/>
              <a:t>With international organisations that are ‘pillar assessed’ and are included in DG BUDG list of successfully assessed organisations </a:t>
            </a:r>
          </a:p>
          <a:p>
            <a:endParaRPr lang="de-DE" dirty="0"/>
          </a:p>
        </p:txBody>
      </p:sp>
      <p:sp>
        <p:nvSpPr>
          <p:cNvPr id="4" name="Titel 3">
            <a:extLst>
              <a:ext uri="{FF2B5EF4-FFF2-40B4-BE49-F238E27FC236}">
                <a16:creationId xmlns:a16="http://schemas.microsoft.com/office/drawing/2014/main" id="{A0994BF1-5D8E-B5C5-EBAA-E23457467AD5}"/>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I</a:t>
            </a:r>
            <a:r>
              <a:rPr lang="de-DE" sz="3200" b="0" dirty="0"/>
              <a:t>V</a:t>
            </a:r>
          </a:p>
        </p:txBody>
      </p:sp>
    </p:spTree>
    <p:extLst>
      <p:ext uri="{BB962C8B-B14F-4D97-AF65-F5344CB8AC3E}">
        <p14:creationId xmlns:p14="http://schemas.microsoft.com/office/powerpoint/2010/main" val="3390214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D6F914-D145-5B58-3514-C357DD6325ED}"/>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 Calls I</a:t>
            </a:r>
          </a:p>
        </p:txBody>
      </p:sp>
      <p:sp>
        <p:nvSpPr>
          <p:cNvPr id="6" name="Inhaltsplatzhalter 5">
            <a:extLst>
              <a:ext uri="{FF2B5EF4-FFF2-40B4-BE49-F238E27FC236}">
                <a16:creationId xmlns:a16="http://schemas.microsoft.com/office/drawing/2014/main" id="{82B14006-4CDE-C9F5-4387-894B9D8B55D0}"/>
              </a:ext>
            </a:extLst>
          </p:cNvPr>
          <p:cNvSpPr>
            <a:spLocks noGrp="1"/>
          </p:cNvSpPr>
          <p:nvPr>
            <p:ph idx="1"/>
          </p:nvPr>
        </p:nvSpPr>
        <p:spPr/>
        <p:txBody>
          <a:bodyPr>
            <a:normAutofit fontScale="92500" lnSpcReduction="20000"/>
          </a:bodyPr>
          <a:lstStyle/>
          <a:p>
            <a:pPr marL="33337" lvl="0" indent="0">
              <a:spcBef>
                <a:spcPts val="600"/>
              </a:spcBef>
              <a:buClr>
                <a:schemeClr val="accent5"/>
              </a:buClr>
              <a:buNone/>
            </a:pPr>
            <a:r>
              <a:rPr lang="en-US" sz="1600" b="1" dirty="0">
                <a:latin typeface="+mn-lt"/>
              </a:rPr>
              <a:t>Crisis Preparedness (CP)</a:t>
            </a:r>
          </a:p>
          <a:p>
            <a:pPr marL="285750" indent="-285750">
              <a:spcBef>
                <a:spcPts val="600"/>
              </a:spcBef>
              <a:buClr>
                <a:schemeClr val="tx1"/>
              </a:buClr>
              <a:buFont typeface="Wingdings" panose="05000000000000000000" pitchFamily="2" charset="2"/>
              <a:buChar char="§"/>
            </a:pPr>
            <a:r>
              <a:rPr lang="en-US" sz="1600" dirty="0">
                <a:latin typeface="+mn-lt"/>
              </a:rPr>
              <a:t>CP-g-25-01 Call for proposals to support the development of innovative medical countermeasures for chemical, biological, radiological and nuclear threats (HERA), </a:t>
            </a:r>
            <a:r>
              <a:rPr lang="de-DE" sz="1600" b="1" dirty="0">
                <a:latin typeface="+mn-lt"/>
              </a:rPr>
              <a:t>EUR 20 000 000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CP-g-25-02 Direct grants to Member States’ authorities for the scaling up of national systems for vector threat detection and control capacities (HERA), </a:t>
            </a:r>
            <a:r>
              <a:rPr lang="de-DE" sz="1600" b="1" dirty="0"/>
              <a:t>EUR 10 000 000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CP-g-25-03 Call for proposals for the development of new diagnostic tests for vector borne diseases (HERA),                 </a:t>
            </a:r>
            <a:r>
              <a:rPr lang="de-DE" sz="1600" b="1" dirty="0"/>
              <a:t>EUR 10 000 000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CP-g-25-04/05 Direct grant(s) to Africa </a:t>
            </a:r>
            <a:r>
              <a:rPr lang="en-US" sz="1600" dirty="0" err="1">
                <a:latin typeface="+mn-lt"/>
              </a:rPr>
              <a:t>Centres</a:t>
            </a:r>
            <a:r>
              <a:rPr lang="en-US" sz="1600" dirty="0">
                <a:latin typeface="+mn-lt"/>
              </a:rPr>
              <a:t> for Disease Control and Prevention (Africa CDC) and the African Society for Laboratory Medicine (ASLM), and to Asia Pathogen Genomics Initiative (Asia PGI) to support wastewater surveillance for health threats’ early detection (HERA), </a:t>
            </a:r>
            <a:r>
              <a:rPr lang="de-DE" sz="1600" b="1" dirty="0"/>
              <a:t>EUR 4 000 000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CP-g-25-06 Direct grant to Member States’ authorities for enhancing whole genome sequencing (WGS) and/or reverse transcription polymerase chain reaction (RT-PCR) national infrastructures and capacities to respond to the COVID-19 pandemic and future health threats (HERA), </a:t>
            </a:r>
            <a:r>
              <a:rPr lang="de-DE" sz="1600" b="1" dirty="0"/>
              <a:t>EUR 5 000 000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CP-g-25-07 Direct grants to Member States’ authorities to implement HERA’s training and exercise </a:t>
            </a:r>
            <a:r>
              <a:rPr lang="en-US" sz="1600" dirty="0" err="1">
                <a:latin typeface="+mn-lt"/>
              </a:rPr>
              <a:t>programme</a:t>
            </a:r>
            <a:r>
              <a:rPr lang="en-US" sz="1600" dirty="0">
                <a:latin typeface="+mn-lt"/>
              </a:rPr>
              <a:t> for management of medical countermeasures (HERA), </a:t>
            </a:r>
            <a:r>
              <a:rPr lang="de-DE" sz="1600" b="1" dirty="0"/>
              <a:t>EUR</a:t>
            </a:r>
            <a:r>
              <a:rPr lang="en-US" sz="1600" dirty="0">
                <a:latin typeface="+mn-lt"/>
              </a:rPr>
              <a:t> </a:t>
            </a:r>
            <a:r>
              <a:rPr lang="de-DE" sz="1600" b="1" dirty="0"/>
              <a:t>2 947 923 </a:t>
            </a:r>
            <a:endParaRPr lang="en-US" sz="1600" b="1" dirty="0"/>
          </a:p>
          <a:p>
            <a:pPr marL="285750" indent="-285750">
              <a:spcBef>
                <a:spcPts val="600"/>
              </a:spcBef>
              <a:buClr>
                <a:schemeClr val="tx1"/>
              </a:buClr>
              <a:buFont typeface="Wingdings" panose="05000000000000000000" pitchFamily="2" charset="2"/>
              <a:buChar char="§"/>
            </a:pPr>
            <a:r>
              <a:rPr lang="en-US" sz="1600" dirty="0">
                <a:latin typeface="+mn-lt"/>
              </a:rPr>
              <a:t>CP-g-25-08 Direct grants to Member States’ authorities for setting up a coordinated surveillance system under the One Health approach for cross-border pathogens that threaten the Union, </a:t>
            </a:r>
            <a:r>
              <a:rPr lang="de-DE" sz="1600" b="1" dirty="0"/>
              <a:t>EUR 15 000 000</a:t>
            </a:r>
            <a:endParaRPr lang="en-US" sz="1600" dirty="0">
              <a:latin typeface="+mn-lt"/>
            </a:endParaRPr>
          </a:p>
          <a:p>
            <a:pPr marL="285750" indent="-285750">
              <a:spcBef>
                <a:spcPts val="600"/>
              </a:spcBef>
              <a:buClr>
                <a:schemeClr val="tx1"/>
              </a:buClr>
              <a:buFont typeface="Wingdings" panose="05000000000000000000" pitchFamily="2" charset="2"/>
              <a:buChar char="§"/>
            </a:pPr>
            <a:r>
              <a:rPr lang="en-US" sz="1600" dirty="0">
                <a:latin typeface="+mn-lt"/>
              </a:rPr>
              <a:t>CP-g-25-09 Direct grants to EU Reference Laboratories (EURLs) to support their functioning in accordance with Regulation (EU) 2022/2371 on serious cross-border threats to health, </a:t>
            </a:r>
            <a:r>
              <a:rPr lang="de-DE" sz="1600" b="1" dirty="0"/>
              <a:t>EUR 6 500 000</a:t>
            </a:r>
            <a:endParaRPr lang="en-US" sz="1600" dirty="0"/>
          </a:p>
        </p:txBody>
      </p:sp>
    </p:spTree>
    <p:extLst>
      <p:ext uri="{BB962C8B-B14F-4D97-AF65-F5344CB8AC3E}">
        <p14:creationId xmlns:p14="http://schemas.microsoft.com/office/powerpoint/2010/main" val="3544668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D1BC-8E24-93A1-C374-C27F10543F7E}"/>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0B9464E4-2AE8-2282-019E-6841C5E2A153}"/>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 Calls II</a:t>
            </a:r>
          </a:p>
        </p:txBody>
      </p:sp>
      <p:sp>
        <p:nvSpPr>
          <p:cNvPr id="6" name="Inhaltsplatzhalter 5">
            <a:extLst>
              <a:ext uri="{FF2B5EF4-FFF2-40B4-BE49-F238E27FC236}">
                <a16:creationId xmlns:a16="http://schemas.microsoft.com/office/drawing/2014/main" id="{3FE0D8D0-5032-C057-2389-E420A34AF3EB}"/>
              </a:ext>
            </a:extLst>
          </p:cNvPr>
          <p:cNvSpPr>
            <a:spLocks noGrp="1"/>
          </p:cNvSpPr>
          <p:nvPr>
            <p:ph idx="1"/>
          </p:nvPr>
        </p:nvSpPr>
        <p:spPr/>
        <p:txBody>
          <a:bodyPr>
            <a:normAutofit fontScale="62500" lnSpcReduction="20000"/>
          </a:bodyPr>
          <a:lstStyle/>
          <a:p>
            <a:pPr marL="0" indent="0">
              <a:spcBef>
                <a:spcPts val="600"/>
              </a:spcBef>
              <a:buClr>
                <a:schemeClr val="accent5"/>
              </a:buClr>
              <a:buNone/>
            </a:pPr>
            <a:r>
              <a:rPr lang="en-US" sz="2400" b="1" dirty="0">
                <a:latin typeface="+mn-lt"/>
              </a:rPr>
              <a:t>Health Systems and Healthcare Workforce (DP)</a:t>
            </a:r>
            <a:endParaRPr lang="en-GB" sz="2400" b="1" dirty="0">
              <a:latin typeface="+mn-lt"/>
            </a:endParaRPr>
          </a:p>
          <a:p>
            <a:pPr>
              <a:spcBef>
                <a:spcPts val="600"/>
              </a:spcBef>
              <a:buClr>
                <a:schemeClr val="tx1"/>
              </a:buClr>
              <a:buFont typeface="Wingdings" panose="05000000000000000000" pitchFamily="2" charset="2"/>
              <a:buChar char="§"/>
            </a:pPr>
            <a:r>
              <a:rPr lang="en-US" sz="2400" dirty="0">
                <a:latin typeface="+mn-lt"/>
              </a:rPr>
              <a:t>DP-g-25-10 Direct grant to </a:t>
            </a:r>
            <a:r>
              <a:rPr lang="en-US" sz="2400" dirty="0" err="1">
                <a:latin typeface="+mn-lt"/>
              </a:rPr>
              <a:t>Orphanet</a:t>
            </a:r>
            <a:r>
              <a:rPr lang="en-US" sz="2400" dirty="0">
                <a:latin typeface="+mn-lt"/>
              </a:rPr>
              <a:t> to support disease codification knowledge and information sharing, </a:t>
            </a:r>
            <a:r>
              <a:rPr lang="de-DE" sz="2400" b="1" dirty="0">
                <a:latin typeface="+mn-lt"/>
              </a:rPr>
              <a:t>EUR 3 500 000</a:t>
            </a:r>
            <a:endParaRPr lang="en-US" sz="2400" dirty="0">
              <a:latin typeface="+mn-lt"/>
            </a:endParaRPr>
          </a:p>
          <a:p>
            <a:pPr marL="33337" indent="0">
              <a:spcBef>
                <a:spcPts val="600"/>
              </a:spcBef>
              <a:buClr>
                <a:schemeClr val="accent5"/>
              </a:buClr>
              <a:buNone/>
            </a:pPr>
            <a:endParaRPr lang="en-GB" sz="2400" b="1" dirty="0">
              <a:latin typeface="+mn-lt"/>
            </a:endParaRPr>
          </a:p>
          <a:p>
            <a:pPr marL="33337" indent="0">
              <a:spcBef>
                <a:spcPts val="600"/>
              </a:spcBef>
              <a:buClr>
                <a:schemeClr val="accent5"/>
              </a:buClr>
              <a:buNone/>
            </a:pPr>
            <a:r>
              <a:rPr lang="en-GB" sz="2400" b="1" dirty="0">
                <a:latin typeface="+mn-lt"/>
              </a:rPr>
              <a:t>Cancer, cardiovascular and other non-communicable diseases (CR/CV &amp; NCD)</a:t>
            </a:r>
          </a:p>
          <a:p>
            <a:pPr marL="285750" indent="-285750">
              <a:spcBef>
                <a:spcPts val="600"/>
              </a:spcBef>
              <a:buClr>
                <a:schemeClr val="tx1"/>
              </a:buClr>
              <a:buFont typeface="Wingdings" panose="05000000000000000000" pitchFamily="2" charset="2"/>
              <a:buChar char="§"/>
            </a:pPr>
            <a:r>
              <a:rPr lang="en-US" sz="2400" dirty="0">
                <a:latin typeface="+mn-lt"/>
              </a:rPr>
              <a:t>CR/CV&amp;NCD-g-25-12 Call for proposals to pilot and implement cancer screening </a:t>
            </a:r>
            <a:r>
              <a:rPr lang="en-US" sz="2400" dirty="0" err="1">
                <a:latin typeface="+mn-lt"/>
              </a:rPr>
              <a:t>programmes</a:t>
            </a:r>
            <a:r>
              <a:rPr lang="en-US" sz="2400" dirty="0">
                <a:latin typeface="+mn-lt"/>
              </a:rPr>
              <a:t> for gastric cancer,           </a:t>
            </a:r>
            <a:r>
              <a:rPr lang="de-DE" sz="2400" b="1" dirty="0">
                <a:latin typeface="+mn-lt"/>
              </a:rPr>
              <a:t>EUR 3 000 000</a:t>
            </a:r>
            <a:endParaRPr lang="en-IE" sz="2400" dirty="0">
              <a:latin typeface="+mn-lt"/>
            </a:endParaRPr>
          </a:p>
          <a:p>
            <a:pPr marL="285750" indent="-285750">
              <a:spcBef>
                <a:spcPts val="600"/>
              </a:spcBef>
              <a:buClr>
                <a:schemeClr val="tx1"/>
              </a:buClr>
              <a:buFont typeface="Wingdings" panose="05000000000000000000" pitchFamily="2" charset="2"/>
              <a:buChar char="§"/>
            </a:pPr>
            <a:r>
              <a:rPr lang="en-US" sz="2400" dirty="0">
                <a:latin typeface="+mn-lt"/>
              </a:rPr>
              <a:t>CR/CV&amp;NCD-g-25-13 Call for proposals to pilot and implement cancer screening </a:t>
            </a:r>
            <a:r>
              <a:rPr lang="en-US" sz="2400" dirty="0" err="1">
                <a:latin typeface="+mn-lt"/>
              </a:rPr>
              <a:t>programmes</a:t>
            </a:r>
            <a:r>
              <a:rPr lang="en-US" sz="2400" dirty="0">
                <a:latin typeface="+mn-lt"/>
              </a:rPr>
              <a:t> for lung cancer,           </a:t>
            </a:r>
            <a:r>
              <a:rPr lang="de-DE" sz="2400" b="1" dirty="0">
                <a:latin typeface="+mn-lt"/>
              </a:rPr>
              <a:t>EUR 7 440 000</a:t>
            </a:r>
            <a:endParaRPr lang="en-US" sz="2400" dirty="0">
              <a:latin typeface="+mn-lt"/>
            </a:endParaRPr>
          </a:p>
          <a:p>
            <a:pPr marL="285750" indent="-285750">
              <a:spcBef>
                <a:spcPts val="600"/>
              </a:spcBef>
              <a:buClr>
                <a:schemeClr val="tx1"/>
              </a:buClr>
              <a:buFont typeface="Wingdings" panose="05000000000000000000" pitchFamily="2" charset="2"/>
              <a:buChar char="§"/>
            </a:pPr>
            <a:r>
              <a:rPr lang="en-US" sz="2400" dirty="0">
                <a:latin typeface="+mn-lt"/>
              </a:rPr>
              <a:t>CR/CV&amp;NCD-g-25-14 Call for proposals to pilot and implement cancer screening </a:t>
            </a:r>
            <a:r>
              <a:rPr lang="en-US" sz="2400" dirty="0" err="1">
                <a:latin typeface="+mn-lt"/>
              </a:rPr>
              <a:t>programmes</a:t>
            </a:r>
            <a:r>
              <a:rPr lang="en-US" sz="2400" dirty="0">
                <a:latin typeface="+mn-lt"/>
              </a:rPr>
              <a:t> for prostate cancer,             </a:t>
            </a:r>
            <a:r>
              <a:rPr lang="de-DE" sz="2400" b="1" dirty="0">
                <a:latin typeface="+mn-lt"/>
              </a:rPr>
              <a:t>EUR 7 440 000</a:t>
            </a:r>
          </a:p>
          <a:p>
            <a:pPr marL="285750" indent="-285750">
              <a:spcBef>
                <a:spcPts val="600"/>
              </a:spcBef>
              <a:buClr>
                <a:schemeClr val="tx1"/>
              </a:buClr>
              <a:buFont typeface="Wingdings" panose="05000000000000000000" pitchFamily="2" charset="2"/>
              <a:buChar char="§"/>
            </a:pPr>
            <a:r>
              <a:rPr lang="en-US" sz="2400" dirty="0">
                <a:latin typeface="+mn-lt"/>
              </a:rPr>
              <a:t>CR/CV&amp;NCD-g-25-15 Direct grants to Member States’ authorities to support the implementation of the strategic agenda for medical </a:t>
            </a:r>
            <a:r>
              <a:rPr lang="en-US" sz="2400" dirty="0" err="1">
                <a:latin typeface="+mn-lt"/>
              </a:rPr>
              <a:t>ionising</a:t>
            </a:r>
            <a:r>
              <a:rPr lang="en-US" sz="2400" dirty="0">
                <a:latin typeface="+mn-lt"/>
              </a:rPr>
              <a:t> radiation applications (SAMIRA), </a:t>
            </a:r>
            <a:r>
              <a:rPr lang="de-DE" sz="2400" b="1" dirty="0">
                <a:latin typeface="+mn-lt"/>
              </a:rPr>
              <a:t>EUR 11 500 000 </a:t>
            </a:r>
          </a:p>
          <a:p>
            <a:pPr marL="285750" indent="-285750">
              <a:spcBef>
                <a:spcPts val="600"/>
              </a:spcBef>
              <a:buClr>
                <a:schemeClr val="tx1"/>
              </a:buClr>
              <a:buFont typeface="Wingdings" panose="05000000000000000000" pitchFamily="2" charset="2"/>
              <a:buChar char="§"/>
            </a:pPr>
            <a:r>
              <a:rPr lang="en-US" sz="2400" dirty="0">
                <a:latin typeface="+mn-lt"/>
              </a:rPr>
              <a:t>CR/CV&amp;NCD-g-25-16 A European flagship initiative leveraging AI and health data for cardiovascular health and related non-communicable diseases: Advancing Risk Prediction, Prevention, Treatments, </a:t>
            </a:r>
            <a:r>
              <a:rPr lang="en-US" sz="2400" dirty="0" err="1">
                <a:latin typeface="+mn-lt"/>
              </a:rPr>
              <a:t>Personalised</a:t>
            </a:r>
            <a:r>
              <a:rPr lang="en-US" sz="2400" dirty="0">
                <a:latin typeface="+mn-lt"/>
              </a:rPr>
              <a:t> Care and Rehabilitation, </a:t>
            </a:r>
            <a:r>
              <a:rPr lang="de-DE" sz="2400" b="1" dirty="0">
                <a:latin typeface="+mn-lt"/>
              </a:rPr>
              <a:t>EUR 20 000 000</a:t>
            </a:r>
            <a:endParaRPr lang="en-US" sz="2400" dirty="0">
              <a:latin typeface="+mn-lt"/>
            </a:endParaRPr>
          </a:p>
          <a:p>
            <a:pPr marL="285750" indent="-285750">
              <a:spcBef>
                <a:spcPts val="600"/>
              </a:spcBef>
              <a:buClr>
                <a:schemeClr val="tx1"/>
              </a:buClr>
              <a:buFont typeface="Wingdings" panose="05000000000000000000" pitchFamily="2" charset="2"/>
              <a:buChar char="§"/>
            </a:pPr>
            <a:r>
              <a:rPr lang="en-US" sz="2400" dirty="0">
                <a:latin typeface="+mn-lt"/>
              </a:rPr>
              <a:t>CR/CV&amp;NCD-g-25-17 Direct grants to Member States’ authorities to support lifelong prevention for a healthy life, including through screening, with focus on cardiovascular diseases, </a:t>
            </a:r>
            <a:r>
              <a:rPr lang="de-DE" sz="2400" b="1" dirty="0">
                <a:latin typeface="+mn-lt"/>
              </a:rPr>
              <a:t>EUR 5 000 000</a:t>
            </a:r>
            <a:endParaRPr lang="en-US" sz="2400" dirty="0">
              <a:latin typeface="+mn-lt"/>
            </a:endParaRPr>
          </a:p>
          <a:p>
            <a:pPr marL="285750" indent="-285750">
              <a:spcBef>
                <a:spcPts val="600"/>
              </a:spcBef>
              <a:buClr>
                <a:schemeClr val="tx1"/>
              </a:buClr>
              <a:buFont typeface="Wingdings" panose="05000000000000000000" pitchFamily="2" charset="2"/>
              <a:buChar char="§"/>
            </a:pPr>
            <a:r>
              <a:rPr lang="en-US" sz="2400" dirty="0">
                <a:latin typeface="+mn-lt"/>
              </a:rPr>
              <a:t>CR/CV&amp;NCD-g-25-18 Call for proposals on lifelong prevention for a healthy life with focus on cardiovascular diseases, </a:t>
            </a:r>
            <a:r>
              <a:rPr lang="de-DE" sz="2400" b="1" dirty="0">
                <a:latin typeface="+mn-lt"/>
              </a:rPr>
              <a:t>EUR 2 000 000</a:t>
            </a:r>
            <a:endParaRPr lang="en-US" sz="2400" dirty="0">
              <a:latin typeface="+mn-lt"/>
            </a:endParaRPr>
          </a:p>
          <a:p>
            <a:pPr marL="285750" indent="-285750">
              <a:spcBef>
                <a:spcPts val="600"/>
              </a:spcBef>
              <a:buClr>
                <a:schemeClr val="tx1"/>
              </a:buClr>
              <a:buFont typeface="Wingdings" panose="05000000000000000000" pitchFamily="2" charset="2"/>
              <a:buChar char="§"/>
            </a:pPr>
            <a:endParaRPr lang="en-IE" dirty="0">
              <a:latin typeface="+mn-lt"/>
            </a:endParaRPr>
          </a:p>
        </p:txBody>
      </p:sp>
    </p:spTree>
    <p:extLst>
      <p:ext uri="{BB962C8B-B14F-4D97-AF65-F5344CB8AC3E}">
        <p14:creationId xmlns:p14="http://schemas.microsoft.com/office/powerpoint/2010/main" val="310247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BA545D7-34B5-3D06-DF32-AF2A8E705DFB}"/>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 Calls III</a:t>
            </a:r>
          </a:p>
        </p:txBody>
      </p:sp>
      <p:sp>
        <p:nvSpPr>
          <p:cNvPr id="10" name="Inhaltsplatzhalter 9">
            <a:extLst>
              <a:ext uri="{FF2B5EF4-FFF2-40B4-BE49-F238E27FC236}">
                <a16:creationId xmlns:a16="http://schemas.microsoft.com/office/drawing/2014/main" id="{3D4BE591-4BB3-B89C-8291-F1A552EBB6BD}"/>
              </a:ext>
            </a:extLst>
          </p:cNvPr>
          <p:cNvSpPr>
            <a:spLocks noGrp="1"/>
          </p:cNvSpPr>
          <p:nvPr>
            <p:ph idx="1"/>
          </p:nvPr>
        </p:nvSpPr>
        <p:spPr/>
        <p:txBody>
          <a:bodyPr>
            <a:normAutofit fontScale="70000" lnSpcReduction="20000"/>
          </a:bodyPr>
          <a:lstStyle/>
          <a:p>
            <a:pPr marL="33337" indent="0">
              <a:spcBef>
                <a:spcPts val="600"/>
              </a:spcBef>
              <a:buClr>
                <a:schemeClr val="tx1"/>
              </a:buClr>
              <a:buNone/>
            </a:pPr>
            <a:r>
              <a:rPr lang="en-GB" b="1" dirty="0">
                <a:latin typeface="+mn-lt"/>
              </a:rPr>
              <a:t>Health Systems and Healthcare Workforce (HS)</a:t>
            </a:r>
          </a:p>
          <a:p>
            <a:pPr marL="285750" indent="-285750">
              <a:spcBef>
                <a:spcPts val="600"/>
              </a:spcBef>
              <a:buClr>
                <a:schemeClr val="tx1"/>
              </a:buClr>
              <a:buFont typeface="Wingdings" panose="05000000000000000000" pitchFamily="2" charset="2"/>
              <a:buChar char="§"/>
            </a:pPr>
            <a:r>
              <a:rPr lang="en-US" dirty="0">
                <a:latin typeface="+mn-lt"/>
              </a:rPr>
              <a:t>HS-g-25-19 Direct grants to Member States’ authorities to support the implementation of a common standard for medical product identification and AI capabilities across Member States, </a:t>
            </a:r>
            <a:r>
              <a:rPr lang="de-DE" b="1" dirty="0">
                <a:latin typeface="+mn-lt"/>
              </a:rPr>
              <a:t>EUR 9 000 000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HS-g-25-20 Call for proposals to support the development of a medicine pricing, reimbursement and access tracker through the EURIPID database, </a:t>
            </a:r>
            <a:r>
              <a:rPr lang="de-DE" b="1" dirty="0">
                <a:latin typeface="+mn-lt"/>
              </a:rPr>
              <a:t>EUR 750 000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HS-g-25-21 Direct grants to Member States’ authorities on quality of medicines and implementation of the pharmaceutical legislation and the Pharmaceutical Strategy for Europe, </a:t>
            </a:r>
            <a:r>
              <a:rPr lang="de-DE" b="1" dirty="0">
                <a:latin typeface="+mn-lt"/>
              </a:rPr>
              <a:t>EUR 2 300 000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HS-g-25-22 Direct grant to EU reference laboratories for the Union contribution on in vitro diagnostic medical devices,                      </a:t>
            </a:r>
            <a:r>
              <a:rPr lang="de-DE" b="1" dirty="0">
                <a:latin typeface="+mn-lt"/>
              </a:rPr>
              <a:t>EUR 5 000 000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HS-g-25-23 Direct grants to Member States’ authorities for supporting the maintenance of the European Medical Device Nomenclature, </a:t>
            </a:r>
            <a:r>
              <a:rPr lang="de-DE" b="1" dirty="0">
                <a:latin typeface="+mn-lt"/>
              </a:rPr>
              <a:t>EUR 1 500 000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HS-g-25-24 Call for proposals for a </a:t>
            </a:r>
            <a:r>
              <a:rPr lang="en-US" dirty="0" err="1">
                <a:latin typeface="+mn-lt"/>
              </a:rPr>
              <a:t>programme</a:t>
            </a:r>
            <a:r>
              <a:rPr lang="en-US" dirty="0">
                <a:latin typeface="+mn-lt"/>
              </a:rPr>
              <a:t> on orphan medical devices, in particular targeting </a:t>
            </a:r>
            <a:r>
              <a:rPr lang="en-US" dirty="0" err="1">
                <a:latin typeface="+mn-lt"/>
              </a:rPr>
              <a:t>paediatric</a:t>
            </a:r>
            <a:r>
              <a:rPr lang="en-US" dirty="0">
                <a:latin typeface="+mn-lt"/>
              </a:rPr>
              <a:t> patients,              </a:t>
            </a:r>
            <a:r>
              <a:rPr lang="de-DE" b="1" dirty="0">
                <a:latin typeface="+mn-lt"/>
              </a:rPr>
              <a:t>EUR 1 200 000</a:t>
            </a:r>
            <a:endParaRPr lang="de-DE"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HS-g-25-25 Direct grant to Member States to provide regulatory or scientific advice to small and micro-enterprises to support development,  and carrying out of conformity assessment of devices, especially innovative devices, and to facilitate the Union level coordination on medical device safety issues, </a:t>
            </a:r>
            <a:r>
              <a:rPr lang="de-DE" b="1" dirty="0">
                <a:latin typeface="+mn-lt"/>
              </a:rPr>
              <a:t>EUR 4 000 000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HS-g-25-27 Direct grants to Member States’ authorities to support implementation of the Clinical Trials Regulation and to improve the clinical trials landscape with Member States and EEA countries, including through pilots and training, </a:t>
            </a:r>
            <a:r>
              <a:rPr lang="de-DE" b="1" dirty="0">
                <a:latin typeface="+mn-lt"/>
              </a:rPr>
              <a:t>EUR 4 700 000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HS-g-25-28 Call for proposals to support non-commercial sponsors active in clinical trials, </a:t>
            </a:r>
            <a:r>
              <a:rPr lang="de-DE" b="1" dirty="0">
                <a:latin typeface="+mn-lt"/>
              </a:rPr>
              <a:t>EUR 1 800 000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HS-g-25-29 Direct grants to Member States’ authorities to </a:t>
            </a:r>
            <a:r>
              <a:rPr lang="en-US" dirty="0" err="1">
                <a:latin typeface="+mn-lt"/>
              </a:rPr>
              <a:t>maximise</a:t>
            </a:r>
            <a:r>
              <a:rPr lang="en-US" dirty="0">
                <a:latin typeface="+mn-lt"/>
              </a:rPr>
              <a:t> the impact of the EU Global Health Strategy, </a:t>
            </a:r>
            <a:r>
              <a:rPr lang="de-DE" b="1" dirty="0">
                <a:latin typeface="+mn-lt"/>
              </a:rPr>
              <a:t>EUR 2 500 000</a:t>
            </a:r>
            <a:endParaRPr lang="en-US" dirty="0">
              <a:latin typeface="+mn-lt"/>
            </a:endParaRPr>
          </a:p>
        </p:txBody>
      </p:sp>
    </p:spTree>
    <p:extLst>
      <p:ext uri="{BB962C8B-B14F-4D97-AF65-F5344CB8AC3E}">
        <p14:creationId xmlns:p14="http://schemas.microsoft.com/office/powerpoint/2010/main" val="321264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B8F7-368B-9EF4-751A-6D6DC4D317C8}"/>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E7850FF7-3E01-0CAF-FA34-E23BED13E8E9}"/>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r>
              <a:rPr lang="de-DE" sz="3200" dirty="0"/>
              <a:t>2025 – Calls IV</a:t>
            </a:r>
          </a:p>
        </p:txBody>
      </p:sp>
      <p:sp>
        <p:nvSpPr>
          <p:cNvPr id="10" name="Inhaltsplatzhalter 9">
            <a:extLst>
              <a:ext uri="{FF2B5EF4-FFF2-40B4-BE49-F238E27FC236}">
                <a16:creationId xmlns:a16="http://schemas.microsoft.com/office/drawing/2014/main" id="{C6E3469D-8C79-046D-C067-235EE5854D49}"/>
              </a:ext>
            </a:extLst>
          </p:cNvPr>
          <p:cNvSpPr>
            <a:spLocks noGrp="1"/>
          </p:cNvSpPr>
          <p:nvPr>
            <p:ph idx="1"/>
          </p:nvPr>
        </p:nvSpPr>
        <p:spPr/>
        <p:txBody>
          <a:bodyPr>
            <a:normAutofit/>
          </a:bodyPr>
          <a:lstStyle/>
          <a:p>
            <a:pPr marL="33337" indent="0">
              <a:spcBef>
                <a:spcPts val="600"/>
              </a:spcBef>
              <a:buClr>
                <a:schemeClr val="accent5"/>
              </a:buClr>
              <a:buNone/>
            </a:pPr>
            <a:r>
              <a:rPr lang="en-GB" b="1" dirty="0">
                <a:latin typeface="+mn-lt"/>
              </a:rPr>
              <a:t>Digital (DI)</a:t>
            </a:r>
          </a:p>
          <a:p>
            <a:pPr marL="285750" indent="-285750">
              <a:spcBef>
                <a:spcPts val="600"/>
              </a:spcBef>
              <a:buClr>
                <a:schemeClr val="tx1"/>
              </a:buClr>
              <a:buFont typeface="Wingdings" panose="05000000000000000000" pitchFamily="2" charset="2"/>
              <a:buChar char="§"/>
            </a:pPr>
            <a:r>
              <a:rPr lang="en-US" dirty="0">
                <a:latin typeface="+mn-lt"/>
              </a:rPr>
              <a:t>DI-g-25-30 Direct grants to Member States’ authorities for enhancing Health Data Access Bodies with particular focus on the secondary use of health data, </a:t>
            </a:r>
            <a:r>
              <a:rPr lang="de-DE" b="1" dirty="0">
                <a:latin typeface="+mn-lt"/>
              </a:rPr>
              <a:t>EUR 14 000 000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DI-g-25-31 Call for proposals for health data for biotech innovation leveraging the European Health Data Space, </a:t>
            </a:r>
            <a:r>
              <a:rPr lang="de-DE" b="1" dirty="0">
                <a:latin typeface="+mn-lt"/>
              </a:rPr>
              <a:t>EUR 14 386 810</a:t>
            </a:r>
          </a:p>
          <a:p>
            <a:pPr marL="285750" indent="-285750">
              <a:spcBef>
                <a:spcPts val="600"/>
              </a:spcBef>
              <a:buClr>
                <a:schemeClr val="tx1"/>
              </a:buClr>
              <a:buFont typeface="Wingdings" panose="05000000000000000000" pitchFamily="2" charset="2"/>
              <a:buChar char="§"/>
            </a:pPr>
            <a:endParaRPr lang="de-DE" dirty="0">
              <a:latin typeface="+mn-lt"/>
            </a:endParaRPr>
          </a:p>
          <a:p>
            <a:pPr marL="33337" indent="0">
              <a:spcBef>
                <a:spcPts val="600"/>
              </a:spcBef>
              <a:buClr>
                <a:schemeClr val="accent5"/>
              </a:buClr>
              <a:buNone/>
            </a:pPr>
            <a:r>
              <a:rPr lang="en-GB" b="1" dirty="0">
                <a:latin typeface="+mn-lt"/>
              </a:rPr>
              <a:t>Other Activities (OA)</a:t>
            </a:r>
          </a:p>
          <a:p>
            <a:pPr marL="285750" indent="-285750">
              <a:spcBef>
                <a:spcPts val="600"/>
              </a:spcBef>
              <a:buClr>
                <a:schemeClr val="tx1"/>
              </a:buClr>
              <a:buFont typeface="Wingdings" panose="05000000000000000000" pitchFamily="2" charset="2"/>
              <a:buChar char="§"/>
            </a:pPr>
            <a:r>
              <a:rPr lang="en-US" dirty="0">
                <a:latin typeface="+mn-lt"/>
              </a:rPr>
              <a:t>OA-g-25-33 Call for proposals to contribute to the </a:t>
            </a:r>
            <a:r>
              <a:rPr lang="en-US" dirty="0" err="1">
                <a:latin typeface="+mn-lt"/>
              </a:rPr>
              <a:t>organisation</a:t>
            </a:r>
            <a:r>
              <a:rPr lang="en-US" dirty="0">
                <a:latin typeface="+mn-lt"/>
              </a:rPr>
              <a:t> of conferences and events,               </a:t>
            </a:r>
            <a:r>
              <a:rPr lang="de-DE" b="1" dirty="0">
                <a:latin typeface="+mn-lt"/>
              </a:rPr>
              <a:t>EUR 600 000</a:t>
            </a:r>
          </a:p>
          <a:p>
            <a:pPr marL="285750" indent="-285750">
              <a:spcBef>
                <a:spcPts val="600"/>
              </a:spcBef>
              <a:buClr>
                <a:schemeClr val="tx1"/>
              </a:buClr>
              <a:buFont typeface="Wingdings" panose="05000000000000000000" pitchFamily="2" charset="2"/>
              <a:buChar char="§"/>
            </a:pPr>
            <a:endParaRPr lang="de-DE" dirty="0"/>
          </a:p>
        </p:txBody>
      </p:sp>
    </p:spTree>
    <p:extLst>
      <p:ext uri="{BB962C8B-B14F-4D97-AF65-F5344CB8AC3E}">
        <p14:creationId xmlns:p14="http://schemas.microsoft.com/office/powerpoint/2010/main" val="744031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F92F4-9FBC-CCC7-B02D-F66498F9BE25}"/>
              </a:ext>
            </a:extLst>
          </p:cNvPr>
          <p:cNvSpPr>
            <a:spLocks noGrp="1"/>
          </p:cNvSpPr>
          <p:nvPr>
            <p:ph type="title"/>
          </p:nvPr>
        </p:nvSpPr>
        <p:spPr/>
        <p:txBody>
          <a:bodyPr/>
          <a:lstStyle/>
          <a:p>
            <a:r>
              <a:rPr lang="de-DE" dirty="0"/>
              <a:t>Joint Actions in EU4Health</a:t>
            </a:r>
          </a:p>
        </p:txBody>
      </p:sp>
      <p:sp>
        <p:nvSpPr>
          <p:cNvPr id="3" name="Textplatzhalter 2">
            <a:extLst>
              <a:ext uri="{FF2B5EF4-FFF2-40B4-BE49-F238E27FC236}">
                <a16:creationId xmlns:a16="http://schemas.microsoft.com/office/drawing/2014/main" id="{AA56F2CA-2B1C-DACE-90DB-85CA49BF8CDC}"/>
              </a:ext>
            </a:extLst>
          </p:cNvPr>
          <p:cNvSpPr>
            <a:spLocks noGrp="1"/>
          </p:cNvSpPr>
          <p:nvPr>
            <p:ph type="body" idx="11"/>
          </p:nvPr>
        </p:nvSpPr>
        <p:spPr/>
        <p:txBody>
          <a:bodyPr/>
          <a:lstStyle/>
          <a:p>
            <a:r>
              <a:rPr lang="de-DE" dirty="0" err="1"/>
              <a:t>Introduction</a:t>
            </a:r>
            <a:r>
              <a:rPr lang="de-DE" dirty="0"/>
              <a:t> and </a:t>
            </a:r>
            <a:r>
              <a:rPr lang="de-DE" dirty="0" err="1"/>
              <a:t>overview</a:t>
            </a:r>
            <a:r>
              <a:rPr lang="de-DE" dirty="0"/>
              <a:t> </a:t>
            </a:r>
            <a:r>
              <a:rPr lang="de-DE" dirty="0" err="1"/>
              <a:t>of</a:t>
            </a:r>
            <a:r>
              <a:rPr lang="de-DE" dirty="0"/>
              <a:t> </a:t>
            </a:r>
            <a:r>
              <a:rPr lang="de-DE" dirty="0" err="1"/>
              <a:t>current</a:t>
            </a:r>
            <a:r>
              <a:rPr lang="de-DE" dirty="0"/>
              <a:t> Joint Actions </a:t>
            </a:r>
          </a:p>
        </p:txBody>
      </p:sp>
    </p:spTree>
    <p:extLst>
      <p:ext uri="{BB962C8B-B14F-4D97-AF65-F5344CB8AC3E}">
        <p14:creationId xmlns:p14="http://schemas.microsoft.com/office/powerpoint/2010/main" val="22126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E9452-39A6-3229-7B7D-8F9B0D95AAC7}"/>
              </a:ext>
            </a:extLst>
          </p:cNvPr>
          <p:cNvSpPr>
            <a:spLocks noGrp="1"/>
          </p:cNvSpPr>
          <p:nvPr>
            <p:ph type="title"/>
          </p:nvPr>
        </p:nvSpPr>
        <p:spPr/>
        <p:txBody>
          <a:bodyPr/>
          <a:lstStyle/>
          <a:p>
            <a:r>
              <a:rPr lang="de-DE" dirty="0"/>
              <a:t>Agenda</a:t>
            </a:r>
            <a:br>
              <a:rPr lang="de-DE" dirty="0"/>
            </a:br>
            <a:endParaRPr lang="de-DE" dirty="0"/>
          </a:p>
        </p:txBody>
      </p:sp>
      <p:sp>
        <p:nvSpPr>
          <p:cNvPr id="3" name="Inhaltsplatzhalter 2">
            <a:extLst>
              <a:ext uri="{FF2B5EF4-FFF2-40B4-BE49-F238E27FC236}">
                <a16:creationId xmlns:a16="http://schemas.microsoft.com/office/drawing/2014/main" id="{D163C14C-F4F9-1C87-981F-63DB275039A3}"/>
              </a:ext>
            </a:extLst>
          </p:cNvPr>
          <p:cNvSpPr>
            <a:spLocks noGrp="1"/>
          </p:cNvSpPr>
          <p:nvPr>
            <p:ph idx="1"/>
          </p:nvPr>
        </p:nvSpPr>
        <p:spPr>
          <a:xfrm>
            <a:off x="773130" y="1809750"/>
            <a:ext cx="10645200" cy="4239867"/>
          </a:xfrm>
        </p:spPr>
        <p:txBody>
          <a:bodyPr>
            <a:normAutofit lnSpcReduction="10000"/>
          </a:bodyPr>
          <a:lstStyle/>
          <a:p>
            <a:pPr marL="0" indent="0">
              <a:buNone/>
            </a:pPr>
            <a:r>
              <a:rPr lang="en-GB" dirty="0"/>
              <a:t>12:00 – 12:05    Welcome and Introduction </a:t>
            </a:r>
            <a:endParaRPr lang="de-DE" dirty="0"/>
          </a:p>
          <a:p>
            <a:pPr marL="2152650" indent="-2152650">
              <a:buNone/>
            </a:pPr>
            <a:r>
              <a:rPr lang="en-GB" dirty="0"/>
              <a:t>12:05 – 12:18    What can the EU4Health Work Programme do for you? by </a:t>
            </a:r>
            <a:r>
              <a:rPr lang="en-GB" i="1" dirty="0"/>
              <a:t>Ralph Chan</a:t>
            </a:r>
            <a:r>
              <a:rPr lang="en-GB" dirty="0"/>
              <a:t>, Austrian National EU4Health Focal Point, GÖG, Austria</a:t>
            </a:r>
            <a:endParaRPr lang="de-DE" dirty="0"/>
          </a:p>
          <a:p>
            <a:pPr marL="2152650" indent="-2152650">
              <a:buNone/>
            </a:pPr>
            <a:r>
              <a:rPr lang="en-GB" dirty="0"/>
              <a:t>12:18 – 12:28    EU cross country cooperation and implementation of activities – reflections from a JA coordinator by </a:t>
            </a:r>
            <a:r>
              <a:rPr lang="en-GB" i="1" dirty="0"/>
              <a:t>Hanna Tolonen</a:t>
            </a:r>
            <a:r>
              <a:rPr lang="en-GB" dirty="0"/>
              <a:t>, Research Director, THL, Finland</a:t>
            </a:r>
          </a:p>
          <a:p>
            <a:pPr marL="2152650" indent="-2152650">
              <a:buNone/>
            </a:pPr>
            <a:r>
              <a:rPr lang="en-GB" dirty="0"/>
              <a:t>12:28 – 12:55    Moderated discussion of participants, including indication of topics of interest from the current EU4Health Programme</a:t>
            </a:r>
            <a:endParaRPr lang="de-DE" dirty="0"/>
          </a:p>
          <a:p>
            <a:pPr marL="0" indent="0">
              <a:buNone/>
            </a:pPr>
            <a:r>
              <a:rPr lang="en-GB" dirty="0"/>
              <a:t>12:55 – 13:00    Summary and Conclusion by </a:t>
            </a:r>
            <a:r>
              <a:rPr lang="en-GB" i="1" dirty="0"/>
              <a:t>Claudia Habl</a:t>
            </a:r>
            <a:endParaRPr lang="de-DE" i="1" dirty="0"/>
          </a:p>
          <a:p>
            <a:pPr marL="0" indent="0">
              <a:buNone/>
            </a:pPr>
            <a:endParaRPr lang="de-DE" dirty="0"/>
          </a:p>
        </p:txBody>
      </p:sp>
      <p:pic>
        <p:nvPicPr>
          <p:cNvPr id="4" name="Grafik 3">
            <a:extLst>
              <a:ext uri="{FF2B5EF4-FFF2-40B4-BE49-F238E27FC236}">
                <a16:creationId xmlns:a16="http://schemas.microsoft.com/office/drawing/2014/main" id="{15B540C6-00BD-4EAC-41B0-4CD0E9E95345}"/>
              </a:ext>
            </a:extLst>
          </p:cNvPr>
          <p:cNvPicPr>
            <a:picLocks noChangeAspect="1"/>
          </p:cNvPicPr>
          <p:nvPr/>
        </p:nvPicPr>
        <p:blipFill>
          <a:blip r:embed="rId2"/>
          <a:stretch>
            <a:fillRect/>
          </a:stretch>
        </p:blipFill>
        <p:spPr>
          <a:xfrm>
            <a:off x="9572625" y="6216999"/>
            <a:ext cx="1375783" cy="626665"/>
          </a:xfrm>
          <a:prstGeom prst="rect">
            <a:avLst/>
          </a:prstGeom>
        </p:spPr>
      </p:pic>
    </p:spTree>
    <p:extLst>
      <p:ext uri="{BB962C8B-B14F-4D97-AF65-F5344CB8AC3E}">
        <p14:creationId xmlns:p14="http://schemas.microsoft.com/office/powerpoint/2010/main" val="7472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5280-59FF-22CE-20C6-822FF5D88E4B}"/>
              </a:ext>
            </a:extLst>
          </p:cNvPr>
          <p:cNvSpPr>
            <a:spLocks noGrp="1"/>
          </p:cNvSpPr>
          <p:nvPr>
            <p:ph type="title"/>
          </p:nvPr>
        </p:nvSpPr>
        <p:spPr/>
        <p:txBody>
          <a:bodyPr/>
          <a:lstStyle/>
          <a:p>
            <a:r>
              <a:rPr lang="de-DE" dirty="0"/>
              <a:t>General </a:t>
            </a:r>
            <a:r>
              <a:rPr lang="de-DE" dirty="0" err="1"/>
              <a:t>aspects</a:t>
            </a:r>
            <a:r>
              <a:rPr lang="de-DE" dirty="0"/>
              <a:t> </a:t>
            </a:r>
            <a:r>
              <a:rPr lang="de-DE" dirty="0" err="1"/>
              <a:t>of</a:t>
            </a:r>
            <a:r>
              <a:rPr lang="de-DE" dirty="0"/>
              <a:t> Joint Actions</a:t>
            </a:r>
          </a:p>
        </p:txBody>
      </p:sp>
      <p:sp>
        <p:nvSpPr>
          <p:cNvPr id="3" name="Inhaltsplatzhalter 2">
            <a:extLst>
              <a:ext uri="{FF2B5EF4-FFF2-40B4-BE49-F238E27FC236}">
                <a16:creationId xmlns:a16="http://schemas.microsoft.com/office/drawing/2014/main" id="{D74A1264-ACE2-08EA-AEA0-BB06F5A2FDC0}"/>
              </a:ext>
            </a:extLst>
          </p:cNvPr>
          <p:cNvSpPr>
            <a:spLocks noGrp="1"/>
          </p:cNvSpPr>
          <p:nvPr>
            <p:ph idx="1"/>
          </p:nvPr>
        </p:nvSpPr>
        <p:spPr/>
        <p:txBody>
          <a:bodyPr>
            <a:normAutofit fontScale="92500" lnSpcReduction="10000"/>
          </a:bodyPr>
          <a:lstStyle/>
          <a:p>
            <a:pPr marL="33337" indent="0">
              <a:buNone/>
            </a:pPr>
            <a:r>
              <a:rPr lang="de-DE" sz="2100" b="1" dirty="0" err="1">
                <a:solidFill>
                  <a:srgbClr val="32466E"/>
                </a:solidFill>
                <a:latin typeface="Segoe UI Semibold" panose="020B0502040204020203" pitchFamily="34" charset="0"/>
                <a:ea typeface="+mj-ea"/>
                <a:cs typeface="Segoe UI Semibold" panose="020B0502040204020203" pitchFamily="34" charset="0"/>
              </a:rPr>
              <a:t>What</a:t>
            </a:r>
            <a:r>
              <a:rPr lang="de-DE" sz="2100" b="1" dirty="0">
                <a:solidFill>
                  <a:srgbClr val="32466E"/>
                </a:solidFill>
                <a:latin typeface="Segoe UI Semibold" panose="020B0502040204020203" pitchFamily="34" charset="0"/>
                <a:ea typeface="+mj-ea"/>
                <a:cs typeface="Segoe UI Semibold" panose="020B0502040204020203" pitchFamily="34" charset="0"/>
              </a:rPr>
              <a:t> </a:t>
            </a:r>
            <a:r>
              <a:rPr lang="de-DE" sz="2100" b="1" dirty="0" err="1">
                <a:solidFill>
                  <a:srgbClr val="32466E"/>
                </a:solidFill>
                <a:latin typeface="Segoe UI Semibold" panose="020B0502040204020203" pitchFamily="34" charset="0"/>
                <a:ea typeface="+mj-ea"/>
                <a:cs typeface="Segoe UI Semibold" panose="020B0502040204020203" pitchFamily="34" charset="0"/>
              </a:rPr>
              <a:t>is</a:t>
            </a:r>
            <a:r>
              <a:rPr lang="de-DE" sz="2100" b="1" dirty="0">
                <a:solidFill>
                  <a:srgbClr val="32466E"/>
                </a:solidFill>
                <a:latin typeface="Segoe UI Semibold" panose="020B0502040204020203" pitchFamily="34" charset="0"/>
                <a:ea typeface="+mj-ea"/>
                <a:cs typeface="Segoe UI Semibold" panose="020B0502040204020203" pitchFamily="34" charset="0"/>
              </a:rPr>
              <a:t> a Joint Action?</a:t>
            </a:r>
          </a:p>
          <a:p>
            <a:pPr marL="33337" indent="0">
              <a:buNone/>
            </a:pPr>
            <a:r>
              <a:rPr lang="de-DE" dirty="0"/>
              <a:t>Joint Actions </a:t>
            </a:r>
            <a:r>
              <a:rPr lang="de-DE" dirty="0" err="1"/>
              <a:t>are</a:t>
            </a:r>
            <a:r>
              <a:rPr lang="de-DE" dirty="0"/>
              <a:t> a form </a:t>
            </a:r>
            <a:r>
              <a:rPr lang="de-DE" dirty="0" err="1"/>
              <a:t>of</a:t>
            </a:r>
            <a:r>
              <a:rPr lang="de-DE" dirty="0"/>
              <a:t> </a:t>
            </a:r>
            <a:r>
              <a:rPr lang="de-DE" b="1" dirty="0" err="1"/>
              <a:t>Direct</a:t>
            </a:r>
            <a:r>
              <a:rPr lang="de-DE" b="1" dirty="0"/>
              <a:t> Grant </a:t>
            </a:r>
            <a:r>
              <a:rPr lang="de-DE" b="1" dirty="0" err="1"/>
              <a:t>to</a:t>
            </a:r>
            <a:r>
              <a:rPr lang="de-DE" b="1" dirty="0"/>
              <a:t> Member States‘ </a:t>
            </a:r>
            <a:r>
              <a:rPr lang="de-DE" b="1" dirty="0" err="1"/>
              <a:t>authorities</a:t>
            </a:r>
            <a:r>
              <a:rPr lang="de-DE" dirty="0"/>
              <a:t>, in </a:t>
            </a:r>
            <a:r>
              <a:rPr lang="de-DE" dirty="0" err="1"/>
              <a:t>which</a:t>
            </a:r>
            <a:r>
              <a:rPr lang="de-DE" dirty="0"/>
              <a:t> a </a:t>
            </a:r>
            <a:r>
              <a:rPr lang="de-DE" dirty="0" err="1"/>
              <a:t>project</a:t>
            </a:r>
            <a:r>
              <a:rPr lang="de-DE" dirty="0"/>
              <a:t> </a:t>
            </a:r>
            <a:r>
              <a:rPr lang="de-DE" dirty="0" err="1"/>
              <a:t>is</a:t>
            </a:r>
            <a:r>
              <a:rPr lang="de-DE" dirty="0"/>
              <a:t> </a:t>
            </a:r>
            <a:r>
              <a:rPr lang="de-DE" dirty="0" err="1"/>
              <a:t>aimed</a:t>
            </a:r>
            <a:r>
              <a:rPr lang="de-DE" dirty="0"/>
              <a:t> </a:t>
            </a:r>
            <a:r>
              <a:rPr lang="de-DE" dirty="0" err="1"/>
              <a:t>to</a:t>
            </a:r>
            <a:r>
              <a:rPr lang="de-DE" dirty="0"/>
              <a:t> </a:t>
            </a:r>
            <a:r>
              <a:rPr lang="de-DE" dirty="0" err="1"/>
              <a:t>be</a:t>
            </a:r>
            <a:r>
              <a:rPr lang="de-DE" dirty="0"/>
              <a:t> </a:t>
            </a:r>
            <a:r>
              <a:rPr lang="de-DE" dirty="0" err="1"/>
              <a:t>executed</a:t>
            </a:r>
            <a:r>
              <a:rPr lang="de-DE" dirty="0"/>
              <a:t> </a:t>
            </a:r>
            <a:r>
              <a:rPr lang="de-DE" dirty="0" err="1"/>
              <a:t>by</a:t>
            </a:r>
            <a:r>
              <a:rPr lang="de-DE" dirty="0"/>
              <a:t> a </a:t>
            </a:r>
            <a:r>
              <a:rPr lang="de-DE" dirty="0" err="1"/>
              <a:t>consortium</a:t>
            </a:r>
            <a:r>
              <a:rPr lang="de-DE" dirty="0"/>
              <a:t> </a:t>
            </a:r>
            <a:r>
              <a:rPr lang="de-DE" dirty="0" err="1"/>
              <a:t>spanning</a:t>
            </a:r>
            <a:r>
              <a:rPr lang="de-DE" dirty="0"/>
              <a:t> </a:t>
            </a:r>
            <a:r>
              <a:rPr lang="de-DE" dirty="0" err="1"/>
              <a:t>across</a:t>
            </a:r>
            <a:r>
              <a:rPr lang="de-DE" dirty="0"/>
              <a:t> all (</a:t>
            </a:r>
            <a:r>
              <a:rPr lang="de-DE" dirty="0" err="1"/>
              <a:t>interested</a:t>
            </a:r>
            <a:r>
              <a:rPr lang="de-DE" dirty="0"/>
              <a:t>) countries </a:t>
            </a:r>
            <a:r>
              <a:rPr lang="de-DE" dirty="0" err="1"/>
              <a:t>of</a:t>
            </a:r>
            <a:r>
              <a:rPr lang="de-DE" dirty="0"/>
              <a:t> EU4Health.</a:t>
            </a:r>
          </a:p>
          <a:p>
            <a:pPr marL="33337" indent="0">
              <a:buNone/>
            </a:pPr>
            <a:endParaRPr lang="de-DE" dirty="0"/>
          </a:p>
          <a:p>
            <a:pPr marL="33337" indent="0">
              <a:buNone/>
            </a:pPr>
            <a:r>
              <a:rPr lang="de-DE" sz="2100" b="1" dirty="0">
                <a:solidFill>
                  <a:srgbClr val="32466E"/>
                </a:solidFill>
                <a:latin typeface="Segoe UI Semibold" panose="020B0502040204020203" pitchFamily="34" charset="0"/>
                <a:ea typeface="+mj-ea"/>
                <a:cs typeface="Segoe UI Semibold" panose="020B0502040204020203" pitchFamily="34" charset="0"/>
              </a:rPr>
              <a:t>Who </a:t>
            </a:r>
            <a:r>
              <a:rPr lang="de-DE" sz="2100" b="1" dirty="0" err="1">
                <a:solidFill>
                  <a:srgbClr val="32466E"/>
                </a:solidFill>
                <a:latin typeface="Segoe UI Semibold" panose="020B0502040204020203" pitchFamily="34" charset="0"/>
                <a:ea typeface="+mj-ea"/>
                <a:cs typeface="Segoe UI Semibold" panose="020B0502040204020203" pitchFamily="34" charset="0"/>
              </a:rPr>
              <a:t>is</a:t>
            </a:r>
            <a:r>
              <a:rPr lang="de-DE" sz="2100" b="1" dirty="0">
                <a:solidFill>
                  <a:srgbClr val="32466E"/>
                </a:solidFill>
                <a:latin typeface="Segoe UI Semibold" panose="020B0502040204020203" pitchFamily="34" charset="0"/>
                <a:ea typeface="+mj-ea"/>
                <a:cs typeface="Segoe UI Semibold" panose="020B0502040204020203" pitchFamily="34" charset="0"/>
              </a:rPr>
              <a:t> </a:t>
            </a:r>
            <a:r>
              <a:rPr lang="de-DE" sz="2100" b="1" dirty="0" err="1">
                <a:solidFill>
                  <a:srgbClr val="32466E"/>
                </a:solidFill>
                <a:latin typeface="Segoe UI Semibold" panose="020B0502040204020203" pitchFamily="34" charset="0"/>
                <a:ea typeface="+mj-ea"/>
                <a:cs typeface="Segoe UI Semibold" panose="020B0502040204020203" pitchFamily="34" charset="0"/>
              </a:rPr>
              <a:t>eligible</a:t>
            </a:r>
            <a:r>
              <a:rPr lang="de-DE" sz="2100" b="1" dirty="0">
                <a:solidFill>
                  <a:srgbClr val="32466E"/>
                </a:solidFill>
                <a:latin typeface="Segoe UI Semibold" panose="020B0502040204020203" pitchFamily="34" charset="0"/>
                <a:ea typeface="+mj-ea"/>
                <a:cs typeface="Segoe UI Semibold" panose="020B0502040204020203" pitchFamily="34" charset="0"/>
              </a:rPr>
              <a:t> </a:t>
            </a:r>
            <a:r>
              <a:rPr lang="de-DE" sz="2100" b="1" dirty="0" err="1">
                <a:solidFill>
                  <a:srgbClr val="32466E"/>
                </a:solidFill>
                <a:latin typeface="Segoe UI Semibold" panose="020B0502040204020203" pitchFamily="34" charset="0"/>
                <a:ea typeface="+mj-ea"/>
                <a:cs typeface="Segoe UI Semibold" panose="020B0502040204020203" pitchFamily="34" charset="0"/>
              </a:rPr>
              <a:t>to</a:t>
            </a:r>
            <a:r>
              <a:rPr lang="de-DE" sz="2100" b="1" dirty="0">
                <a:solidFill>
                  <a:srgbClr val="32466E"/>
                </a:solidFill>
                <a:latin typeface="Segoe UI Semibold" panose="020B0502040204020203" pitchFamily="34" charset="0"/>
                <a:ea typeface="+mj-ea"/>
                <a:cs typeface="Segoe UI Semibold" panose="020B0502040204020203" pitchFamily="34" charset="0"/>
              </a:rPr>
              <a:t> </a:t>
            </a:r>
            <a:r>
              <a:rPr lang="de-DE" sz="2100" b="1" dirty="0" err="1">
                <a:solidFill>
                  <a:srgbClr val="32466E"/>
                </a:solidFill>
                <a:latin typeface="Segoe UI Semibold" panose="020B0502040204020203" pitchFamily="34" charset="0"/>
                <a:ea typeface="+mj-ea"/>
                <a:cs typeface="Segoe UI Semibold" panose="020B0502040204020203" pitchFamily="34" charset="0"/>
              </a:rPr>
              <a:t>particpate</a:t>
            </a:r>
            <a:r>
              <a:rPr lang="de-DE" sz="2100" b="1" dirty="0">
                <a:solidFill>
                  <a:srgbClr val="32466E"/>
                </a:solidFill>
                <a:latin typeface="Segoe UI Semibold" panose="020B0502040204020203" pitchFamily="34" charset="0"/>
                <a:ea typeface="+mj-ea"/>
                <a:cs typeface="Segoe UI Semibold" panose="020B0502040204020203" pitchFamily="34" charset="0"/>
              </a:rPr>
              <a:t> in a Joint Action?</a:t>
            </a:r>
          </a:p>
          <a:p>
            <a:pPr marL="33337" indent="0">
              <a:buNone/>
            </a:pPr>
            <a:r>
              <a:rPr lang="en-US" dirty="0"/>
              <a:t>Each State participating in the EU4Health Program (e.g. their respective Ministry of Health) must nominate one or more </a:t>
            </a:r>
            <a:r>
              <a:rPr lang="en-US" b="1" dirty="0"/>
              <a:t>Competent Authority </a:t>
            </a:r>
            <a:r>
              <a:rPr lang="en-US" dirty="0"/>
              <a:t>for each JA (plus Affiliated Entities, where appropriate).</a:t>
            </a:r>
            <a:r>
              <a:rPr lang="de-DE" dirty="0"/>
              <a:t> </a:t>
            </a:r>
            <a:r>
              <a:rPr lang="de-DE" dirty="0" err="1"/>
              <a:t>Foremostly</a:t>
            </a:r>
            <a:r>
              <a:rPr lang="de-DE" dirty="0"/>
              <a:t> national </a:t>
            </a:r>
            <a:r>
              <a:rPr lang="de-DE" dirty="0" err="1"/>
              <a:t>health</a:t>
            </a:r>
            <a:r>
              <a:rPr lang="de-DE" dirty="0"/>
              <a:t> </a:t>
            </a:r>
            <a:r>
              <a:rPr lang="de-DE" dirty="0" err="1"/>
              <a:t>authorities</a:t>
            </a:r>
            <a:r>
              <a:rPr lang="de-DE" dirty="0"/>
              <a:t> and </a:t>
            </a:r>
            <a:r>
              <a:rPr lang="de-DE" dirty="0" err="1"/>
              <a:t>public</a:t>
            </a:r>
            <a:r>
              <a:rPr lang="de-DE" dirty="0"/>
              <a:t> </a:t>
            </a:r>
            <a:r>
              <a:rPr lang="de-DE" dirty="0" err="1"/>
              <a:t>institutions</a:t>
            </a:r>
            <a:r>
              <a:rPr lang="de-DE" dirty="0"/>
              <a:t>, as </a:t>
            </a:r>
            <a:r>
              <a:rPr lang="de-DE" dirty="0" err="1"/>
              <a:t>well</a:t>
            </a:r>
            <a:r>
              <a:rPr lang="de-DE" dirty="0"/>
              <a:t> as relevant </a:t>
            </a:r>
            <a:r>
              <a:rPr lang="de-DE" dirty="0" err="1"/>
              <a:t>third</a:t>
            </a:r>
            <a:r>
              <a:rPr lang="de-DE" dirty="0"/>
              <a:t> </a:t>
            </a:r>
            <a:r>
              <a:rPr lang="de-DE" dirty="0" err="1"/>
              <a:t>parties</a:t>
            </a:r>
            <a:r>
              <a:rPr lang="de-DE" dirty="0"/>
              <a:t> </a:t>
            </a:r>
            <a:r>
              <a:rPr lang="de-DE" dirty="0" err="1"/>
              <a:t>with</a:t>
            </a:r>
            <a:r>
              <a:rPr lang="de-DE" dirty="0"/>
              <a:t> a </a:t>
            </a:r>
            <a:r>
              <a:rPr lang="de-DE" dirty="0" err="1"/>
              <a:t>sufficient</a:t>
            </a:r>
            <a:r>
              <a:rPr lang="de-DE" dirty="0"/>
              <a:t> legal/</a:t>
            </a:r>
            <a:r>
              <a:rPr lang="de-DE" dirty="0" err="1"/>
              <a:t>capital</a:t>
            </a:r>
            <a:r>
              <a:rPr lang="de-DE" dirty="0"/>
              <a:t> link </a:t>
            </a:r>
            <a:r>
              <a:rPr lang="de-DE" dirty="0" err="1"/>
              <a:t>are</a:t>
            </a:r>
            <a:r>
              <a:rPr lang="de-DE" dirty="0"/>
              <a:t> </a:t>
            </a:r>
            <a:r>
              <a:rPr lang="de-DE" dirty="0" err="1"/>
              <a:t>eligible</a:t>
            </a:r>
            <a:r>
              <a:rPr lang="de-DE" dirty="0"/>
              <a:t>.</a:t>
            </a:r>
          </a:p>
          <a:p>
            <a:pPr marL="33337" indent="0">
              <a:buNone/>
            </a:pPr>
            <a:endParaRPr lang="de-DE" dirty="0"/>
          </a:p>
          <a:p>
            <a:pPr marL="33337" indent="0">
              <a:buNone/>
            </a:pPr>
            <a:r>
              <a:rPr lang="de-DE" sz="2100" b="1" dirty="0" err="1">
                <a:solidFill>
                  <a:srgbClr val="32466E"/>
                </a:solidFill>
                <a:latin typeface="Segoe UI Semibold" panose="020B0502040204020203" pitchFamily="34" charset="0"/>
                <a:ea typeface="+mj-ea"/>
                <a:cs typeface="Segoe UI Semibold" panose="020B0502040204020203" pitchFamily="34" charset="0"/>
              </a:rPr>
              <a:t>Where</a:t>
            </a:r>
            <a:r>
              <a:rPr lang="de-DE" sz="2100" b="1" dirty="0">
                <a:solidFill>
                  <a:srgbClr val="32466E"/>
                </a:solidFill>
                <a:latin typeface="Segoe UI Semibold" panose="020B0502040204020203" pitchFamily="34" charset="0"/>
                <a:ea typeface="+mj-ea"/>
                <a:cs typeface="Segoe UI Semibold" panose="020B0502040204020203" pitchFamily="34" charset="0"/>
              </a:rPr>
              <a:t> </a:t>
            </a:r>
            <a:r>
              <a:rPr lang="de-DE" sz="2100" b="1" dirty="0" err="1">
                <a:solidFill>
                  <a:srgbClr val="32466E"/>
                </a:solidFill>
                <a:latin typeface="Segoe UI Semibold" panose="020B0502040204020203" pitchFamily="34" charset="0"/>
                <a:ea typeface="+mj-ea"/>
                <a:cs typeface="Segoe UI Semibold" panose="020B0502040204020203" pitchFamily="34" charset="0"/>
              </a:rPr>
              <a:t>to</a:t>
            </a:r>
            <a:r>
              <a:rPr lang="de-DE" sz="2100" b="1" dirty="0">
                <a:solidFill>
                  <a:srgbClr val="32466E"/>
                </a:solidFill>
                <a:latin typeface="Segoe UI Semibold" panose="020B0502040204020203" pitchFamily="34" charset="0"/>
                <a:ea typeface="+mj-ea"/>
                <a:cs typeface="Segoe UI Semibold" panose="020B0502040204020203" pitchFamily="34" charset="0"/>
              </a:rPr>
              <a:t> find </a:t>
            </a:r>
            <a:r>
              <a:rPr lang="de-DE" sz="2100" b="1" dirty="0" err="1">
                <a:solidFill>
                  <a:srgbClr val="32466E"/>
                </a:solidFill>
                <a:latin typeface="Segoe UI Semibold" panose="020B0502040204020203" pitchFamily="34" charset="0"/>
                <a:ea typeface="+mj-ea"/>
                <a:cs typeface="Segoe UI Semibold" panose="020B0502040204020203" pitchFamily="34" charset="0"/>
              </a:rPr>
              <a:t>current</a:t>
            </a:r>
            <a:r>
              <a:rPr lang="de-DE" sz="2100" b="1" dirty="0">
                <a:solidFill>
                  <a:srgbClr val="32466E"/>
                </a:solidFill>
                <a:latin typeface="Segoe UI Semibold" panose="020B0502040204020203" pitchFamily="34" charset="0"/>
                <a:ea typeface="+mj-ea"/>
                <a:cs typeface="Segoe UI Semibold" panose="020B0502040204020203" pitchFamily="34" charset="0"/>
              </a:rPr>
              <a:t> and </a:t>
            </a:r>
            <a:r>
              <a:rPr lang="de-DE" sz="2100" b="1" dirty="0" err="1">
                <a:solidFill>
                  <a:srgbClr val="32466E"/>
                </a:solidFill>
                <a:latin typeface="Segoe UI Semibold" panose="020B0502040204020203" pitchFamily="34" charset="0"/>
                <a:ea typeface="+mj-ea"/>
                <a:cs typeface="Segoe UI Semibold" panose="020B0502040204020203" pitchFamily="34" charset="0"/>
              </a:rPr>
              <a:t>upcoming</a:t>
            </a:r>
            <a:r>
              <a:rPr lang="de-DE" sz="2100" b="1" dirty="0">
                <a:solidFill>
                  <a:srgbClr val="32466E"/>
                </a:solidFill>
                <a:latin typeface="Segoe UI Semibold" panose="020B0502040204020203" pitchFamily="34" charset="0"/>
                <a:ea typeface="+mj-ea"/>
                <a:cs typeface="Segoe UI Semibold" panose="020B0502040204020203" pitchFamily="34" charset="0"/>
              </a:rPr>
              <a:t> Joint Actions?</a:t>
            </a:r>
          </a:p>
          <a:p>
            <a:pPr lvl="1"/>
            <a:r>
              <a:rPr lang="de-DE" dirty="0" err="1"/>
              <a:t>Detailed</a:t>
            </a:r>
            <a:r>
              <a:rPr lang="de-DE" dirty="0"/>
              <a:t> </a:t>
            </a:r>
            <a:r>
              <a:rPr lang="de-DE" dirty="0" err="1"/>
              <a:t>description</a:t>
            </a:r>
            <a:r>
              <a:rPr lang="de-DE" dirty="0"/>
              <a:t> in </a:t>
            </a:r>
            <a:r>
              <a:rPr lang="de-DE" dirty="0" err="1"/>
              <a:t>the</a:t>
            </a:r>
            <a:r>
              <a:rPr lang="de-DE" dirty="0"/>
              <a:t> </a:t>
            </a:r>
            <a:r>
              <a:rPr lang="de-DE" dirty="0">
                <a:hlinkClick r:id="rId3">
                  <a:extLst>
                    <a:ext uri="{A12FA001-AC4F-418D-AE19-62706E023703}">
                      <ahyp:hlinkClr xmlns:ahyp="http://schemas.microsoft.com/office/drawing/2018/hyperlinkcolor" val="tx"/>
                    </a:ext>
                  </a:extLst>
                </a:hlinkClick>
              </a:rPr>
              <a:t>annual </a:t>
            </a:r>
            <a:r>
              <a:rPr lang="de-DE" dirty="0" err="1">
                <a:hlinkClick r:id="rId3">
                  <a:extLst>
                    <a:ext uri="{A12FA001-AC4F-418D-AE19-62706E023703}">
                      <ahyp:hlinkClr xmlns:ahyp="http://schemas.microsoft.com/office/drawing/2018/hyperlinkcolor" val="tx"/>
                    </a:ext>
                  </a:extLst>
                </a:hlinkClick>
              </a:rPr>
              <a:t>work</a:t>
            </a:r>
            <a:r>
              <a:rPr lang="de-DE" dirty="0">
                <a:hlinkClick r:id="rId3">
                  <a:extLst>
                    <a:ext uri="{A12FA001-AC4F-418D-AE19-62706E023703}">
                      <ahyp:hlinkClr xmlns:ahyp="http://schemas.microsoft.com/office/drawing/2018/hyperlinkcolor" val="tx"/>
                    </a:ext>
                  </a:extLst>
                </a:hlinkClick>
              </a:rPr>
              <a:t> </a:t>
            </a:r>
            <a:r>
              <a:rPr lang="de-DE" dirty="0" err="1">
                <a:hlinkClick r:id="rId3">
                  <a:extLst>
                    <a:ext uri="{A12FA001-AC4F-418D-AE19-62706E023703}">
                      <ahyp:hlinkClr xmlns:ahyp="http://schemas.microsoft.com/office/drawing/2018/hyperlinkcolor" val="tx"/>
                    </a:ext>
                  </a:extLst>
                </a:hlinkClick>
              </a:rPr>
              <a:t>programme</a:t>
            </a:r>
            <a:r>
              <a:rPr lang="de-DE" dirty="0">
                <a:hlinkClick r:id="rId3">
                  <a:extLst>
                    <a:ext uri="{A12FA001-AC4F-418D-AE19-62706E023703}">
                      <ahyp:hlinkClr xmlns:ahyp="http://schemas.microsoft.com/office/drawing/2018/hyperlinkcolor" val="tx"/>
                    </a:ext>
                  </a:extLst>
                </a:hlinkClick>
              </a:rPr>
              <a:t> </a:t>
            </a:r>
            <a:r>
              <a:rPr lang="de-DE" dirty="0" err="1"/>
              <a:t>of</a:t>
            </a:r>
            <a:r>
              <a:rPr lang="de-DE" dirty="0"/>
              <a:t> EU4Health, </a:t>
            </a:r>
            <a:r>
              <a:rPr lang="de-DE" dirty="0" err="1"/>
              <a:t>publication</a:t>
            </a:r>
            <a:r>
              <a:rPr lang="de-DE" dirty="0"/>
              <a:t> </a:t>
            </a:r>
            <a:r>
              <a:rPr lang="de-DE" dirty="0" err="1"/>
              <a:t>of</a:t>
            </a:r>
            <a:r>
              <a:rPr lang="de-DE" dirty="0"/>
              <a:t> </a:t>
            </a:r>
            <a:r>
              <a:rPr lang="de-DE" dirty="0" err="1"/>
              <a:t>indicative</a:t>
            </a:r>
            <a:r>
              <a:rPr lang="de-DE" dirty="0"/>
              <a:t> </a:t>
            </a:r>
            <a:r>
              <a:rPr lang="de-DE" dirty="0" err="1"/>
              <a:t>timeline</a:t>
            </a:r>
            <a:r>
              <a:rPr lang="de-DE" dirty="0"/>
              <a:t> in </a:t>
            </a:r>
            <a:r>
              <a:rPr lang="de-DE" dirty="0" err="1"/>
              <a:t>the</a:t>
            </a:r>
            <a:r>
              <a:rPr lang="de-DE" dirty="0"/>
              <a:t> „</a:t>
            </a:r>
            <a:r>
              <a:rPr lang="de-DE" dirty="0">
                <a:hlinkClick r:id="rId4">
                  <a:extLst>
                    <a:ext uri="{A12FA001-AC4F-418D-AE19-62706E023703}">
                      <ahyp:hlinkClr xmlns:ahyp="http://schemas.microsoft.com/office/drawing/2018/hyperlinkcolor" val="tx"/>
                    </a:ext>
                  </a:extLst>
                </a:hlinkClick>
              </a:rPr>
              <a:t>Tentative </a:t>
            </a:r>
            <a:r>
              <a:rPr lang="de-DE" dirty="0" err="1">
                <a:hlinkClick r:id="rId4">
                  <a:extLst>
                    <a:ext uri="{A12FA001-AC4F-418D-AE19-62706E023703}">
                      <ahyp:hlinkClr xmlns:ahyp="http://schemas.microsoft.com/office/drawing/2018/hyperlinkcolor" val="tx"/>
                    </a:ext>
                  </a:extLst>
                </a:hlinkClick>
              </a:rPr>
              <a:t>Calender</a:t>
            </a:r>
            <a:r>
              <a:rPr lang="de-DE" dirty="0"/>
              <a:t>“ </a:t>
            </a:r>
            <a:r>
              <a:rPr lang="de-DE" dirty="0" err="1"/>
              <a:t>of</a:t>
            </a:r>
            <a:r>
              <a:rPr lang="de-DE" dirty="0"/>
              <a:t> </a:t>
            </a:r>
            <a:r>
              <a:rPr lang="de-DE" dirty="0" err="1"/>
              <a:t>HaDEA</a:t>
            </a:r>
            <a:endParaRPr lang="de-DE" dirty="0"/>
          </a:p>
          <a:p>
            <a:pPr marL="33337" indent="0">
              <a:buNone/>
            </a:pPr>
            <a:endParaRPr lang="de-DE" dirty="0"/>
          </a:p>
        </p:txBody>
      </p:sp>
    </p:spTree>
    <p:extLst>
      <p:ext uri="{BB962C8B-B14F-4D97-AF65-F5344CB8AC3E}">
        <p14:creationId xmlns:p14="http://schemas.microsoft.com/office/powerpoint/2010/main" val="328230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7443-E3CA-50BF-6A9B-F369318D41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3CBF82-B863-E329-EEC5-FC0063E3F32F}"/>
              </a:ext>
            </a:extLst>
          </p:cNvPr>
          <p:cNvSpPr>
            <a:spLocks noGrp="1"/>
          </p:cNvSpPr>
          <p:nvPr>
            <p:ph type="title"/>
          </p:nvPr>
        </p:nvSpPr>
        <p:spPr/>
        <p:txBody>
          <a:bodyPr/>
          <a:lstStyle/>
          <a:p>
            <a:r>
              <a:rPr lang="de-DE" dirty="0" err="1"/>
              <a:t>Steps</a:t>
            </a:r>
            <a:r>
              <a:rPr lang="de-DE" dirty="0"/>
              <a:t> and Timeline </a:t>
            </a:r>
            <a:r>
              <a:rPr lang="de-DE" dirty="0" err="1"/>
              <a:t>of</a:t>
            </a:r>
            <a:r>
              <a:rPr lang="de-DE" dirty="0"/>
              <a:t> Joint Actions (</a:t>
            </a:r>
            <a:r>
              <a:rPr lang="de-DE" dirty="0" err="1"/>
              <a:t>until</a:t>
            </a:r>
            <a:r>
              <a:rPr lang="de-DE" dirty="0"/>
              <a:t> </a:t>
            </a:r>
            <a:r>
              <a:rPr lang="de-DE" dirty="0" err="1"/>
              <a:t>start</a:t>
            </a:r>
            <a:r>
              <a:rPr lang="de-DE" dirty="0"/>
              <a:t> </a:t>
            </a:r>
            <a:r>
              <a:rPr lang="de-DE" dirty="0" err="1"/>
              <a:t>of</a:t>
            </a:r>
            <a:r>
              <a:rPr lang="de-DE" dirty="0"/>
              <a:t> </a:t>
            </a:r>
            <a:r>
              <a:rPr lang="de-DE" dirty="0" err="1"/>
              <a:t>project</a:t>
            </a:r>
            <a:r>
              <a:rPr lang="de-DE" dirty="0"/>
              <a:t>)</a:t>
            </a:r>
          </a:p>
        </p:txBody>
      </p:sp>
      <p:cxnSp>
        <p:nvCxnSpPr>
          <p:cNvPr id="3" name="Gerade Verbindung 2">
            <a:extLst>
              <a:ext uri="{FF2B5EF4-FFF2-40B4-BE49-F238E27FC236}">
                <a16:creationId xmlns:a16="http://schemas.microsoft.com/office/drawing/2014/main" id="{7F5303A0-B1BD-5A63-67D0-72989F2DCB84}"/>
              </a:ext>
            </a:extLst>
          </p:cNvPr>
          <p:cNvCxnSpPr>
            <a:cxnSpLocks/>
          </p:cNvCxnSpPr>
          <p:nvPr/>
        </p:nvCxnSpPr>
        <p:spPr>
          <a:xfrm>
            <a:off x="840000" y="3671316"/>
            <a:ext cx="10512000" cy="0"/>
          </a:xfrm>
          <a:prstGeom prst="line">
            <a:avLst/>
          </a:prstGeom>
          <a:ln w="92075" cap="rnd">
            <a:gradFill flip="none" rotWithShape="1">
              <a:gsLst>
                <a:gs pos="80000">
                  <a:srgbClr val="32466E"/>
                </a:gs>
                <a:gs pos="100000">
                  <a:schemeClr val="bg1"/>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57" name="Gruppieren 56">
            <a:extLst>
              <a:ext uri="{FF2B5EF4-FFF2-40B4-BE49-F238E27FC236}">
                <a16:creationId xmlns:a16="http://schemas.microsoft.com/office/drawing/2014/main" id="{9D233055-7EF2-08A5-D4C5-1EA53B2501AD}"/>
              </a:ext>
            </a:extLst>
          </p:cNvPr>
          <p:cNvGrpSpPr/>
          <p:nvPr/>
        </p:nvGrpSpPr>
        <p:grpSpPr>
          <a:xfrm>
            <a:off x="865698" y="2256265"/>
            <a:ext cx="2296160" cy="1657366"/>
            <a:chOff x="1113348" y="2256265"/>
            <a:chExt cx="2296160" cy="1657366"/>
          </a:xfrm>
        </p:grpSpPr>
        <p:grpSp>
          <p:nvGrpSpPr>
            <p:cNvPr id="33" name="Gruppieren 32">
              <a:extLst>
                <a:ext uri="{FF2B5EF4-FFF2-40B4-BE49-F238E27FC236}">
                  <a16:creationId xmlns:a16="http://schemas.microsoft.com/office/drawing/2014/main" id="{5597AAEA-79D0-B5E5-2B14-E25D38EA28DD}"/>
                </a:ext>
              </a:extLst>
            </p:cNvPr>
            <p:cNvGrpSpPr/>
            <p:nvPr/>
          </p:nvGrpSpPr>
          <p:grpSpPr>
            <a:xfrm>
              <a:off x="1113348" y="3112125"/>
              <a:ext cx="484632" cy="801506"/>
              <a:chOff x="3013455" y="3112125"/>
              <a:chExt cx="484632" cy="801506"/>
            </a:xfrm>
          </p:grpSpPr>
          <p:sp>
            <p:nvSpPr>
              <p:cNvPr id="9" name="Oval 8">
                <a:extLst>
                  <a:ext uri="{FF2B5EF4-FFF2-40B4-BE49-F238E27FC236}">
                    <a16:creationId xmlns:a16="http://schemas.microsoft.com/office/drawing/2014/main" id="{716F230F-B9F0-C37E-9C7C-8795D619BCF1}"/>
                  </a:ext>
                </a:extLst>
              </p:cNvPr>
              <p:cNvSpPr/>
              <p:nvPr/>
            </p:nvSpPr>
            <p:spPr>
              <a:xfrm rot="10800000">
                <a:off x="301345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a:extLst>
                  <a:ext uri="{FF2B5EF4-FFF2-40B4-BE49-F238E27FC236}">
                    <a16:creationId xmlns:a16="http://schemas.microsoft.com/office/drawing/2014/main" id="{27F1A6EB-2849-BFCF-5811-AB0A9E3D6D54}"/>
                  </a:ext>
                </a:extLst>
              </p:cNvPr>
              <p:cNvCxnSpPr>
                <a:cxnSpLocks/>
              </p:cNvCxnSpPr>
              <p:nvPr/>
            </p:nvCxnSpPr>
            <p:spPr>
              <a:xfrm rot="10800000">
                <a:off x="3255772"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9672A267-A7F4-A631-D040-F608A51B796F}"/>
                  </a:ext>
                </a:extLst>
              </p:cNvPr>
              <p:cNvSpPr txBox="1"/>
              <p:nvPr/>
            </p:nvSpPr>
            <p:spPr>
              <a:xfrm>
                <a:off x="3013455" y="3472542"/>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1</a:t>
                </a:r>
              </a:p>
            </p:txBody>
          </p:sp>
          <p:sp>
            <p:nvSpPr>
              <p:cNvPr id="20" name="Oval 19">
                <a:extLst>
                  <a:ext uri="{FF2B5EF4-FFF2-40B4-BE49-F238E27FC236}">
                    <a16:creationId xmlns:a16="http://schemas.microsoft.com/office/drawing/2014/main" id="{6A8DEC62-B79C-52BB-81CE-EB82D68F00A9}"/>
                  </a:ext>
                </a:extLst>
              </p:cNvPr>
              <p:cNvSpPr/>
              <p:nvPr/>
            </p:nvSpPr>
            <p:spPr>
              <a:xfrm>
                <a:off x="321977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Textfeld 39">
              <a:extLst>
                <a:ext uri="{FF2B5EF4-FFF2-40B4-BE49-F238E27FC236}">
                  <a16:creationId xmlns:a16="http://schemas.microsoft.com/office/drawing/2014/main" id="{6ED6F172-5CEE-23F5-74D2-8855230096D0}"/>
                </a:ext>
              </a:extLst>
            </p:cNvPr>
            <p:cNvSpPr txBox="1"/>
            <p:nvPr/>
          </p:nvSpPr>
          <p:spPr>
            <a:xfrm>
              <a:off x="1214948" y="2256265"/>
              <a:ext cx="2194560" cy="738664"/>
            </a:xfrm>
            <a:prstGeom prst="rect">
              <a:avLst/>
            </a:prstGeom>
            <a:noFill/>
          </p:spPr>
          <p:txBody>
            <a:bodyPr wrap="square" rtlCol="0" anchor="b">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Invitation </a:t>
              </a:r>
              <a:r>
                <a:rPr lang="de-DE" sz="1400" b="1" dirty="0" err="1">
                  <a:solidFill>
                    <a:srgbClr val="32466E"/>
                  </a:solidFill>
                  <a:latin typeface="Segoe UI Semibold" panose="020B0502040204020203" pitchFamily="34" charset="0"/>
                  <a:ea typeface="+mj-ea"/>
                  <a:cs typeface="Segoe UI Semibold" panose="020B0502040204020203" pitchFamily="34" charset="0"/>
                </a:rPr>
                <a:t>letter</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for</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nominations</a:t>
              </a:r>
              <a:br>
                <a:rPr lang="de-DE" sz="1400" dirty="0">
                  <a:latin typeface="Segoe UI Semibold" panose="020B0702040204020203" pitchFamily="34" charset="0"/>
                  <a:cs typeface="Segoe UI Semibold" panose="020B0702040204020203" pitchFamily="34" charset="0"/>
                </a:rPr>
              </a:br>
              <a:r>
                <a:rPr lang="de-DE" sz="1400" dirty="0" err="1"/>
                <a:t>from</a:t>
              </a:r>
              <a:r>
                <a:rPr lang="de-DE" sz="1400" dirty="0"/>
                <a:t> EC </a:t>
              </a:r>
              <a:r>
                <a:rPr lang="de-DE" sz="1400" dirty="0" err="1"/>
                <a:t>to</a:t>
              </a:r>
              <a:r>
                <a:rPr lang="de-DE" sz="1400" dirty="0"/>
                <a:t> MS</a:t>
              </a:r>
            </a:p>
          </p:txBody>
        </p:sp>
      </p:grpSp>
      <p:grpSp>
        <p:nvGrpSpPr>
          <p:cNvPr id="60" name="Gruppieren 59">
            <a:extLst>
              <a:ext uri="{FF2B5EF4-FFF2-40B4-BE49-F238E27FC236}">
                <a16:creationId xmlns:a16="http://schemas.microsoft.com/office/drawing/2014/main" id="{7F0D5EDC-5E03-BE5E-40FC-E91AB6FC1985}"/>
              </a:ext>
            </a:extLst>
          </p:cNvPr>
          <p:cNvGrpSpPr/>
          <p:nvPr/>
        </p:nvGrpSpPr>
        <p:grpSpPr>
          <a:xfrm>
            <a:off x="4354393" y="3423103"/>
            <a:ext cx="2296160" cy="1441921"/>
            <a:chOff x="7108109" y="3429000"/>
            <a:chExt cx="2296160" cy="1441921"/>
          </a:xfrm>
        </p:grpSpPr>
        <p:grpSp>
          <p:nvGrpSpPr>
            <p:cNvPr id="30" name="Gruppieren 29">
              <a:extLst>
                <a:ext uri="{FF2B5EF4-FFF2-40B4-BE49-F238E27FC236}">
                  <a16:creationId xmlns:a16="http://schemas.microsoft.com/office/drawing/2014/main" id="{4314F406-F53B-4806-B8B3-7EA3604AB122}"/>
                </a:ext>
              </a:extLst>
            </p:cNvPr>
            <p:cNvGrpSpPr/>
            <p:nvPr/>
          </p:nvGrpSpPr>
          <p:grpSpPr>
            <a:xfrm rot="10800000">
              <a:off x="7108109" y="3429000"/>
              <a:ext cx="484631" cy="801506"/>
              <a:chOff x="3967616" y="3112125"/>
              <a:chExt cx="484631" cy="801506"/>
            </a:xfrm>
          </p:grpSpPr>
          <p:sp>
            <p:nvSpPr>
              <p:cNvPr id="25" name="Oval 24">
                <a:extLst>
                  <a:ext uri="{FF2B5EF4-FFF2-40B4-BE49-F238E27FC236}">
                    <a16:creationId xmlns:a16="http://schemas.microsoft.com/office/drawing/2014/main" id="{7D0C0C96-010E-F212-8CAF-77E9FB6CE21B}"/>
                  </a:ext>
                </a:extLst>
              </p:cNvPr>
              <p:cNvSpPr/>
              <p:nvPr/>
            </p:nvSpPr>
            <p:spPr>
              <a:xfrm rot="10800000">
                <a:off x="396761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a:extLst>
                  <a:ext uri="{FF2B5EF4-FFF2-40B4-BE49-F238E27FC236}">
                    <a16:creationId xmlns:a16="http://schemas.microsoft.com/office/drawing/2014/main" id="{AADB997A-4EA6-0979-D452-89F72A1A05D9}"/>
                  </a:ext>
                </a:extLst>
              </p:cNvPr>
              <p:cNvCxnSpPr>
                <a:cxnSpLocks/>
              </p:cNvCxnSpPr>
              <p:nvPr/>
            </p:nvCxnSpPr>
            <p:spPr>
              <a:xfrm rot="10800000">
                <a:off x="4211747"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888522FD-F38C-520E-244E-64916DC20203}"/>
                  </a:ext>
                </a:extLst>
              </p:cNvPr>
              <p:cNvSpPr txBox="1"/>
              <p:nvPr/>
            </p:nvSpPr>
            <p:spPr>
              <a:xfrm rot="10800000">
                <a:off x="3971246" y="3471260"/>
                <a:ext cx="481001"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4</a:t>
                </a:r>
              </a:p>
            </p:txBody>
          </p:sp>
          <p:sp>
            <p:nvSpPr>
              <p:cNvPr id="28" name="Oval 27">
                <a:extLst>
                  <a:ext uri="{FF2B5EF4-FFF2-40B4-BE49-F238E27FC236}">
                    <a16:creationId xmlns:a16="http://schemas.microsoft.com/office/drawing/2014/main" id="{8215ECD9-4DC5-8332-672F-E7EE60F1E981}"/>
                  </a:ext>
                </a:extLst>
              </p:cNvPr>
              <p:cNvSpPr/>
              <p:nvPr/>
            </p:nvSpPr>
            <p:spPr>
              <a:xfrm>
                <a:off x="4175746"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1" name="Textfeld 40">
              <a:extLst>
                <a:ext uri="{FF2B5EF4-FFF2-40B4-BE49-F238E27FC236}">
                  <a16:creationId xmlns:a16="http://schemas.microsoft.com/office/drawing/2014/main" id="{5DD863C8-8782-38D0-F935-6A6F035F1C39}"/>
                </a:ext>
              </a:extLst>
            </p:cNvPr>
            <p:cNvSpPr txBox="1"/>
            <p:nvPr/>
          </p:nvSpPr>
          <p:spPr>
            <a:xfrm>
              <a:off x="7209709" y="4347701"/>
              <a:ext cx="2194560" cy="523220"/>
            </a:xfrm>
            <a:prstGeom prst="rect">
              <a:avLst/>
            </a:prstGeom>
            <a:noFill/>
          </p:spPr>
          <p:txBody>
            <a:bodyPr wrap="square" rtlCol="0">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Hands-on</a:t>
              </a:r>
              <a:r>
                <a:rPr lang="de-DE" sz="1400" b="1" dirty="0">
                  <a:latin typeface="Segoe UI Semibold" panose="020B0502040204020203" pitchFamily="34" charset="0"/>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workshops</a:t>
              </a:r>
              <a:endParaRPr lang="de-DE" sz="1400" b="1" dirty="0">
                <a:solidFill>
                  <a:srgbClr val="32466E"/>
                </a:solidFill>
                <a:latin typeface="Segoe UI Semibold" panose="020B0502040204020203" pitchFamily="34" charset="0"/>
                <a:ea typeface="+mj-ea"/>
                <a:cs typeface="Segoe UI Semibold" panose="020B0502040204020203" pitchFamily="34" charset="0"/>
              </a:endParaRPr>
            </a:p>
            <a:p>
              <a:r>
                <a:rPr lang="de-DE" sz="1400" dirty="0" err="1"/>
                <a:t>organised</a:t>
              </a:r>
              <a:r>
                <a:rPr lang="de-DE" sz="1400" dirty="0"/>
                <a:t> </a:t>
              </a:r>
              <a:r>
                <a:rPr lang="de-DE" sz="1400" dirty="0" err="1"/>
                <a:t>by</a:t>
              </a:r>
              <a:r>
                <a:rPr lang="de-DE" sz="1400" dirty="0"/>
                <a:t> EC</a:t>
              </a:r>
            </a:p>
          </p:txBody>
        </p:sp>
      </p:grpSp>
      <p:grpSp>
        <p:nvGrpSpPr>
          <p:cNvPr id="59" name="Gruppieren 58">
            <a:extLst>
              <a:ext uri="{FF2B5EF4-FFF2-40B4-BE49-F238E27FC236}">
                <a16:creationId xmlns:a16="http://schemas.microsoft.com/office/drawing/2014/main" id="{17388640-7892-918E-4BAA-1424ABB6534A}"/>
              </a:ext>
            </a:extLst>
          </p:cNvPr>
          <p:cNvGrpSpPr/>
          <p:nvPr/>
        </p:nvGrpSpPr>
        <p:grpSpPr>
          <a:xfrm>
            <a:off x="3156589" y="2036192"/>
            <a:ext cx="2296160" cy="1872807"/>
            <a:chOff x="5109856" y="2040824"/>
            <a:chExt cx="2296160" cy="1872807"/>
          </a:xfrm>
        </p:grpSpPr>
        <p:grpSp>
          <p:nvGrpSpPr>
            <p:cNvPr id="32" name="Gruppieren 31">
              <a:extLst>
                <a:ext uri="{FF2B5EF4-FFF2-40B4-BE49-F238E27FC236}">
                  <a16:creationId xmlns:a16="http://schemas.microsoft.com/office/drawing/2014/main" id="{262476DC-C308-0B6F-85F4-4DBC21A13DE9}"/>
                </a:ext>
              </a:extLst>
            </p:cNvPr>
            <p:cNvGrpSpPr/>
            <p:nvPr/>
          </p:nvGrpSpPr>
          <p:grpSpPr>
            <a:xfrm>
              <a:off x="5109856" y="3112125"/>
              <a:ext cx="484632" cy="801506"/>
              <a:chOff x="4931155" y="3112125"/>
              <a:chExt cx="484632" cy="801506"/>
            </a:xfrm>
          </p:grpSpPr>
          <p:sp>
            <p:nvSpPr>
              <p:cNvPr id="21" name="Oval 20">
                <a:extLst>
                  <a:ext uri="{FF2B5EF4-FFF2-40B4-BE49-F238E27FC236}">
                    <a16:creationId xmlns:a16="http://schemas.microsoft.com/office/drawing/2014/main" id="{59156046-FDA8-98B0-DDDF-6D3B459A747A}"/>
                  </a:ext>
                </a:extLst>
              </p:cNvPr>
              <p:cNvSpPr/>
              <p:nvPr/>
            </p:nvSpPr>
            <p:spPr>
              <a:xfrm rot="10800000">
                <a:off x="493115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21">
                <a:extLst>
                  <a:ext uri="{FF2B5EF4-FFF2-40B4-BE49-F238E27FC236}">
                    <a16:creationId xmlns:a16="http://schemas.microsoft.com/office/drawing/2014/main" id="{D87D01F1-B677-CCA3-6E24-7DB03B4D92A5}"/>
                  </a:ext>
                </a:extLst>
              </p:cNvPr>
              <p:cNvCxnSpPr>
                <a:cxnSpLocks/>
              </p:cNvCxnSpPr>
              <p:nvPr/>
            </p:nvCxnSpPr>
            <p:spPr>
              <a:xfrm rot="10800000">
                <a:off x="5173472"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729871F-2B6D-4176-F576-3E934E877089}"/>
                  </a:ext>
                </a:extLst>
              </p:cNvPr>
              <p:cNvSpPr txBox="1"/>
              <p:nvPr/>
            </p:nvSpPr>
            <p:spPr>
              <a:xfrm>
                <a:off x="4931155" y="3471261"/>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3</a:t>
                </a:r>
              </a:p>
            </p:txBody>
          </p:sp>
          <p:sp>
            <p:nvSpPr>
              <p:cNvPr id="24" name="Oval 23">
                <a:extLst>
                  <a:ext uri="{FF2B5EF4-FFF2-40B4-BE49-F238E27FC236}">
                    <a16:creationId xmlns:a16="http://schemas.microsoft.com/office/drawing/2014/main" id="{27F0A6B3-E590-472D-9393-DDEB769433DF}"/>
                  </a:ext>
                </a:extLst>
              </p:cNvPr>
              <p:cNvSpPr/>
              <p:nvPr/>
            </p:nvSpPr>
            <p:spPr>
              <a:xfrm>
                <a:off x="513747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2" name="Textfeld 41">
              <a:extLst>
                <a:ext uri="{FF2B5EF4-FFF2-40B4-BE49-F238E27FC236}">
                  <a16:creationId xmlns:a16="http://schemas.microsoft.com/office/drawing/2014/main" id="{E9016384-DBFD-2294-6FC6-98BF8F7CDE46}"/>
                </a:ext>
              </a:extLst>
            </p:cNvPr>
            <p:cNvSpPr txBox="1"/>
            <p:nvPr/>
          </p:nvSpPr>
          <p:spPr>
            <a:xfrm>
              <a:off x="5211456" y="2040824"/>
              <a:ext cx="2194560" cy="954107"/>
            </a:xfrm>
            <a:prstGeom prst="rect">
              <a:avLst/>
            </a:prstGeom>
            <a:noFill/>
          </p:spPr>
          <p:txBody>
            <a:bodyPr wrap="square" rtlCol="0" anchor="b">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Invitation </a:t>
              </a:r>
              <a:r>
                <a:rPr lang="de-DE" sz="1400" b="1" dirty="0" err="1">
                  <a:solidFill>
                    <a:srgbClr val="32466E"/>
                  </a:solidFill>
                  <a:latin typeface="Segoe UI Semibold" panose="020B0502040204020203" pitchFamily="34" charset="0"/>
                  <a:ea typeface="+mj-ea"/>
                  <a:cs typeface="Segoe UI Semibold" panose="020B0502040204020203" pitchFamily="34" charset="0"/>
                </a:rPr>
                <a:t>letter</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for</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proposal</a:t>
              </a:r>
              <a:br>
                <a:rPr lang="de-DE" sz="1400" b="1" dirty="0">
                  <a:latin typeface="Segoe UI Semibold" panose="020B0502040204020203" pitchFamily="34" charset="0"/>
                  <a:cs typeface="Segoe UI Semibold" panose="020B0502040204020203" pitchFamily="34" charset="0"/>
                </a:rPr>
              </a:br>
              <a:r>
                <a:rPr lang="de-DE" sz="1400" dirty="0" err="1">
                  <a:latin typeface="+mj-lt"/>
                  <a:cs typeface="Segoe UI Semibold" panose="020B0502040204020203" pitchFamily="34" charset="0"/>
                </a:rPr>
                <a:t>from</a:t>
              </a:r>
              <a:r>
                <a:rPr lang="de-DE" sz="1400" dirty="0">
                  <a:latin typeface="+mj-lt"/>
                  <a:cs typeface="Segoe UI Semibold" panose="020B0502040204020203" pitchFamily="34" charset="0"/>
                </a:rPr>
                <a:t> EC </a:t>
              </a:r>
              <a:r>
                <a:rPr lang="de-DE" sz="1400" dirty="0" err="1">
                  <a:latin typeface="+mj-lt"/>
                  <a:cs typeface="Segoe UI Semibold" panose="020B0502040204020203" pitchFamily="34" charset="0"/>
                </a:rPr>
                <a:t>to</a:t>
              </a:r>
              <a:r>
                <a:rPr lang="de-DE" sz="1400" dirty="0">
                  <a:latin typeface="+mj-lt"/>
                  <a:cs typeface="Segoe UI Semibold" panose="020B0502040204020203" pitchFamily="34" charset="0"/>
                </a:rPr>
                <a:t> </a:t>
              </a:r>
              <a:r>
                <a:rPr lang="de-DE" sz="1400" dirty="0" err="1">
                  <a:latin typeface="+mj-lt"/>
                  <a:cs typeface="Segoe UI Semibold" panose="020B0502040204020203" pitchFamily="34" charset="0"/>
                </a:rPr>
                <a:t>nominated</a:t>
              </a:r>
              <a:r>
                <a:rPr lang="de-DE" sz="1400" dirty="0">
                  <a:latin typeface="+mj-lt"/>
                  <a:cs typeface="Segoe UI Semibold" panose="020B0502040204020203" pitchFamily="34" charset="0"/>
                </a:rPr>
                <a:t> </a:t>
              </a:r>
              <a:r>
                <a:rPr lang="de-DE" sz="1400" dirty="0" err="1">
                  <a:latin typeface="+mj-lt"/>
                  <a:cs typeface="Segoe UI Semibold" panose="020B0502040204020203" pitchFamily="34" charset="0"/>
                </a:rPr>
                <a:t>entities</a:t>
              </a:r>
              <a:endParaRPr lang="de-DE" sz="1400" dirty="0">
                <a:latin typeface="+mj-lt"/>
                <a:cs typeface="Segoe UI Semibold" panose="020B0502040204020203" pitchFamily="34" charset="0"/>
              </a:endParaRPr>
            </a:p>
          </p:txBody>
        </p:sp>
      </p:grpSp>
      <p:grpSp>
        <p:nvGrpSpPr>
          <p:cNvPr id="58" name="Gruppieren 57">
            <a:extLst>
              <a:ext uri="{FF2B5EF4-FFF2-40B4-BE49-F238E27FC236}">
                <a16:creationId xmlns:a16="http://schemas.microsoft.com/office/drawing/2014/main" id="{6901A1C8-F6FA-A39C-D6D7-854FA8D3A8D5}"/>
              </a:ext>
            </a:extLst>
          </p:cNvPr>
          <p:cNvGrpSpPr/>
          <p:nvPr/>
        </p:nvGrpSpPr>
        <p:grpSpPr>
          <a:xfrm>
            <a:off x="2063502" y="3428998"/>
            <a:ext cx="2191443" cy="1868063"/>
            <a:chOff x="3111602" y="3433744"/>
            <a:chExt cx="2296160" cy="1868063"/>
          </a:xfrm>
        </p:grpSpPr>
        <p:grpSp>
          <p:nvGrpSpPr>
            <p:cNvPr id="35" name="Gruppieren 34">
              <a:extLst>
                <a:ext uri="{FF2B5EF4-FFF2-40B4-BE49-F238E27FC236}">
                  <a16:creationId xmlns:a16="http://schemas.microsoft.com/office/drawing/2014/main" id="{E66803EC-8D71-2AA0-8DFC-3789E32C35EC}"/>
                </a:ext>
              </a:extLst>
            </p:cNvPr>
            <p:cNvGrpSpPr/>
            <p:nvPr/>
          </p:nvGrpSpPr>
          <p:grpSpPr>
            <a:xfrm rot="10800000">
              <a:off x="3111602" y="3433744"/>
              <a:ext cx="484632" cy="801506"/>
              <a:chOff x="3967615" y="3112125"/>
              <a:chExt cx="484632" cy="801506"/>
            </a:xfrm>
          </p:grpSpPr>
          <p:sp>
            <p:nvSpPr>
              <p:cNvPr id="36" name="Oval 35">
                <a:extLst>
                  <a:ext uri="{FF2B5EF4-FFF2-40B4-BE49-F238E27FC236}">
                    <a16:creationId xmlns:a16="http://schemas.microsoft.com/office/drawing/2014/main" id="{D2546730-09C1-F912-1E38-124C61C9875D}"/>
                  </a:ext>
                </a:extLst>
              </p:cNvPr>
              <p:cNvSpPr/>
              <p:nvPr/>
            </p:nvSpPr>
            <p:spPr>
              <a:xfrm rot="10800000">
                <a:off x="396761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36">
                <a:extLst>
                  <a:ext uri="{FF2B5EF4-FFF2-40B4-BE49-F238E27FC236}">
                    <a16:creationId xmlns:a16="http://schemas.microsoft.com/office/drawing/2014/main" id="{87867BD6-65FC-E004-4EEB-2285760A4F14}"/>
                  </a:ext>
                </a:extLst>
              </p:cNvPr>
              <p:cNvCxnSpPr>
                <a:cxnSpLocks/>
              </p:cNvCxnSpPr>
              <p:nvPr/>
            </p:nvCxnSpPr>
            <p:spPr>
              <a:xfrm rot="10800000">
                <a:off x="4209931"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2075580B-7E0C-5238-0E21-BB2DC00F3CDA}"/>
                  </a:ext>
                </a:extLst>
              </p:cNvPr>
              <p:cNvSpPr txBox="1"/>
              <p:nvPr/>
            </p:nvSpPr>
            <p:spPr>
              <a:xfrm rot="10800000">
                <a:off x="3967615" y="3476008"/>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2</a:t>
                </a:r>
              </a:p>
            </p:txBody>
          </p:sp>
          <p:sp>
            <p:nvSpPr>
              <p:cNvPr id="39" name="Oval 38">
                <a:extLst>
                  <a:ext uri="{FF2B5EF4-FFF2-40B4-BE49-F238E27FC236}">
                    <a16:creationId xmlns:a16="http://schemas.microsoft.com/office/drawing/2014/main" id="{CFFF9A9A-4C62-9309-80EA-AACFC0908EF1}"/>
                  </a:ext>
                </a:extLst>
              </p:cNvPr>
              <p:cNvSpPr/>
              <p:nvPr/>
            </p:nvSpPr>
            <p:spPr>
              <a:xfrm>
                <a:off x="4173930"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Textfeld 42">
              <a:extLst>
                <a:ext uri="{FF2B5EF4-FFF2-40B4-BE49-F238E27FC236}">
                  <a16:creationId xmlns:a16="http://schemas.microsoft.com/office/drawing/2014/main" id="{6E7114DA-298C-E348-D2FC-7C6192514526}"/>
                </a:ext>
              </a:extLst>
            </p:cNvPr>
            <p:cNvSpPr txBox="1"/>
            <p:nvPr/>
          </p:nvSpPr>
          <p:spPr>
            <a:xfrm>
              <a:off x="3213203" y="4347700"/>
              <a:ext cx="2194559" cy="954107"/>
            </a:xfrm>
            <a:prstGeom prst="rect">
              <a:avLst/>
            </a:prstGeom>
            <a:noFill/>
          </p:spPr>
          <p:txBody>
            <a:bodyPr wrap="square" rtlCol="0">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Nomination</a:t>
              </a:r>
              <a:r>
                <a:rPr lang="de-DE" sz="1400" dirty="0"/>
                <a:t> </a:t>
              </a:r>
              <a:r>
                <a:rPr lang="de-DE" sz="1400" dirty="0" err="1"/>
                <a:t>of</a:t>
              </a:r>
              <a:r>
                <a:rPr lang="de-DE" sz="1400" dirty="0"/>
                <a:t> </a:t>
              </a:r>
              <a:r>
                <a:rPr lang="de-DE" sz="1400" dirty="0" err="1"/>
                <a:t>entities</a:t>
              </a:r>
              <a:r>
                <a:rPr lang="de-DE" sz="1400" dirty="0"/>
                <a:t> </a:t>
              </a:r>
              <a:r>
                <a:rPr lang="de-DE" sz="1400" dirty="0" err="1"/>
                <a:t>as</a:t>
              </a:r>
              <a:r>
                <a:rPr lang="de-DE" sz="1400" dirty="0"/>
                <a:t> </a:t>
              </a:r>
              <a:r>
                <a:rPr lang="de-DE" sz="1400" dirty="0" err="1"/>
                <a:t>competent</a:t>
              </a:r>
              <a:r>
                <a:rPr lang="de-DE" sz="1400" dirty="0"/>
                <a:t> </a:t>
              </a:r>
              <a:r>
                <a:rPr lang="de-DE" sz="1400" dirty="0" err="1"/>
                <a:t>authorities</a:t>
              </a:r>
              <a:r>
                <a:rPr lang="de-DE" sz="1400" dirty="0"/>
                <a:t> and/</a:t>
              </a:r>
              <a:r>
                <a:rPr lang="de-DE" sz="1400" dirty="0" err="1"/>
                <a:t>or</a:t>
              </a:r>
              <a:r>
                <a:rPr lang="de-DE" sz="1400" dirty="0"/>
                <a:t> </a:t>
              </a:r>
              <a:r>
                <a:rPr lang="de-DE" sz="1400" dirty="0" err="1"/>
                <a:t>affiliated</a:t>
              </a:r>
              <a:r>
                <a:rPr lang="de-DE" sz="1400" dirty="0"/>
                <a:t> </a:t>
              </a:r>
              <a:r>
                <a:rPr lang="de-DE" sz="1400" dirty="0" err="1"/>
                <a:t>entities</a:t>
              </a:r>
              <a:r>
                <a:rPr lang="de-DE" sz="1400" dirty="0"/>
                <a:t> </a:t>
              </a:r>
              <a:r>
                <a:rPr lang="de-DE" sz="1400" dirty="0" err="1"/>
                <a:t>by</a:t>
              </a:r>
              <a:r>
                <a:rPr lang="de-DE" sz="1400" dirty="0"/>
                <a:t> MS</a:t>
              </a:r>
            </a:p>
          </p:txBody>
        </p:sp>
      </p:grpSp>
      <p:grpSp>
        <p:nvGrpSpPr>
          <p:cNvPr id="61" name="Gruppieren 60">
            <a:extLst>
              <a:ext uri="{FF2B5EF4-FFF2-40B4-BE49-F238E27FC236}">
                <a16:creationId xmlns:a16="http://schemas.microsoft.com/office/drawing/2014/main" id="{3731ED74-99B5-3CC7-F771-4FD075504D41}"/>
              </a:ext>
            </a:extLst>
          </p:cNvPr>
          <p:cNvGrpSpPr/>
          <p:nvPr/>
        </p:nvGrpSpPr>
        <p:grpSpPr>
          <a:xfrm>
            <a:off x="5552197" y="2682521"/>
            <a:ext cx="2245638" cy="1226479"/>
            <a:chOff x="9106362" y="2687152"/>
            <a:chExt cx="2245638" cy="1226479"/>
          </a:xfrm>
        </p:grpSpPr>
        <p:sp>
          <p:nvSpPr>
            <p:cNvPr id="49" name="Textfeld 48">
              <a:extLst>
                <a:ext uri="{FF2B5EF4-FFF2-40B4-BE49-F238E27FC236}">
                  <a16:creationId xmlns:a16="http://schemas.microsoft.com/office/drawing/2014/main" id="{ECB17484-0740-00C5-6FE5-77309166C253}"/>
                </a:ext>
              </a:extLst>
            </p:cNvPr>
            <p:cNvSpPr txBox="1"/>
            <p:nvPr/>
          </p:nvSpPr>
          <p:spPr>
            <a:xfrm>
              <a:off x="9157440" y="2687152"/>
              <a:ext cx="2194560" cy="307777"/>
            </a:xfrm>
            <a:prstGeom prst="rect">
              <a:avLst/>
            </a:prstGeom>
            <a:noFill/>
          </p:spPr>
          <p:txBody>
            <a:bodyPr wrap="square" rtlCol="0" anchor="b">
              <a:spAutoFit/>
            </a:bodyPr>
            <a:lstStyle/>
            <a:p>
              <a:r>
                <a:rPr lang="de-DE" sz="1400" b="1" dirty="0" err="1">
                  <a:solidFill>
                    <a:srgbClr val="32466E"/>
                  </a:solidFill>
                  <a:latin typeface="Segoe UI Semibold" panose="020B0502040204020203" pitchFamily="34" charset="0"/>
                  <a:ea typeface="+mj-ea"/>
                  <a:cs typeface="Segoe UI Semibold" panose="020B0502040204020203" pitchFamily="34" charset="0"/>
                </a:rPr>
                <a:t>Drafting</a:t>
              </a:r>
              <a:r>
                <a:rPr lang="de-DE" sz="1400" b="1" dirty="0">
                  <a:latin typeface="Segoe UI Semibold" panose="020B0502040204020203" pitchFamily="34" charset="0"/>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of</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the</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proposal</a:t>
              </a:r>
              <a:endParaRPr lang="de-DE" sz="1400" b="1" dirty="0">
                <a:solidFill>
                  <a:srgbClr val="32466E"/>
                </a:solidFill>
                <a:latin typeface="Segoe UI Semibold" panose="020B0502040204020203" pitchFamily="34" charset="0"/>
                <a:ea typeface="+mj-ea"/>
                <a:cs typeface="Segoe UI Semibold" panose="020B0502040204020203" pitchFamily="34" charset="0"/>
              </a:endParaRPr>
            </a:p>
          </p:txBody>
        </p:sp>
        <p:grpSp>
          <p:nvGrpSpPr>
            <p:cNvPr id="13" name="Gruppieren 12">
              <a:extLst>
                <a:ext uri="{FF2B5EF4-FFF2-40B4-BE49-F238E27FC236}">
                  <a16:creationId xmlns:a16="http://schemas.microsoft.com/office/drawing/2014/main" id="{AE5D6D98-EB2B-D239-4C4C-955330F94BE8}"/>
                </a:ext>
              </a:extLst>
            </p:cNvPr>
            <p:cNvGrpSpPr/>
            <p:nvPr/>
          </p:nvGrpSpPr>
          <p:grpSpPr>
            <a:xfrm>
              <a:off x="9106362" y="3112125"/>
              <a:ext cx="484632" cy="801506"/>
              <a:chOff x="4931155" y="3112125"/>
              <a:chExt cx="484632" cy="801506"/>
            </a:xfrm>
          </p:grpSpPr>
          <p:sp>
            <p:nvSpPr>
              <p:cNvPr id="14" name="Oval 13">
                <a:extLst>
                  <a:ext uri="{FF2B5EF4-FFF2-40B4-BE49-F238E27FC236}">
                    <a16:creationId xmlns:a16="http://schemas.microsoft.com/office/drawing/2014/main" id="{834587F7-6FCE-6CE4-9C31-A71F1B1F1DB4}"/>
                  </a:ext>
                </a:extLst>
              </p:cNvPr>
              <p:cNvSpPr/>
              <p:nvPr/>
            </p:nvSpPr>
            <p:spPr>
              <a:xfrm rot="10800000">
                <a:off x="493115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15">
                <a:extLst>
                  <a:ext uri="{FF2B5EF4-FFF2-40B4-BE49-F238E27FC236}">
                    <a16:creationId xmlns:a16="http://schemas.microsoft.com/office/drawing/2014/main" id="{8A8504CA-46BA-B297-84FF-8D5B8541DDAC}"/>
                  </a:ext>
                </a:extLst>
              </p:cNvPr>
              <p:cNvCxnSpPr>
                <a:cxnSpLocks/>
              </p:cNvCxnSpPr>
              <p:nvPr/>
            </p:nvCxnSpPr>
            <p:spPr>
              <a:xfrm rot="10800000">
                <a:off x="5173471"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79F3EB5C-1642-6FC7-4C4E-1AE41FACFAFF}"/>
                  </a:ext>
                </a:extLst>
              </p:cNvPr>
              <p:cNvSpPr txBox="1"/>
              <p:nvPr/>
            </p:nvSpPr>
            <p:spPr>
              <a:xfrm>
                <a:off x="4931155" y="3471261"/>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5</a:t>
                </a:r>
              </a:p>
            </p:txBody>
          </p:sp>
          <p:sp>
            <p:nvSpPr>
              <p:cNvPr id="18" name="Oval 17">
                <a:extLst>
                  <a:ext uri="{FF2B5EF4-FFF2-40B4-BE49-F238E27FC236}">
                    <a16:creationId xmlns:a16="http://schemas.microsoft.com/office/drawing/2014/main" id="{E9DF8844-C3B2-5167-5529-84F7A79E6D33}"/>
                  </a:ext>
                </a:extLst>
              </p:cNvPr>
              <p:cNvSpPr/>
              <p:nvPr/>
            </p:nvSpPr>
            <p:spPr>
              <a:xfrm>
                <a:off x="513747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 name="Gruppieren 3">
            <a:extLst>
              <a:ext uri="{FF2B5EF4-FFF2-40B4-BE49-F238E27FC236}">
                <a16:creationId xmlns:a16="http://schemas.microsoft.com/office/drawing/2014/main" id="{0A9AD2A1-3B77-00D6-71EC-E42D451C7AEC}"/>
              </a:ext>
            </a:extLst>
          </p:cNvPr>
          <p:cNvGrpSpPr/>
          <p:nvPr/>
        </p:nvGrpSpPr>
        <p:grpSpPr>
          <a:xfrm>
            <a:off x="6699479" y="3424292"/>
            <a:ext cx="2296160" cy="1226478"/>
            <a:chOff x="7108109" y="3429000"/>
            <a:chExt cx="2296160" cy="1226478"/>
          </a:xfrm>
        </p:grpSpPr>
        <p:grpSp>
          <p:nvGrpSpPr>
            <p:cNvPr id="5" name="Gruppieren 4">
              <a:extLst>
                <a:ext uri="{FF2B5EF4-FFF2-40B4-BE49-F238E27FC236}">
                  <a16:creationId xmlns:a16="http://schemas.microsoft.com/office/drawing/2014/main" id="{C251C19C-BB31-EFB3-F7A2-A0A75CE45B31}"/>
                </a:ext>
              </a:extLst>
            </p:cNvPr>
            <p:cNvGrpSpPr/>
            <p:nvPr/>
          </p:nvGrpSpPr>
          <p:grpSpPr>
            <a:xfrm rot="10800000">
              <a:off x="7108109" y="3429000"/>
              <a:ext cx="484631" cy="801506"/>
              <a:chOff x="3967616" y="3112125"/>
              <a:chExt cx="484631" cy="801506"/>
            </a:xfrm>
          </p:grpSpPr>
          <p:sp>
            <p:nvSpPr>
              <p:cNvPr id="7" name="Oval 24">
                <a:extLst>
                  <a:ext uri="{FF2B5EF4-FFF2-40B4-BE49-F238E27FC236}">
                    <a16:creationId xmlns:a16="http://schemas.microsoft.com/office/drawing/2014/main" id="{72B6E02D-F9AC-E697-C46D-3578299B5C12}"/>
                  </a:ext>
                </a:extLst>
              </p:cNvPr>
              <p:cNvSpPr/>
              <p:nvPr/>
            </p:nvSpPr>
            <p:spPr>
              <a:xfrm rot="10800000">
                <a:off x="396761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25">
                <a:extLst>
                  <a:ext uri="{FF2B5EF4-FFF2-40B4-BE49-F238E27FC236}">
                    <a16:creationId xmlns:a16="http://schemas.microsoft.com/office/drawing/2014/main" id="{742E10F4-D6E6-8919-5711-475980902E75}"/>
                  </a:ext>
                </a:extLst>
              </p:cNvPr>
              <p:cNvCxnSpPr>
                <a:cxnSpLocks/>
              </p:cNvCxnSpPr>
              <p:nvPr/>
            </p:nvCxnSpPr>
            <p:spPr>
              <a:xfrm rot="10800000">
                <a:off x="4211747"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B6D91829-6FDB-5DAA-8422-E341E9BFA4C1}"/>
                  </a:ext>
                </a:extLst>
              </p:cNvPr>
              <p:cNvSpPr txBox="1"/>
              <p:nvPr/>
            </p:nvSpPr>
            <p:spPr>
              <a:xfrm rot="10800000">
                <a:off x="3971246" y="3471260"/>
                <a:ext cx="481001"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6</a:t>
                </a:r>
              </a:p>
            </p:txBody>
          </p:sp>
          <p:sp>
            <p:nvSpPr>
              <p:cNvPr id="12" name="Oval 27">
                <a:extLst>
                  <a:ext uri="{FF2B5EF4-FFF2-40B4-BE49-F238E27FC236}">
                    <a16:creationId xmlns:a16="http://schemas.microsoft.com/office/drawing/2014/main" id="{82F7FB94-D176-6CF3-A855-104E3B433A22}"/>
                  </a:ext>
                </a:extLst>
              </p:cNvPr>
              <p:cNvSpPr/>
              <p:nvPr/>
            </p:nvSpPr>
            <p:spPr>
              <a:xfrm>
                <a:off x="4175746"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a:extLst>
                <a:ext uri="{FF2B5EF4-FFF2-40B4-BE49-F238E27FC236}">
                  <a16:creationId xmlns:a16="http://schemas.microsoft.com/office/drawing/2014/main" id="{C33D8B63-6436-8837-42B3-3B1B94FA6C52}"/>
                </a:ext>
              </a:extLst>
            </p:cNvPr>
            <p:cNvSpPr txBox="1"/>
            <p:nvPr/>
          </p:nvSpPr>
          <p:spPr>
            <a:xfrm>
              <a:off x="7209709" y="4347701"/>
              <a:ext cx="2194560" cy="307777"/>
            </a:xfrm>
            <a:prstGeom prst="rect">
              <a:avLst/>
            </a:prstGeom>
            <a:noFill/>
          </p:spPr>
          <p:txBody>
            <a:bodyPr wrap="square" rtlCol="0">
              <a:spAutoFit/>
            </a:bodyPr>
            <a:lstStyle/>
            <a:p>
              <a:r>
                <a:rPr lang="de-DE" sz="1400" b="1" dirty="0" err="1">
                  <a:solidFill>
                    <a:srgbClr val="32466E"/>
                  </a:solidFill>
                  <a:latin typeface="Segoe UI Semibold" panose="020B0502040204020203" pitchFamily="34" charset="0"/>
                  <a:ea typeface="+mj-ea"/>
                  <a:cs typeface="Segoe UI Semibold" panose="020B0502040204020203" pitchFamily="34" charset="0"/>
                </a:rPr>
                <a:t>Proposal</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submission</a:t>
              </a:r>
              <a:endParaRPr lang="de-DE" sz="1400" b="1" dirty="0">
                <a:solidFill>
                  <a:srgbClr val="32466E"/>
                </a:solidFill>
                <a:latin typeface="Segoe UI Semibold" panose="020B0502040204020203" pitchFamily="34" charset="0"/>
                <a:ea typeface="+mj-ea"/>
                <a:cs typeface="Segoe UI Semibold" panose="020B0502040204020203" pitchFamily="34" charset="0"/>
              </a:endParaRPr>
            </a:p>
          </p:txBody>
        </p:sp>
      </p:grpSp>
      <p:grpSp>
        <p:nvGrpSpPr>
          <p:cNvPr id="19" name="Gruppieren 18">
            <a:extLst>
              <a:ext uri="{FF2B5EF4-FFF2-40B4-BE49-F238E27FC236}">
                <a16:creationId xmlns:a16="http://schemas.microsoft.com/office/drawing/2014/main" id="{7E0370F4-15CF-FBAA-23CA-C5E59CD91B8E}"/>
              </a:ext>
            </a:extLst>
          </p:cNvPr>
          <p:cNvGrpSpPr/>
          <p:nvPr/>
        </p:nvGrpSpPr>
        <p:grpSpPr>
          <a:xfrm>
            <a:off x="10242367" y="2250368"/>
            <a:ext cx="2245638" cy="1657366"/>
            <a:chOff x="9106362" y="2256265"/>
            <a:chExt cx="2245638" cy="1657366"/>
          </a:xfrm>
        </p:grpSpPr>
        <p:sp>
          <p:nvSpPr>
            <p:cNvPr id="29" name="Textfeld 28">
              <a:extLst>
                <a:ext uri="{FF2B5EF4-FFF2-40B4-BE49-F238E27FC236}">
                  <a16:creationId xmlns:a16="http://schemas.microsoft.com/office/drawing/2014/main" id="{2286317D-1F59-9E40-ED0B-5D4616089722}"/>
                </a:ext>
              </a:extLst>
            </p:cNvPr>
            <p:cNvSpPr txBox="1"/>
            <p:nvPr/>
          </p:nvSpPr>
          <p:spPr>
            <a:xfrm>
              <a:off x="9157440" y="2256265"/>
              <a:ext cx="2194560" cy="738664"/>
            </a:xfrm>
            <a:prstGeom prst="rect">
              <a:avLst/>
            </a:prstGeom>
            <a:noFill/>
          </p:spPr>
          <p:txBody>
            <a:bodyPr wrap="square" rtlCol="0" anchor="b">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Grant Agreement </a:t>
              </a:r>
              <a:r>
                <a:rPr lang="de-DE" sz="1400" b="1" dirty="0" err="1">
                  <a:solidFill>
                    <a:srgbClr val="32466E"/>
                  </a:solidFill>
                  <a:latin typeface="Segoe UI Semibold" panose="020B0502040204020203" pitchFamily="34" charset="0"/>
                  <a:ea typeface="+mj-ea"/>
                  <a:cs typeface="Segoe UI Semibold" panose="020B0502040204020203" pitchFamily="34" charset="0"/>
                </a:rPr>
                <a:t>signature</a:t>
              </a:r>
              <a:r>
                <a:rPr lang="de-DE" sz="1400" b="1" dirty="0">
                  <a:solidFill>
                    <a:srgbClr val="32466E"/>
                  </a:solidFill>
                  <a:latin typeface="Segoe UI Semibold" panose="020B0502040204020203" pitchFamily="34" charset="0"/>
                  <a:ea typeface="+mj-ea"/>
                  <a:cs typeface="Segoe UI Semibold" panose="020B0502040204020203" pitchFamily="34" charset="0"/>
                </a:rPr>
                <a:t> and </a:t>
              </a:r>
              <a:r>
                <a:rPr lang="de-DE" sz="1400" b="1" dirty="0" err="1">
                  <a:solidFill>
                    <a:srgbClr val="32466E"/>
                  </a:solidFill>
                  <a:latin typeface="Segoe UI Semibold" panose="020B0502040204020203" pitchFamily="34" charset="0"/>
                  <a:ea typeface="+mj-ea"/>
                  <a:cs typeface="Segoe UI Semibold" panose="020B0502040204020203" pitchFamily="34" charset="0"/>
                </a:rPr>
                <a:t>start</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of</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the</a:t>
              </a:r>
              <a:r>
                <a:rPr lang="de-DE" sz="1400" b="1" dirty="0">
                  <a:solidFill>
                    <a:srgbClr val="32466E"/>
                  </a:solidFill>
                  <a:latin typeface="Segoe UI Semibold" panose="020B0502040204020203" pitchFamily="34" charset="0"/>
                  <a:ea typeface="+mj-ea"/>
                  <a:cs typeface="Segoe UI Semibold" panose="020B0502040204020203" pitchFamily="34" charset="0"/>
                </a:rPr>
                <a:t> </a:t>
              </a:r>
              <a:r>
                <a:rPr lang="de-DE" sz="1400" b="1" dirty="0" err="1">
                  <a:solidFill>
                    <a:srgbClr val="32466E"/>
                  </a:solidFill>
                  <a:latin typeface="Segoe UI Semibold" panose="020B0502040204020203" pitchFamily="34" charset="0"/>
                  <a:ea typeface="+mj-ea"/>
                  <a:cs typeface="Segoe UI Semibold" panose="020B0502040204020203" pitchFamily="34" charset="0"/>
                </a:rPr>
                <a:t>action</a:t>
              </a:r>
              <a:endParaRPr lang="de-DE" sz="1400" b="1" dirty="0">
                <a:solidFill>
                  <a:srgbClr val="32466E"/>
                </a:solidFill>
                <a:latin typeface="Segoe UI Semibold" panose="020B0502040204020203" pitchFamily="34" charset="0"/>
                <a:ea typeface="+mj-ea"/>
                <a:cs typeface="Segoe UI Semibold" panose="020B0502040204020203" pitchFamily="34" charset="0"/>
              </a:endParaRPr>
            </a:p>
          </p:txBody>
        </p:sp>
        <p:grpSp>
          <p:nvGrpSpPr>
            <p:cNvPr id="31" name="Gruppieren 30">
              <a:extLst>
                <a:ext uri="{FF2B5EF4-FFF2-40B4-BE49-F238E27FC236}">
                  <a16:creationId xmlns:a16="http://schemas.microsoft.com/office/drawing/2014/main" id="{5076D4B7-6F52-133D-9F60-2D6F4D4FE889}"/>
                </a:ext>
              </a:extLst>
            </p:cNvPr>
            <p:cNvGrpSpPr/>
            <p:nvPr/>
          </p:nvGrpSpPr>
          <p:grpSpPr>
            <a:xfrm>
              <a:off x="9106362" y="3112125"/>
              <a:ext cx="484632" cy="801506"/>
              <a:chOff x="4931155" y="3112125"/>
              <a:chExt cx="484632" cy="801506"/>
            </a:xfrm>
          </p:grpSpPr>
          <p:sp>
            <p:nvSpPr>
              <p:cNvPr id="34" name="Oval 13">
                <a:extLst>
                  <a:ext uri="{FF2B5EF4-FFF2-40B4-BE49-F238E27FC236}">
                    <a16:creationId xmlns:a16="http://schemas.microsoft.com/office/drawing/2014/main" id="{8B5D74D1-F18C-C501-A4BD-69F7012A2D47}"/>
                  </a:ext>
                </a:extLst>
              </p:cNvPr>
              <p:cNvSpPr/>
              <p:nvPr/>
            </p:nvSpPr>
            <p:spPr>
              <a:xfrm rot="10800000">
                <a:off x="493115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15">
                <a:extLst>
                  <a:ext uri="{FF2B5EF4-FFF2-40B4-BE49-F238E27FC236}">
                    <a16:creationId xmlns:a16="http://schemas.microsoft.com/office/drawing/2014/main" id="{2E7596B0-9CCC-6AC7-321B-C4395E27BAB4}"/>
                  </a:ext>
                </a:extLst>
              </p:cNvPr>
              <p:cNvCxnSpPr>
                <a:cxnSpLocks/>
              </p:cNvCxnSpPr>
              <p:nvPr/>
            </p:nvCxnSpPr>
            <p:spPr>
              <a:xfrm rot="10800000">
                <a:off x="5173472"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09D49457-E1AA-9295-7A98-D5618145FC38}"/>
                  </a:ext>
                </a:extLst>
              </p:cNvPr>
              <p:cNvSpPr txBox="1"/>
              <p:nvPr/>
            </p:nvSpPr>
            <p:spPr>
              <a:xfrm>
                <a:off x="4931155" y="3471261"/>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9</a:t>
                </a:r>
              </a:p>
            </p:txBody>
          </p:sp>
          <p:sp>
            <p:nvSpPr>
              <p:cNvPr id="46" name="Oval 17">
                <a:extLst>
                  <a:ext uri="{FF2B5EF4-FFF2-40B4-BE49-F238E27FC236}">
                    <a16:creationId xmlns:a16="http://schemas.microsoft.com/office/drawing/2014/main" id="{18D3BB38-BB20-9303-8815-B22375C100D3}"/>
                  </a:ext>
                </a:extLst>
              </p:cNvPr>
              <p:cNvSpPr/>
              <p:nvPr/>
            </p:nvSpPr>
            <p:spPr>
              <a:xfrm>
                <a:off x="513747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7" name="Gruppieren 46">
            <a:extLst>
              <a:ext uri="{FF2B5EF4-FFF2-40B4-BE49-F238E27FC236}">
                <a16:creationId xmlns:a16="http://schemas.microsoft.com/office/drawing/2014/main" id="{25121969-8FBA-0B44-0D72-54167C383B91}"/>
              </a:ext>
            </a:extLst>
          </p:cNvPr>
          <p:cNvGrpSpPr/>
          <p:nvPr/>
        </p:nvGrpSpPr>
        <p:grpSpPr>
          <a:xfrm>
            <a:off x="9044565" y="3429118"/>
            <a:ext cx="2296160" cy="1441921"/>
            <a:chOff x="7108109" y="3429000"/>
            <a:chExt cx="2296160" cy="1441921"/>
          </a:xfrm>
        </p:grpSpPr>
        <p:grpSp>
          <p:nvGrpSpPr>
            <p:cNvPr id="48" name="Gruppieren 47">
              <a:extLst>
                <a:ext uri="{FF2B5EF4-FFF2-40B4-BE49-F238E27FC236}">
                  <a16:creationId xmlns:a16="http://schemas.microsoft.com/office/drawing/2014/main" id="{5D030F79-D56B-AE7A-9CE5-02EF53E0C001}"/>
                </a:ext>
              </a:extLst>
            </p:cNvPr>
            <p:cNvGrpSpPr/>
            <p:nvPr/>
          </p:nvGrpSpPr>
          <p:grpSpPr>
            <a:xfrm rot="10800000">
              <a:off x="7108109" y="3429000"/>
              <a:ext cx="484631" cy="801506"/>
              <a:chOff x="3967616" y="3112125"/>
              <a:chExt cx="484631" cy="801506"/>
            </a:xfrm>
          </p:grpSpPr>
          <p:sp>
            <p:nvSpPr>
              <p:cNvPr id="51" name="Oval 24">
                <a:extLst>
                  <a:ext uri="{FF2B5EF4-FFF2-40B4-BE49-F238E27FC236}">
                    <a16:creationId xmlns:a16="http://schemas.microsoft.com/office/drawing/2014/main" id="{1A2F5390-C4E0-EC08-5705-EE6734974E66}"/>
                  </a:ext>
                </a:extLst>
              </p:cNvPr>
              <p:cNvSpPr/>
              <p:nvPr/>
            </p:nvSpPr>
            <p:spPr>
              <a:xfrm rot="10800000">
                <a:off x="396761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25">
                <a:extLst>
                  <a:ext uri="{FF2B5EF4-FFF2-40B4-BE49-F238E27FC236}">
                    <a16:creationId xmlns:a16="http://schemas.microsoft.com/office/drawing/2014/main" id="{B7968DFA-BB94-1DDE-F039-AE7695963AF7}"/>
                  </a:ext>
                </a:extLst>
              </p:cNvPr>
              <p:cNvCxnSpPr>
                <a:cxnSpLocks/>
              </p:cNvCxnSpPr>
              <p:nvPr/>
            </p:nvCxnSpPr>
            <p:spPr>
              <a:xfrm rot="10800000">
                <a:off x="4209932"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862283F4-14C7-FD2D-B22E-CB9ABD4CAF9A}"/>
                  </a:ext>
                </a:extLst>
              </p:cNvPr>
              <p:cNvSpPr txBox="1"/>
              <p:nvPr/>
            </p:nvSpPr>
            <p:spPr>
              <a:xfrm rot="10800000">
                <a:off x="3971246" y="3471260"/>
                <a:ext cx="481001"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8</a:t>
                </a:r>
              </a:p>
            </p:txBody>
          </p:sp>
          <p:sp>
            <p:nvSpPr>
              <p:cNvPr id="54" name="Oval 27">
                <a:extLst>
                  <a:ext uri="{FF2B5EF4-FFF2-40B4-BE49-F238E27FC236}">
                    <a16:creationId xmlns:a16="http://schemas.microsoft.com/office/drawing/2014/main" id="{9D78793D-47C4-8C90-4697-3F81A107B1EB}"/>
                  </a:ext>
                </a:extLst>
              </p:cNvPr>
              <p:cNvSpPr/>
              <p:nvPr/>
            </p:nvSpPr>
            <p:spPr>
              <a:xfrm>
                <a:off x="416758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0" name="Textfeld 49">
              <a:extLst>
                <a:ext uri="{FF2B5EF4-FFF2-40B4-BE49-F238E27FC236}">
                  <a16:creationId xmlns:a16="http://schemas.microsoft.com/office/drawing/2014/main" id="{94977678-7502-A7CD-1358-15A0F346F88E}"/>
                </a:ext>
              </a:extLst>
            </p:cNvPr>
            <p:cNvSpPr txBox="1"/>
            <p:nvPr/>
          </p:nvSpPr>
          <p:spPr>
            <a:xfrm>
              <a:off x="7209709" y="4347701"/>
              <a:ext cx="2194560" cy="523220"/>
            </a:xfrm>
            <a:prstGeom prst="rect">
              <a:avLst/>
            </a:prstGeom>
            <a:noFill/>
          </p:spPr>
          <p:txBody>
            <a:bodyPr wrap="square" rtlCol="0">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Grant Agreement</a:t>
              </a:r>
            </a:p>
            <a:p>
              <a:r>
                <a:rPr lang="de-DE" sz="1400" dirty="0" err="1">
                  <a:latin typeface="+mj-lt"/>
                  <a:cs typeface="Segoe UI Semibold" panose="020B0502040204020203" pitchFamily="34" charset="0"/>
                </a:rPr>
                <a:t>negotiations</a:t>
              </a:r>
              <a:endParaRPr lang="de-DE" sz="1400" dirty="0">
                <a:latin typeface="+mj-lt"/>
                <a:cs typeface="Segoe UI Semibold" panose="020B0502040204020203" pitchFamily="34" charset="0"/>
              </a:endParaRPr>
            </a:p>
          </p:txBody>
        </p:sp>
      </p:grpSp>
      <p:grpSp>
        <p:nvGrpSpPr>
          <p:cNvPr id="55" name="Gruppieren 54">
            <a:extLst>
              <a:ext uri="{FF2B5EF4-FFF2-40B4-BE49-F238E27FC236}">
                <a16:creationId xmlns:a16="http://schemas.microsoft.com/office/drawing/2014/main" id="{9B084E32-8261-85FF-D813-C6695F904F35}"/>
              </a:ext>
            </a:extLst>
          </p:cNvPr>
          <p:cNvGrpSpPr/>
          <p:nvPr/>
        </p:nvGrpSpPr>
        <p:grpSpPr>
          <a:xfrm>
            <a:off x="7897283" y="2469992"/>
            <a:ext cx="2245638" cy="1441922"/>
            <a:chOff x="9106362" y="2471709"/>
            <a:chExt cx="2245638" cy="1441922"/>
          </a:xfrm>
        </p:grpSpPr>
        <p:sp>
          <p:nvSpPr>
            <p:cNvPr id="56" name="Textfeld 55">
              <a:extLst>
                <a:ext uri="{FF2B5EF4-FFF2-40B4-BE49-F238E27FC236}">
                  <a16:creationId xmlns:a16="http://schemas.microsoft.com/office/drawing/2014/main" id="{12893272-D1B3-13DB-83AA-C7AAC90F80C6}"/>
                </a:ext>
              </a:extLst>
            </p:cNvPr>
            <p:cNvSpPr txBox="1"/>
            <p:nvPr/>
          </p:nvSpPr>
          <p:spPr>
            <a:xfrm>
              <a:off x="9157440" y="2471709"/>
              <a:ext cx="2194560" cy="523220"/>
            </a:xfrm>
            <a:prstGeom prst="rect">
              <a:avLst/>
            </a:prstGeom>
            <a:noFill/>
          </p:spPr>
          <p:txBody>
            <a:bodyPr wrap="square" rtlCol="0" anchor="b">
              <a:spAutoFit/>
            </a:bodyPr>
            <a:lstStyle/>
            <a:p>
              <a:r>
                <a:rPr lang="de-DE" sz="1400" b="1" dirty="0">
                  <a:solidFill>
                    <a:srgbClr val="32466E"/>
                  </a:solidFill>
                  <a:latin typeface="Segoe UI Semibold" panose="020B0502040204020203" pitchFamily="34" charset="0"/>
                  <a:ea typeface="+mj-ea"/>
                  <a:cs typeface="Segoe UI Semibold" panose="020B0502040204020203" pitchFamily="34" charset="0"/>
                </a:rPr>
                <a:t>Evaluation and </a:t>
              </a:r>
              <a:r>
                <a:rPr lang="de-DE" sz="1400" b="1" dirty="0" err="1">
                  <a:solidFill>
                    <a:srgbClr val="32466E"/>
                  </a:solidFill>
                  <a:latin typeface="Segoe UI Semibold" panose="020B0502040204020203" pitchFamily="34" charset="0"/>
                  <a:ea typeface="+mj-ea"/>
                  <a:cs typeface="Segoe UI Semibold" panose="020B0502040204020203" pitchFamily="34" charset="0"/>
                </a:rPr>
                <a:t>feedback</a:t>
              </a:r>
              <a:br>
                <a:rPr lang="de-DE" sz="1400" b="1" dirty="0">
                  <a:latin typeface="Segoe UI Semibold" panose="020B0502040204020203" pitchFamily="34" charset="0"/>
                  <a:cs typeface="Segoe UI Semibold" panose="020B0502040204020203" pitchFamily="34" charset="0"/>
                </a:rPr>
              </a:br>
              <a:r>
                <a:rPr lang="de-DE" sz="1400" dirty="0" err="1">
                  <a:latin typeface="+mj-lt"/>
                  <a:cs typeface="Segoe UI Semibold" panose="020B0502040204020203" pitchFamily="34" charset="0"/>
                </a:rPr>
                <a:t>by</a:t>
              </a:r>
              <a:r>
                <a:rPr lang="de-DE" sz="1400" dirty="0">
                  <a:latin typeface="+mj-lt"/>
                  <a:cs typeface="Segoe UI Semibold" panose="020B0502040204020203" pitchFamily="34" charset="0"/>
                </a:rPr>
                <a:t> EC</a:t>
              </a:r>
            </a:p>
          </p:txBody>
        </p:sp>
        <p:grpSp>
          <p:nvGrpSpPr>
            <p:cNvPr id="62" name="Gruppieren 61">
              <a:extLst>
                <a:ext uri="{FF2B5EF4-FFF2-40B4-BE49-F238E27FC236}">
                  <a16:creationId xmlns:a16="http://schemas.microsoft.com/office/drawing/2014/main" id="{23986DB9-36EA-0779-87B6-22BC6ECFD0E0}"/>
                </a:ext>
              </a:extLst>
            </p:cNvPr>
            <p:cNvGrpSpPr/>
            <p:nvPr/>
          </p:nvGrpSpPr>
          <p:grpSpPr>
            <a:xfrm>
              <a:off x="9106362" y="3112125"/>
              <a:ext cx="484632" cy="801506"/>
              <a:chOff x="4931155" y="3112125"/>
              <a:chExt cx="484632" cy="801506"/>
            </a:xfrm>
          </p:grpSpPr>
          <p:sp>
            <p:nvSpPr>
              <p:cNvPr id="63" name="Oval 13">
                <a:extLst>
                  <a:ext uri="{FF2B5EF4-FFF2-40B4-BE49-F238E27FC236}">
                    <a16:creationId xmlns:a16="http://schemas.microsoft.com/office/drawing/2014/main" id="{6B6214E8-A137-D551-702C-AD9210284B7C}"/>
                  </a:ext>
                </a:extLst>
              </p:cNvPr>
              <p:cNvSpPr/>
              <p:nvPr/>
            </p:nvSpPr>
            <p:spPr>
              <a:xfrm rot="10800000">
                <a:off x="4931156" y="3429000"/>
                <a:ext cx="484631" cy="484631"/>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Gerade Verbindung 15">
                <a:extLst>
                  <a:ext uri="{FF2B5EF4-FFF2-40B4-BE49-F238E27FC236}">
                    <a16:creationId xmlns:a16="http://schemas.microsoft.com/office/drawing/2014/main" id="{B2DD2A26-AE89-DE11-ED31-6ECC4606A1B8}"/>
                  </a:ext>
                </a:extLst>
              </p:cNvPr>
              <p:cNvCxnSpPr>
                <a:cxnSpLocks/>
              </p:cNvCxnSpPr>
              <p:nvPr/>
            </p:nvCxnSpPr>
            <p:spPr>
              <a:xfrm rot="10800000">
                <a:off x="5173471" y="3186655"/>
                <a:ext cx="0" cy="412552"/>
              </a:xfrm>
              <a:prstGeom prst="line">
                <a:avLst/>
              </a:prstGeom>
              <a:ln w="25400" cap="rnd">
                <a:solidFill>
                  <a:srgbClr val="E4E6EB"/>
                </a:solidFill>
                <a:round/>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369BBEC3-03D7-A134-E8BC-4F33D036446E}"/>
                  </a:ext>
                </a:extLst>
              </p:cNvPr>
              <p:cNvSpPr txBox="1"/>
              <p:nvPr/>
            </p:nvSpPr>
            <p:spPr>
              <a:xfrm>
                <a:off x="4931155" y="3471261"/>
                <a:ext cx="484632" cy="400110"/>
              </a:xfrm>
              <a:prstGeom prst="rect">
                <a:avLst/>
              </a:prstGeom>
              <a:noFill/>
            </p:spPr>
            <p:txBody>
              <a:bodyPr wrap="square" rtlCol="0">
                <a:spAutoFit/>
              </a:bodyPr>
              <a:lstStyle/>
              <a:p>
                <a:pPr algn="ctr"/>
                <a:r>
                  <a:rPr lang="de-DE" sz="2000" b="1" dirty="0">
                    <a:solidFill>
                      <a:srgbClr val="32466E"/>
                    </a:solidFill>
                    <a:latin typeface="Segoe UI Semibold" panose="020B0502040204020203" pitchFamily="34" charset="0"/>
                    <a:cs typeface="Segoe UI Semibold" panose="020B0502040204020203" pitchFamily="34" charset="0"/>
                  </a:rPr>
                  <a:t>7</a:t>
                </a:r>
              </a:p>
            </p:txBody>
          </p:sp>
          <p:sp>
            <p:nvSpPr>
              <p:cNvPr id="66" name="Oval 17">
                <a:extLst>
                  <a:ext uri="{FF2B5EF4-FFF2-40B4-BE49-F238E27FC236}">
                    <a16:creationId xmlns:a16="http://schemas.microsoft.com/office/drawing/2014/main" id="{C24948CB-160C-3D83-AFE9-9E4C39D2CA03}"/>
                  </a:ext>
                </a:extLst>
              </p:cNvPr>
              <p:cNvSpPr/>
              <p:nvPr/>
            </p:nvSpPr>
            <p:spPr>
              <a:xfrm>
                <a:off x="5137471" y="3112125"/>
                <a:ext cx="72000" cy="72000"/>
              </a:xfrm>
              <a:prstGeom prst="ellipse">
                <a:avLst/>
              </a:prstGeom>
              <a:solidFill>
                <a:srgbClr val="E4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21824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5280-59FF-22CE-20C6-822FF5D88E4B}"/>
              </a:ext>
            </a:extLst>
          </p:cNvPr>
          <p:cNvSpPr>
            <a:spLocks noGrp="1"/>
          </p:cNvSpPr>
          <p:nvPr>
            <p:ph type="title"/>
          </p:nvPr>
        </p:nvSpPr>
        <p:spPr/>
        <p:txBody>
          <a:bodyPr/>
          <a:lstStyle/>
          <a:p>
            <a:r>
              <a:rPr lang="de-DE" dirty="0" err="1"/>
              <a:t>Overview</a:t>
            </a:r>
            <a:r>
              <a:rPr lang="de-DE" dirty="0"/>
              <a:t> </a:t>
            </a:r>
            <a:r>
              <a:rPr lang="de-DE" dirty="0" err="1"/>
              <a:t>of</a:t>
            </a:r>
            <a:r>
              <a:rPr lang="de-DE" dirty="0"/>
              <a:t> Joint Actions 2025</a:t>
            </a:r>
          </a:p>
        </p:txBody>
      </p:sp>
      <p:sp>
        <p:nvSpPr>
          <p:cNvPr id="3" name="Inhaltsplatzhalter 2">
            <a:extLst>
              <a:ext uri="{FF2B5EF4-FFF2-40B4-BE49-F238E27FC236}">
                <a16:creationId xmlns:a16="http://schemas.microsoft.com/office/drawing/2014/main" id="{D74A1264-ACE2-08EA-AEA0-BB06F5A2FDC0}"/>
              </a:ext>
            </a:extLst>
          </p:cNvPr>
          <p:cNvSpPr>
            <a:spLocks noGrp="1"/>
          </p:cNvSpPr>
          <p:nvPr>
            <p:ph idx="1"/>
          </p:nvPr>
        </p:nvSpPr>
        <p:spPr/>
        <p:txBody>
          <a:bodyPr/>
          <a:lstStyle/>
          <a:p>
            <a:r>
              <a:rPr lang="de-DE" dirty="0" err="1">
                <a:latin typeface="+mn-lt"/>
              </a:rPr>
              <a:t>Upcoming</a:t>
            </a:r>
            <a:r>
              <a:rPr lang="de-DE" dirty="0">
                <a:latin typeface="+mn-lt"/>
              </a:rPr>
              <a:t> Calls </a:t>
            </a:r>
            <a:r>
              <a:rPr lang="de-DE" dirty="0" err="1">
                <a:latin typeface="+mn-lt"/>
              </a:rPr>
              <a:t>of</a:t>
            </a:r>
            <a:r>
              <a:rPr lang="de-DE" dirty="0">
                <a:latin typeface="+mn-lt"/>
              </a:rPr>
              <a:t> EU4Health, </a:t>
            </a:r>
            <a:r>
              <a:rPr lang="de-DE" dirty="0" err="1">
                <a:latin typeface="+mn-lt"/>
              </a:rPr>
              <a:t>including</a:t>
            </a:r>
            <a:r>
              <a:rPr lang="de-DE" dirty="0">
                <a:latin typeface="+mn-lt"/>
              </a:rPr>
              <a:t> Joint Actions, </a:t>
            </a:r>
            <a:r>
              <a:rPr lang="de-DE" dirty="0" err="1">
                <a:latin typeface="+mn-lt"/>
              </a:rPr>
              <a:t>can</a:t>
            </a:r>
            <a:r>
              <a:rPr lang="de-DE" dirty="0">
                <a:latin typeface="+mn-lt"/>
              </a:rPr>
              <a:t> </a:t>
            </a:r>
            <a:r>
              <a:rPr lang="de-DE" dirty="0" err="1">
                <a:latin typeface="+mn-lt"/>
              </a:rPr>
              <a:t>be</a:t>
            </a:r>
            <a:r>
              <a:rPr lang="de-DE" dirty="0">
                <a:latin typeface="+mn-lt"/>
              </a:rPr>
              <a:t> </a:t>
            </a:r>
            <a:r>
              <a:rPr lang="de-DE" dirty="0" err="1">
                <a:latin typeface="+mn-lt"/>
              </a:rPr>
              <a:t>found</a:t>
            </a:r>
            <a:r>
              <a:rPr lang="de-DE" dirty="0">
                <a:latin typeface="+mn-lt"/>
              </a:rPr>
              <a:t> in </a:t>
            </a:r>
            <a:r>
              <a:rPr lang="de-DE" dirty="0" err="1">
                <a:latin typeface="+mn-lt"/>
              </a:rPr>
              <a:t>the</a:t>
            </a:r>
            <a:r>
              <a:rPr lang="de-DE" dirty="0">
                <a:latin typeface="+mn-lt"/>
              </a:rPr>
              <a:t> </a:t>
            </a:r>
            <a:r>
              <a:rPr lang="de-DE" dirty="0">
                <a:latin typeface="+mn-lt"/>
                <a:hlinkClick r:id="rId3">
                  <a:extLst>
                    <a:ext uri="{A12FA001-AC4F-418D-AE19-62706E023703}">
                      <ahyp:hlinkClr xmlns:ahyp="http://schemas.microsoft.com/office/drawing/2018/hyperlinkcolor" val="tx"/>
                    </a:ext>
                  </a:extLst>
                </a:hlinkClick>
              </a:rPr>
              <a:t>„Tentative </a:t>
            </a:r>
            <a:r>
              <a:rPr lang="de-DE" dirty="0" err="1">
                <a:latin typeface="+mn-lt"/>
                <a:hlinkClick r:id="rId3">
                  <a:extLst>
                    <a:ext uri="{A12FA001-AC4F-418D-AE19-62706E023703}">
                      <ahyp:hlinkClr xmlns:ahyp="http://schemas.microsoft.com/office/drawing/2018/hyperlinkcolor" val="tx"/>
                    </a:ext>
                  </a:extLst>
                </a:hlinkClick>
              </a:rPr>
              <a:t>Calender</a:t>
            </a:r>
            <a:r>
              <a:rPr lang="de-DE" dirty="0">
                <a:latin typeface="+mn-lt"/>
              </a:rPr>
              <a:t>“ </a:t>
            </a:r>
            <a:r>
              <a:rPr lang="de-DE" dirty="0" err="1">
                <a:latin typeface="+mn-lt"/>
              </a:rPr>
              <a:t>of</a:t>
            </a:r>
            <a:r>
              <a:rPr lang="de-DE" dirty="0">
                <a:latin typeface="+mn-lt"/>
              </a:rPr>
              <a:t> </a:t>
            </a:r>
            <a:r>
              <a:rPr lang="de-DE" dirty="0" err="1">
                <a:latin typeface="+mn-lt"/>
              </a:rPr>
              <a:t>HaDEA</a:t>
            </a:r>
            <a:endParaRPr lang="de-DE" dirty="0">
              <a:latin typeface="+mn-lt"/>
            </a:endParaRPr>
          </a:p>
          <a:p>
            <a:r>
              <a:rPr lang="de-DE" dirty="0">
                <a:latin typeface="+mn-lt"/>
              </a:rPr>
              <a:t>Possible </a:t>
            </a:r>
            <a:r>
              <a:rPr lang="de-DE" dirty="0" err="1">
                <a:latin typeface="+mn-lt"/>
              </a:rPr>
              <a:t>for</a:t>
            </a:r>
            <a:r>
              <a:rPr lang="de-DE" dirty="0">
                <a:latin typeface="+mn-lt"/>
              </a:rPr>
              <a:t> NPO </a:t>
            </a:r>
            <a:r>
              <a:rPr lang="de-DE" dirty="0" err="1">
                <a:latin typeface="+mn-lt"/>
              </a:rPr>
              <a:t>to</a:t>
            </a:r>
            <a:r>
              <a:rPr lang="de-DE" dirty="0">
                <a:latin typeface="+mn-lt"/>
              </a:rPr>
              <a:t> </a:t>
            </a:r>
            <a:r>
              <a:rPr lang="de-DE" dirty="0" err="1">
                <a:latin typeface="+mn-lt"/>
              </a:rPr>
              <a:t>partake</a:t>
            </a:r>
            <a:r>
              <a:rPr lang="de-DE" dirty="0">
                <a:latin typeface="+mn-lt"/>
              </a:rPr>
              <a:t> but </a:t>
            </a:r>
            <a:r>
              <a:rPr lang="de-DE" dirty="0" err="1">
                <a:latin typeface="+mn-lt"/>
              </a:rPr>
              <a:t>only</a:t>
            </a:r>
            <a:r>
              <a:rPr lang="de-DE" dirty="0">
                <a:latin typeface="+mn-lt"/>
              </a:rPr>
              <a:t> as </a:t>
            </a:r>
            <a:r>
              <a:rPr lang="de-DE" dirty="0" err="1">
                <a:latin typeface="+mn-lt"/>
              </a:rPr>
              <a:t>subcontractor</a:t>
            </a:r>
            <a:r>
              <a:rPr lang="de-DE" dirty="0">
                <a:latin typeface="+mn-lt"/>
              </a:rPr>
              <a:t> </a:t>
            </a:r>
            <a:r>
              <a:rPr lang="de-DE" dirty="0" err="1">
                <a:latin typeface="+mn-lt"/>
              </a:rPr>
              <a:t>of</a:t>
            </a:r>
            <a:r>
              <a:rPr lang="de-DE" dirty="0">
                <a:latin typeface="+mn-lt"/>
              </a:rPr>
              <a:t> a </a:t>
            </a:r>
            <a:r>
              <a:rPr lang="de-DE" dirty="0" err="1">
                <a:latin typeface="+mn-lt"/>
              </a:rPr>
              <a:t>beneficiary</a:t>
            </a:r>
            <a:r>
              <a:rPr lang="de-DE" dirty="0">
                <a:latin typeface="+mn-lt"/>
              </a:rPr>
              <a:t> </a:t>
            </a:r>
          </a:p>
          <a:p>
            <a:r>
              <a:rPr lang="de-DE" dirty="0" err="1">
                <a:latin typeface="+mn-lt"/>
              </a:rPr>
              <a:t>From</a:t>
            </a:r>
            <a:r>
              <a:rPr lang="de-DE" dirty="0">
                <a:latin typeface="+mn-lt"/>
              </a:rPr>
              <a:t> Annual Work Programme 2025 a </a:t>
            </a:r>
            <a:r>
              <a:rPr lang="de-DE" dirty="0" err="1">
                <a:latin typeface="+mn-lt"/>
              </a:rPr>
              <a:t>single</a:t>
            </a:r>
            <a:r>
              <a:rPr lang="de-DE" dirty="0">
                <a:latin typeface="+mn-lt"/>
              </a:rPr>
              <a:t> </a:t>
            </a:r>
            <a:r>
              <a:rPr lang="de-DE" dirty="0" err="1">
                <a:latin typeface="+mn-lt"/>
              </a:rPr>
              <a:t>wave</a:t>
            </a:r>
            <a:r>
              <a:rPr lang="de-DE" dirty="0">
                <a:latin typeface="+mn-lt"/>
              </a:rPr>
              <a:t> </a:t>
            </a:r>
            <a:r>
              <a:rPr lang="de-DE" dirty="0" err="1">
                <a:latin typeface="+mn-lt"/>
              </a:rPr>
              <a:t>of</a:t>
            </a:r>
            <a:r>
              <a:rPr lang="de-DE" dirty="0">
                <a:latin typeface="+mn-lt"/>
              </a:rPr>
              <a:t> Joint Actions will </a:t>
            </a:r>
            <a:r>
              <a:rPr lang="de-DE" dirty="0" err="1">
                <a:latin typeface="+mn-lt"/>
              </a:rPr>
              <a:t>be</a:t>
            </a:r>
            <a:r>
              <a:rPr lang="de-DE" dirty="0">
                <a:latin typeface="+mn-lt"/>
              </a:rPr>
              <a:t> in </a:t>
            </a:r>
            <a:r>
              <a:rPr lang="de-DE" dirty="0" err="1">
                <a:latin typeface="+mn-lt"/>
              </a:rPr>
              <a:t>process</a:t>
            </a:r>
            <a:endParaRPr lang="de-DE" dirty="0">
              <a:latin typeface="+mn-lt"/>
            </a:endParaRPr>
          </a:p>
          <a:p>
            <a:pPr marL="631825" lvl="1" indent="-381000"/>
            <a:r>
              <a:rPr lang="de-DE" sz="2000" dirty="0">
                <a:latin typeface="+mn-lt"/>
              </a:rPr>
              <a:t>Invitation </a:t>
            </a:r>
            <a:r>
              <a:rPr lang="de-DE" sz="2000" dirty="0" err="1">
                <a:latin typeface="+mn-lt"/>
              </a:rPr>
              <a:t>to</a:t>
            </a:r>
            <a:r>
              <a:rPr lang="de-DE" sz="2000" dirty="0">
                <a:latin typeface="+mn-lt"/>
              </a:rPr>
              <a:t> </a:t>
            </a:r>
            <a:r>
              <a:rPr lang="de-DE" sz="2000" dirty="0" err="1">
                <a:latin typeface="+mn-lt"/>
              </a:rPr>
              <a:t>submit</a:t>
            </a:r>
            <a:r>
              <a:rPr lang="de-DE" sz="2000" dirty="0">
                <a:latin typeface="+mn-lt"/>
              </a:rPr>
              <a:t> a </a:t>
            </a:r>
            <a:r>
              <a:rPr lang="de-DE" sz="2000" dirty="0" err="1">
                <a:latin typeface="+mn-lt"/>
              </a:rPr>
              <a:t>proposal</a:t>
            </a:r>
            <a:r>
              <a:rPr lang="de-DE" sz="2000" dirty="0">
                <a:latin typeface="+mn-lt"/>
              </a:rPr>
              <a:t> was </a:t>
            </a:r>
            <a:r>
              <a:rPr lang="de-DE" sz="2000" dirty="0" err="1">
                <a:latin typeface="+mn-lt"/>
              </a:rPr>
              <a:t>sent</a:t>
            </a:r>
            <a:r>
              <a:rPr lang="de-DE" sz="2000" dirty="0">
                <a:latin typeface="+mn-lt"/>
              </a:rPr>
              <a:t> </a:t>
            </a:r>
            <a:r>
              <a:rPr lang="de-DE" sz="2000" dirty="0" err="1">
                <a:latin typeface="+mn-lt"/>
              </a:rPr>
              <a:t>July</a:t>
            </a:r>
            <a:r>
              <a:rPr lang="de-DE" sz="2000" dirty="0">
                <a:latin typeface="+mn-lt"/>
              </a:rPr>
              <a:t> 2024</a:t>
            </a:r>
          </a:p>
          <a:p>
            <a:pPr marL="631825" lvl="1" indent="-381000"/>
            <a:r>
              <a:rPr lang="de-DE" sz="2000" b="1" dirty="0">
                <a:latin typeface="+mn-lt"/>
              </a:rPr>
              <a:t>Nomination </a:t>
            </a:r>
            <a:r>
              <a:rPr lang="de-DE" sz="2000" b="1" dirty="0" err="1">
                <a:latin typeface="+mn-lt"/>
              </a:rPr>
              <a:t>deadline</a:t>
            </a:r>
            <a:r>
              <a:rPr lang="de-DE" sz="2000" b="1" dirty="0">
                <a:latin typeface="+mn-lt"/>
              </a:rPr>
              <a:t> </a:t>
            </a:r>
            <a:r>
              <a:rPr lang="de-DE" sz="2000" dirty="0" err="1">
                <a:latin typeface="+mn-lt"/>
              </a:rPr>
              <a:t>by</a:t>
            </a:r>
            <a:r>
              <a:rPr lang="de-DE" sz="2000" dirty="0">
                <a:latin typeface="+mn-lt"/>
              </a:rPr>
              <a:t> Member State: 16 </a:t>
            </a:r>
            <a:r>
              <a:rPr lang="de-DE" sz="2000" dirty="0" err="1">
                <a:latin typeface="+mn-lt"/>
              </a:rPr>
              <a:t>October</a:t>
            </a:r>
            <a:r>
              <a:rPr lang="de-DE" sz="2000" dirty="0">
                <a:latin typeface="+mn-lt"/>
              </a:rPr>
              <a:t> 2025</a:t>
            </a:r>
          </a:p>
          <a:p>
            <a:pPr marL="631825" lvl="1" indent="-381000"/>
            <a:r>
              <a:rPr lang="de-DE" sz="2000" b="1" dirty="0">
                <a:latin typeface="+mn-lt"/>
              </a:rPr>
              <a:t>Submission </a:t>
            </a:r>
            <a:r>
              <a:rPr lang="de-DE" sz="2000" b="1" dirty="0" err="1">
                <a:latin typeface="+mn-lt"/>
              </a:rPr>
              <a:t>deadline</a:t>
            </a:r>
            <a:r>
              <a:rPr lang="de-DE" sz="2000" b="1" dirty="0">
                <a:latin typeface="+mn-lt"/>
              </a:rPr>
              <a:t> </a:t>
            </a:r>
            <a:r>
              <a:rPr lang="de-DE" sz="2000" dirty="0" err="1">
                <a:latin typeface="+mn-lt"/>
              </a:rPr>
              <a:t>by</a:t>
            </a:r>
            <a:r>
              <a:rPr lang="de-DE" sz="2000" dirty="0">
                <a:latin typeface="+mn-lt"/>
              </a:rPr>
              <a:t> </a:t>
            </a:r>
            <a:r>
              <a:rPr lang="de-DE" sz="2000" dirty="0" err="1">
                <a:latin typeface="+mn-lt"/>
              </a:rPr>
              <a:t>applicant</a:t>
            </a:r>
            <a:r>
              <a:rPr lang="de-DE" sz="2000" dirty="0">
                <a:latin typeface="+mn-lt"/>
              </a:rPr>
              <a:t>/</a:t>
            </a:r>
            <a:r>
              <a:rPr lang="de-DE" sz="2000" dirty="0" err="1">
                <a:latin typeface="+mn-lt"/>
              </a:rPr>
              <a:t>coordinator</a:t>
            </a:r>
            <a:r>
              <a:rPr lang="de-DE" sz="2000" dirty="0">
                <a:latin typeface="+mn-lt"/>
              </a:rPr>
              <a:t>: </a:t>
            </a:r>
            <a:r>
              <a:rPr lang="de-DE" sz="2000" dirty="0" err="1">
                <a:latin typeface="+mn-lt"/>
              </a:rPr>
              <a:t>single</a:t>
            </a:r>
            <a:r>
              <a:rPr lang="de-DE" sz="2000" dirty="0">
                <a:latin typeface="+mn-lt"/>
              </a:rPr>
              <a:t> </a:t>
            </a:r>
            <a:r>
              <a:rPr lang="de-DE" sz="2000" dirty="0" err="1">
                <a:latin typeface="+mn-lt"/>
              </a:rPr>
              <a:t>wave</a:t>
            </a:r>
            <a:r>
              <a:rPr lang="de-DE" sz="2000" dirty="0">
                <a:latin typeface="+mn-lt"/>
              </a:rPr>
              <a:t>, 16 </a:t>
            </a:r>
            <a:r>
              <a:rPr lang="de-DE" sz="2000" dirty="0" err="1">
                <a:latin typeface="+mn-lt"/>
              </a:rPr>
              <a:t>October</a:t>
            </a:r>
            <a:r>
              <a:rPr lang="de-DE" sz="2000" dirty="0">
                <a:latin typeface="+mn-lt"/>
              </a:rPr>
              <a:t> 2025 -12  </a:t>
            </a:r>
            <a:r>
              <a:rPr lang="de-DE" sz="2000" dirty="0" err="1">
                <a:latin typeface="+mn-lt"/>
              </a:rPr>
              <a:t>February</a:t>
            </a:r>
            <a:r>
              <a:rPr lang="de-DE" sz="2000" dirty="0">
                <a:latin typeface="+mn-lt"/>
              </a:rPr>
              <a:t> 2026 </a:t>
            </a:r>
          </a:p>
          <a:p>
            <a:pPr marL="631825" lvl="1" indent="-381000"/>
            <a:endParaRPr lang="de-DE" sz="2000" dirty="0">
              <a:latin typeface="+mj-lt"/>
            </a:endParaRPr>
          </a:p>
          <a:p>
            <a:endParaRPr lang="de-DE" dirty="0">
              <a:latin typeface="+mj-lt"/>
            </a:endParaRPr>
          </a:p>
        </p:txBody>
      </p:sp>
    </p:spTree>
    <p:extLst>
      <p:ext uri="{BB962C8B-B14F-4D97-AF65-F5344CB8AC3E}">
        <p14:creationId xmlns:p14="http://schemas.microsoft.com/office/powerpoint/2010/main" val="6735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5280-59FF-22CE-20C6-822FF5D88E4B}"/>
              </a:ext>
            </a:extLst>
          </p:cNvPr>
          <p:cNvSpPr>
            <a:spLocks noGrp="1"/>
          </p:cNvSpPr>
          <p:nvPr>
            <p:ph type="title"/>
          </p:nvPr>
        </p:nvSpPr>
        <p:spPr/>
        <p:txBody>
          <a:bodyPr/>
          <a:lstStyle/>
          <a:p>
            <a:r>
              <a:rPr lang="de-DE" sz="3200" dirty="0"/>
              <a:t>EU4Health </a:t>
            </a:r>
            <a:r>
              <a:rPr lang="en-GB" sz="3200" dirty="0"/>
              <a:t>– </a:t>
            </a:r>
            <a:r>
              <a:rPr lang="de-DE" sz="3200" dirty="0"/>
              <a:t>Joint Action Calls I</a:t>
            </a:r>
          </a:p>
        </p:txBody>
      </p:sp>
      <p:sp>
        <p:nvSpPr>
          <p:cNvPr id="3" name="Inhaltsplatzhalter 2">
            <a:extLst>
              <a:ext uri="{FF2B5EF4-FFF2-40B4-BE49-F238E27FC236}">
                <a16:creationId xmlns:a16="http://schemas.microsoft.com/office/drawing/2014/main" id="{D74A1264-ACE2-08EA-AEA0-BB06F5A2FDC0}"/>
              </a:ext>
            </a:extLst>
          </p:cNvPr>
          <p:cNvSpPr>
            <a:spLocks noGrp="1"/>
          </p:cNvSpPr>
          <p:nvPr>
            <p:ph idx="1"/>
          </p:nvPr>
        </p:nvSpPr>
        <p:spPr/>
        <p:txBody>
          <a:bodyPr>
            <a:normAutofit fontScale="92500" lnSpcReduction="20000"/>
          </a:bodyPr>
          <a:lstStyle/>
          <a:p>
            <a:pPr marL="342900" indent="-342900">
              <a:spcBef>
                <a:spcPts val="600"/>
              </a:spcBef>
              <a:buClr>
                <a:schemeClr val="tx1"/>
              </a:buClr>
              <a:buFont typeface="Wingdings" panose="05000000000000000000" pitchFamily="2" charset="2"/>
              <a:buChar char="§"/>
            </a:pPr>
            <a:r>
              <a:rPr lang="en-US" sz="2200" dirty="0">
                <a:latin typeface="+mn-lt"/>
              </a:rPr>
              <a:t>CP-g-25-02 Direct grants to Member States’ authorities for the scaling up of national systems for vector threat detection and control capacities (HERA)</a:t>
            </a:r>
            <a:r>
              <a:rPr lang="de-DE" sz="2200" dirty="0">
                <a:latin typeface="+mn-lt"/>
              </a:rPr>
              <a:t>. </a:t>
            </a:r>
            <a:r>
              <a:rPr lang="de-DE" sz="2200" b="1" dirty="0">
                <a:latin typeface="+mn-lt"/>
              </a:rPr>
              <a:t>EUR 10 000 000</a:t>
            </a:r>
            <a:endParaRPr lang="en-US" sz="2200" b="1" dirty="0">
              <a:latin typeface="+mn-lt"/>
            </a:endParaRPr>
          </a:p>
          <a:p>
            <a:pPr marL="342900" indent="-342900">
              <a:spcBef>
                <a:spcPts val="600"/>
              </a:spcBef>
              <a:buClr>
                <a:schemeClr val="tx1"/>
              </a:buClr>
              <a:buFont typeface="Wingdings" panose="05000000000000000000" pitchFamily="2" charset="2"/>
              <a:buChar char="§"/>
            </a:pPr>
            <a:r>
              <a:rPr lang="en-US" sz="2200" dirty="0">
                <a:latin typeface="+mn-lt"/>
              </a:rPr>
              <a:t>CP-g-25-06 Direct grant to Member States’ authorities for enhancing whole genome sequencing (WGS) and/or reverse transcription polymerase chain reaction (RT-PCR) national infrastructures and capacities to respond to the COVID-19 pandemic and future health threats (HERA),</a:t>
            </a:r>
            <a:r>
              <a:rPr lang="de-DE" sz="2200" b="1" dirty="0">
                <a:latin typeface="+mn-lt"/>
              </a:rPr>
              <a:t> EUR 5 000 000</a:t>
            </a:r>
          </a:p>
          <a:p>
            <a:pPr marL="342900" indent="-342900">
              <a:spcBef>
                <a:spcPts val="600"/>
              </a:spcBef>
              <a:buClr>
                <a:schemeClr val="tx1"/>
              </a:buClr>
              <a:buFont typeface="Wingdings" panose="05000000000000000000" pitchFamily="2" charset="2"/>
              <a:buChar char="§"/>
            </a:pPr>
            <a:r>
              <a:rPr lang="en-US" sz="2200" dirty="0">
                <a:latin typeface="+mn-lt"/>
              </a:rPr>
              <a:t>CP-g-25-08 Direct grants to Member States’ authorities for setting up a coordinated surveillance system under the One Health approach for cross-border pathogens that threaten the Union, </a:t>
            </a:r>
            <a:r>
              <a:rPr lang="de-DE" sz="2200" b="1" dirty="0">
                <a:latin typeface="+mn-lt"/>
              </a:rPr>
              <a:t>EUR 15 000 000</a:t>
            </a:r>
          </a:p>
          <a:p>
            <a:pPr marL="342900" indent="-342900">
              <a:spcBef>
                <a:spcPts val="600"/>
              </a:spcBef>
              <a:buClr>
                <a:schemeClr val="tx1"/>
              </a:buClr>
              <a:buFont typeface="Wingdings" panose="05000000000000000000" pitchFamily="2" charset="2"/>
              <a:buChar char="§"/>
            </a:pPr>
            <a:r>
              <a:rPr lang="en-US" sz="2200" dirty="0">
                <a:latin typeface="+mn-lt"/>
              </a:rPr>
              <a:t>CR/CV&amp;NCD-g-25-17 Direct grants to Member States’ authorities to support lifelong prevention for a healthy life, including through screening, with focus on cardiovascular diseases</a:t>
            </a:r>
            <a:r>
              <a:rPr lang="en-US" sz="2200" b="0" i="0" u="none" strike="noStrike" dirty="0">
                <a:solidFill>
                  <a:srgbClr val="000000"/>
                </a:solidFill>
                <a:effectLst/>
                <a:latin typeface="+mn-lt"/>
              </a:rPr>
              <a:t>. </a:t>
            </a:r>
            <a:r>
              <a:rPr lang="de-DE" sz="2200" b="1" dirty="0">
                <a:latin typeface="+mn-lt"/>
              </a:rPr>
              <a:t>EUR 5 000 000</a:t>
            </a:r>
          </a:p>
          <a:p>
            <a:pPr marL="342900" indent="-342900">
              <a:spcBef>
                <a:spcPts val="600"/>
              </a:spcBef>
              <a:buClr>
                <a:schemeClr val="tx1"/>
              </a:buClr>
              <a:buFont typeface="Wingdings" panose="05000000000000000000" pitchFamily="2" charset="2"/>
              <a:buChar char="§"/>
            </a:pPr>
            <a:r>
              <a:rPr lang="en-US" sz="2200" dirty="0">
                <a:latin typeface="+mn-lt"/>
              </a:rPr>
              <a:t>HS-g-25-21 Direct grants to Member States’ authorities on quality of medicines and implementation of the pharmaceutical legislation and the Pharmaceutical Strategy for Europe</a:t>
            </a:r>
            <a:r>
              <a:rPr lang="en-US" sz="2200" b="0" i="0" u="none" strike="noStrike" dirty="0">
                <a:solidFill>
                  <a:srgbClr val="000000"/>
                </a:solidFill>
                <a:effectLst/>
                <a:latin typeface="+mn-lt"/>
              </a:rPr>
              <a:t>. </a:t>
            </a:r>
            <a:r>
              <a:rPr lang="de-DE" sz="2200" b="1" dirty="0">
                <a:latin typeface="+mn-lt"/>
              </a:rPr>
              <a:t>EUR 2 300 000</a:t>
            </a:r>
            <a:endParaRPr lang="en-US" sz="2200" dirty="0">
              <a:latin typeface="+mn-lt"/>
            </a:endParaRPr>
          </a:p>
          <a:p>
            <a:endParaRPr lang="en-US" sz="2200" b="0" i="0" u="none" strike="noStrike" dirty="0">
              <a:solidFill>
                <a:srgbClr val="000000"/>
              </a:solidFill>
              <a:effectLst/>
              <a:latin typeface="+mn-lt"/>
            </a:endParaRPr>
          </a:p>
          <a:p>
            <a:pPr marL="33337" indent="0">
              <a:buNone/>
            </a:pPr>
            <a:endParaRPr lang="en-US" sz="2000" dirty="0">
              <a:latin typeface="+mj-lt"/>
            </a:endParaRPr>
          </a:p>
        </p:txBody>
      </p:sp>
    </p:spTree>
    <p:extLst>
      <p:ext uri="{BB962C8B-B14F-4D97-AF65-F5344CB8AC3E}">
        <p14:creationId xmlns:p14="http://schemas.microsoft.com/office/powerpoint/2010/main" val="5618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11208-2CCB-81BE-0F9F-EAEE73964D8C}"/>
              </a:ext>
            </a:extLst>
          </p:cNvPr>
          <p:cNvSpPr>
            <a:spLocks noGrp="1"/>
          </p:cNvSpPr>
          <p:nvPr>
            <p:ph type="title"/>
          </p:nvPr>
        </p:nvSpPr>
        <p:spPr/>
        <p:txBody>
          <a:bodyPr/>
          <a:lstStyle/>
          <a:p>
            <a:r>
              <a:rPr lang="de-DE" sz="3200" dirty="0"/>
              <a:t>EU4Health </a:t>
            </a:r>
            <a:r>
              <a:rPr lang="en-GB" sz="3200" dirty="0"/>
              <a:t>– </a:t>
            </a:r>
            <a:r>
              <a:rPr lang="de-DE" sz="3200" dirty="0"/>
              <a:t>Joint Action Calls II</a:t>
            </a:r>
          </a:p>
        </p:txBody>
      </p:sp>
      <p:sp>
        <p:nvSpPr>
          <p:cNvPr id="3" name="Inhaltsplatzhalter 2">
            <a:extLst>
              <a:ext uri="{FF2B5EF4-FFF2-40B4-BE49-F238E27FC236}">
                <a16:creationId xmlns:a16="http://schemas.microsoft.com/office/drawing/2014/main" id="{B11B73BD-CB04-EA6E-DE78-736D03A6223C}"/>
              </a:ext>
            </a:extLst>
          </p:cNvPr>
          <p:cNvSpPr>
            <a:spLocks noGrp="1"/>
          </p:cNvSpPr>
          <p:nvPr>
            <p:ph idx="1"/>
          </p:nvPr>
        </p:nvSpPr>
        <p:spPr/>
        <p:txBody>
          <a:bodyPr>
            <a:normAutofit/>
          </a:bodyPr>
          <a:lstStyle/>
          <a:p>
            <a:pPr marL="285750" indent="-285750">
              <a:spcBef>
                <a:spcPts val="600"/>
              </a:spcBef>
              <a:buClr>
                <a:schemeClr val="tx1"/>
              </a:buClr>
              <a:buFont typeface="Wingdings" panose="05000000000000000000" pitchFamily="2" charset="2"/>
              <a:buChar char="§"/>
            </a:pPr>
            <a:r>
              <a:rPr lang="en-US" dirty="0">
                <a:latin typeface="+mn-lt"/>
              </a:rPr>
              <a:t>HS-g-25-25 Direct grant to Member States to provide regulatory or scientific advice to small and micro-enterprises to support development and carrying out of conformity assessment of devices, especially innovative devices, and to facilitate the Union level coordination on medical device safety issues, </a:t>
            </a:r>
            <a:r>
              <a:rPr lang="de-DE" b="1" dirty="0">
                <a:latin typeface="+mn-lt"/>
              </a:rPr>
              <a:t>EUR 4 000 000</a:t>
            </a:r>
            <a:endParaRPr lang="en-US"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HS-g-25-27 Direct grants to Member States’ authorities to support implementation of the Clinical Trials Regulation and to improve the clinical trials landscape with Member States and EEA countries, including through pilots and training</a:t>
            </a:r>
            <a:r>
              <a:rPr lang="en-US" dirty="0">
                <a:solidFill>
                  <a:srgbClr val="000000"/>
                </a:solidFill>
                <a:latin typeface="+mn-lt"/>
              </a:rPr>
              <a:t>, </a:t>
            </a:r>
            <a:r>
              <a:rPr lang="de-DE" b="1" dirty="0">
                <a:latin typeface="+mn-lt"/>
              </a:rPr>
              <a:t>EUR 4 700 000</a:t>
            </a:r>
          </a:p>
          <a:p>
            <a:pPr marL="285750" indent="-285750">
              <a:spcBef>
                <a:spcPts val="600"/>
              </a:spcBef>
              <a:buClr>
                <a:schemeClr val="tx1"/>
              </a:buClr>
              <a:buFont typeface="Wingdings" panose="05000000000000000000" pitchFamily="2" charset="2"/>
              <a:buChar char="§"/>
            </a:pPr>
            <a:r>
              <a:rPr lang="en-US" dirty="0">
                <a:latin typeface="+mn-lt"/>
              </a:rPr>
              <a:t>HS-g-25-29 Direct grants to Member States’ authorities to </a:t>
            </a:r>
            <a:r>
              <a:rPr lang="en-US" dirty="0" err="1">
                <a:latin typeface="+mn-lt"/>
              </a:rPr>
              <a:t>maximise</a:t>
            </a:r>
            <a:r>
              <a:rPr lang="en-US" dirty="0">
                <a:latin typeface="+mn-lt"/>
              </a:rPr>
              <a:t> the impact of the EU Global Health Strategy,</a:t>
            </a:r>
            <a:r>
              <a:rPr lang="de-DE" b="1" dirty="0">
                <a:latin typeface="+mn-lt"/>
              </a:rPr>
              <a:t> EUR 2 500 000</a:t>
            </a:r>
          </a:p>
          <a:p>
            <a:pPr marL="285750" indent="-285750">
              <a:spcBef>
                <a:spcPts val="600"/>
              </a:spcBef>
              <a:buClr>
                <a:schemeClr val="tx1"/>
              </a:buClr>
              <a:buFont typeface="Wingdings" panose="05000000000000000000" pitchFamily="2" charset="2"/>
              <a:buChar char="§"/>
            </a:pPr>
            <a:r>
              <a:rPr lang="en-US" dirty="0">
                <a:latin typeface="+mn-lt"/>
              </a:rPr>
              <a:t>DI-g-25-30 Direct grants to Member States’ authorities for enhancing Health Data Access Bodies with particular focus on the secondary use of health data, </a:t>
            </a:r>
            <a:r>
              <a:rPr lang="de-DE" b="1" dirty="0">
                <a:latin typeface="+mn-lt"/>
              </a:rPr>
              <a:t>EUR 14 000 000</a:t>
            </a:r>
            <a:endParaRPr lang="en-US" b="1" dirty="0">
              <a:latin typeface="+mn-lt"/>
            </a:endParaRPr>
          </a:p>
          <a:p>
            <a:pPr marL="285750" indent="-285750">
              <a:spcBef>
                <a:spcPts val="600"/>
              </a:spcBef>
              <a:buClr>
                <a:schemeClr val="tx1"/>
              </a:buClr>
              <a:buFont typeface="Wingdings" panose="05000000000000000000" pitchFamily="2" charset="2"/>
              <a:buChar char="§"/>
            </a:pPr>
            <a:r>
              <a:rPr lang="en-US" dirty="0">
                <a:latin typeface="+mn-lt"/>
              </a:rPr>
              <a:t>DI-g-25-31 Call for proposals for health data for biotech innovation leveraging the European Health Data Space, </a:t>
            </a:r>
            <a:r>
              <a:rPr lang="de-DE" b="1" dirty="0">
                <a:latin typeface="+mn-lt"/>
              </a:rPr>
              <a:t>EUR 14 386 810</a:t>
            </a:r>
          </a:p>
          <a:p>
            <a:pPr marL="33337" indent="0">
              <a:buNone/>
            </a:pPr>
            <a:endParaRPr lang="en-IE" dirty="0">
              <a:latin typeface="+mn-lt"/>
            </a:endParaRPr>
          </a:p>
        </p:txBody>
      </p:sp>
    </p:spTree>
    <p:extLst>
      <p:ext uri="{BB962C8B-B14F-4D97-AF65-F5344CB8AC3E}">
        <p14:creationId xmlns:p14="http://schemas.microsoft.com/office/powerpoint/2010/main" val="22998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F92F4-9FBC-CCC7-B02D-F66498F9BE25}"/>
              </a:ext>
            </a:extLst>
          </p:cNvPr>
          <p:cNvSpPr>
            <a:spLocks noGrp="1"/>
          </p:cNvSpPr>
          <p:nvPr>
            <p:ph type="title"/>
          </p:nvPr>
        </p:nvSpPr>
        <p:spPr/>
        <p:txBody>
          <a:bodyPr/>
          <a:lstStyle/>
          <a:p>
            <a:r>
              <a:rPr lang="de-DE" dirty="0" err="1"/>
              <a:t>Role</a:t>
            </a:r>
            <a:r>
              <a:rPr lang="de-DE" dirty="0"/>
              <a:t> </a:t>
            </a:r>
            <a:r>
              <a:rPr lang="de-DE" dirty="0" err="1"/>
              <a:t>of</a:t>
            </a:r>
            <a:r>
              <a:rPr lang="de-DE" dirty="0"/>
              <a:t> National </a:t>
            </a:r>
            <a:r>
              <a:rPr lang="de-DE" dirty="0" err="1"/>
              <a:t>Focal</a:t>
            </a:r>
            <a:r>
              <a:rPr lang="de-DE" dirty="0"/>
              <a:t> Points in EU4Health</a:t>
            </a:r>
          </a:p>
        </p:txBody>
      </p:sp>
    </p:spTree>
    <p:extLst>
      <p:ext uri="{BB962C8B-B14F-4D97-AF65-F5344CB8AC3E}">
        <p14:creationId xmlns:p14="http://schemas.microsoft.com/office/powerpoint/2010/main" val="23429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5280-59FF-22CE-20C6-822FF5D88E4B}"/>
              </a:ext>
            </a:extLst>
          </p:cNvPr>
          <p:cNvSpPr>
            <a:spLocks noGrp="1"/>
          </p:cNvSpPr>
          <p:nvPr>
            <p:ph type="title"/>
          </p:nvPr>
        </p:nvSpPr>
        <p:spPr/>
        <p:txBody>
          <a:bodyPr/>
          <a:lstStyle/>
          <a:p>
            <a:r>
              <a:rPr lang="de-DE" sz="3200" dirty="0"/>
              <a:t>National </a:t>
            </a:r>
            <a:r>
              <a:rPr lang="de-DE" sz="3200" dirty="0" err="1"/>
              <a:t>Focal</a:t>
            </a:r>
            <a:r>
              <a:rPr lang="de-DE" sz="3200" dirty="0"/>
              <a:t> Points (NFPs)</a:t>
            </a:r>
          </a:p>
        </p:txBody>
      </p:sp>
      <p:pic>
        <p:nvPicPr>
          <p:cNvPr id="5" name="Grafik 4">
            <a:extLst>
              <a:ext uri="{FF2B5EF4-FFF2-40B4-BE49-F238E27FC236}">
                <a16:creationId xmlns:a16="http://schemas.microsoft.com/office/drawing/2014/main" id="{D253919C-E0CD-0403-096B-4FE679A0C01C}"/>
              </a:ext>
            </a:extLst>
          </p:cNvPr>
          <p:cNvPicPr>
            <a:picLocks noChangeAspect="1"/>
          </p:cNvPicPr>
          <p:nvPr/>
        </p:nvPicPr>
        <p:blipFill>
          <a:blip r:embed="rId3"/>
          <a:stretch>
            <a:fillRect/>
          </a:stretch>
        </p:blipFill>
        <p:spPr>
          <a:xfrm>
            <a:off x="7339549" y="2224215"/>
            <a:ext cx="4380806" cy="3662641"/>
          </a:xfrm>
          <a:prstGeom prst="rect">
            <a:avLst/>
          </a:prstGeom>
        </p:spPr>
      </p:pic>
      <p:sp>
        <p:nvSpPr>
          <p:cNvPr id="3" name="Inhaltsplatzhalter 2">
            <a:extLst>
              <a:ext uri="{FF2B5EF4-FFF2-40B4-BE49-F238E27FC236}">
                <a16:creationId xmlns:a16="http://schemas.microsoft.com/office/drawing/2014/main" id="{D74A1264-ACE2-08EA-AEA0-BB06F5A2FDC0}"/>
              </a:ext>
            </a:extLst>
          </p:cNvPr>
          <p:cNvSpPr>
            <a:spLocks noGrp="1"/>
          </p:cNvSpPr>
          <p:nvPr>
            <p:ph idx="1"/>
          </p:nvPr>
        </p:nvSpPr>
        <p:spPr>
          <a:xfrm>
            <a:off x="773130" y="1489520"/>
            <a:ext cx="10645740" cy="4732171"/>
          </a:xfrm>
        </p:spPr>
        <p:txBody>
          <a:bodyPr>
            <a:normAutofit fontScale="92500" lnSpcReduction="10000"/>
          </a:bodyPr>
          <a:lstStyle/>
          <a:p>
            <a:pPr lvl="0"/>
            <a:r>
              <a:rPr lang="en-US" sz="1400" dirty="0"/>
              <a:t>National Focal Points (NFP) = the national experts for the EU4Health </a:t>
            </a:r>
            <a:r>
              <a:rPr lang="en-US" sz="1400" dirty="0" err="1"/>
              <a:t>Programme</a:t>
            </a:r>
            <a:endParaRPr lang="en-US" sz="1400" dirty="0"/>
          </a:p>
          <a:p>
            <a:pPr lvl="0"/>
            <a:r>
              <a:rPr lang="de-DE" sz="1400" dirty="0" err="1"/>
              <a:t>Established</a:t>
            </a:r>
            <a:r>
              <a:rPr lang="de-DE" sz="1400" dirty="0"/>
              <a:t> </a:t>
            </a:r>
            <a:r>
              <a:rPr lang="de-DE" sz="1400" dirty="0" err="1"/>
              <a:t>by</a:t>
            </a:r>
            <a:r>
              <a:rPr lang="de-DE" sz="1400" dirty="0"/>
              <a:t> 3</a:t>
            </a:r>
            <a:r>
              <a:rPr lang="de-DE" sz="1400" baseline="30000" dirty="0"/>
              <a:t>rd</a:t>
            </a:r>
            <a:r>
              <a:rPr lang="de-DE" sz="1400" dirty="0"/>
              <a:t> Programme </a:t>
            </a:r>
            <a:r>
              <a:rPr lang="de-DE" sz="1400" dirty="0" err="1"/>
              <a:t>for</a:t>
            </a:r>
            <a:r>
              <a:rPr lang="de-DE" sz="1400" dirty="0"/>
              <a:t> </a:t>
            </a:r>
            <a:r>
              <a:rPr lang="de-DE" sz="1400" dirty="0" err="1"/>
              <a:t>the</a:t>
            </a:r>
            <a:r>
              <a:rPr lang="de-DE" sz="1400" dirty="0"/>
              <a:t> </a:t>
            </a:r>
            <a:r>
              <a:rPr lang="de-DE" sz="1400" dirty="0" err="1"/>
              <a:t>Union‘s</a:t>
            </a:r>
            <a:r>
              <a:rPr lang="de-DE" sz="1400" dirty="0"/>
              <a:t> Action </a:t>
            </a:r>
            <a:r>
              <a:rPr lang="de-DE" sz="1400" dirty="0" err="1"/>
              <a:t>the</a:t>
            </a:r>
            <a:r>
              <a:rPr lang="de-DE" sz="1400" dirty="0"/>
              <a:t> </a:t>
            </a:r>
            <a:r>
              <a:rPr lang="de-DE" sz="1400" dirty="0" err="1"/>
              <a:t>field</a:t>
            </a:r>
            <a:r>
              <a:rPr lang="de-DE" sz="1400" dirty="0"/>
              <a:t> </a:t>
            </a:r>
            <a:r>
              <a:rPr lang="de-DE" sz="1400" dirty="0" err="1"/>
              <a:t>of</a:t>
            </a:r>
            <a:r>
              <a:rPr lang="de-DE" sz="1400" dirty="0"/>
              <a:t> Health (</a:t>
            </a:r>
            <a:r>
              <a:rPr lang="de-DE" sz="1400" dirty="0" err="1">
                <a:hlinkClick r:id="rId4">
                  <a:extLst>
                    <a:ext uri="{A12FA001-AC4F-418D-AE19-62706E023703}">
                      <ahyp:hlinkClr xmlns:ahyp="http://schemas.microsoft.com/office/drawing/2018/hyperlinkcolor" val="tx"/>
                    </a:ext>
                  </a:extLst>
                </a:hlinkClick>
              </a:rPr>
              <a:t>regulation</a:t>
            </a:r>
            <a:r>
              <a:rPr lang="de-DE" sz="1400" dirty="0">
                <a:hlinkClick r:id="rId4">
                  <a:extLst>
                    <a:ext uri="{A12FA001-AC4F-418D-AE19-62706E023703}">
                      <ahyp:hlinkClr xmlns:ahyp="http://schemas.microsoft.com/office/drawing/2018/hyperlinkcolor" val="tx"/>
                    </a:ext>
                  </a:extLst>
                </a:hlinkClick>
              </a:rPr>
              <a:t> 282/2014 </a:t>
            </a:r>
            <a:r>
              <a:rPr lang="de-DE" sz="1400" dirty="0" err="1">
                <a:hlinkClick r:id="rId4">
                  <a:extLst>
                    <a:ext uri="{A12FA001-AC4F-418D-AE19-62706E023703}">
                      <ahyp:hlinkClr xmlns:ahyp="http://schemas.microsoft.com/office/drawing/2018/hyperlinkcolor" val="tx"/>
                    </a:ext>
                  </a:extLst>
                </a:hlinkClick>
              </a:rPr>
              <a:t>Article</a:t>
            </a:r>
            <a:r>
              <a:rPr lang="de-DE" sz="1400" dirty="0">
                <a:hlinkClick r:id="rId4">
                  <a:extLst>
                    <a:ext uri="{A12FA001-AC4F-418D-AE19-62706E023703}">
                      <ahyp:hlinkClr xmlns:ahyp="http://schemas.microsoft.com/office/drawing/2018/hyperlinkcolor" val="tx"/>
                    </a:ext>
                  </a:extLst>
                </a:hlinkClick>
              </a:rPr>
              <a:t> 15)</a:t>
            </a:r>
            <a:r>
              <a:rPr lang="en-US" sz="1400" dirty="0"/>
              <a:t> </a:t>
            </a:r>
          </a:p>
          <a:p>
            <a:r>
              <a:rPr lang="en-US" sz="1400" dirty="0">
                <a:hlinkClick r:id="rId5">
                  <a:extLst>
                    <a:ext uri="{A12FA001-AC4F-418D-AE19-62706E023703}">
                      <ahyp:hlinkClr xmlns:ahyp="http://schemas.microsoft.com/office/drawing/2018/hyperlinkcolor" val="tx"/>
                    </a:ext>
                  </a:extLst>
                </a:hlinkClick>
              </a:rPr>
              <a:t>List of NFPs</a:t>
            </a:r>
            <a:r>
              <a:rPr lang="en-US" sz="1400" dirty="0"/>
              <a:t> in EU countries and participating countries </a:t>
            </a:r>
          </a:p>
          <a:p>
            <a:r>
              <a:rPr lang="en-US" sz="1400" dirty="0"/>
              <a:t>NFPs are appointed by their respective national health ministries</a:t>
            </a:r>
          </a:p>
          <a:p>
            <a:pPr lvl="0"/>
            <a:r>
              <a:rPr lang="en-US" sz="1400" dirty="0"/>
              <a:t>Tasks of NFPs include:</a:t>
            </a:r>
          </a:p>
          <a:p>
            <a:pPr lvl="1"/>
            <a:r>
              <a:rPr lang="en-US" sz="1400" b="1" dirty="0"/>
              <a:t>Informing and awareness raising</a:t>
            </a:r>
          </a:p>
          <a:p>
            <a:pPr lvl="2"/>
            <a:r>
              <a:rPr lang="en-US" sz="1400" dirty="0"/>
              <a:t>Dissemination of information about EU4Health</a:t>
            </a:r>
          </a:p>
          <a:p>
            <a:pPr lvl="2"/>
            <a:r>
              <a:rPr lang="en-US" sz="1400" dirty="0" err="1"/>
              <a:t>Organisation</a:t>
            </a:r>
            <a:r>
              <a:rPr lang="en-US" sz="1400" dirty="0"/>
              <a:t> of promotional events, e.g. </a:t>
            </a:r>
            <a:r>
              <a:rPr lang="en-US" sz="1400" dirty="0" err="1"/>
              <a:t>InfoDays</a:t>
            </a:r>
            <a:endParaRPr lang="en-US" sz="1400" dirty="0"/>
          </a:p>
          <a:p>
            <a:pPr lvl="1"/>
            <a:r>
              <a:rPr lang="en-US" sz="1400" b="1" dirty="0"/>
              <a:t>Support and capacity building</a:t>
            </a:r>
          </a:p>
          <a:p>
            <a:pPr lvl="2"/>
            <a:r>
              <a:rPr lang="en-US" sz="1400" dirty="0"/>
              <a:t>Supporting potential applicants (scope of EU4Health, trainings on e.g., financial aspects,</a:t>
            </a:r>
            <a:br>
              <a:rPr lang="en-US" sz="1400" dirty="0"/>
            </a:br>
            <a:r>
              <a:rPr lang="en-US" sz="1400" dirty="0"/>
              <a:t>finding partner organisations)</a:t>
            </a:r>
          </a:p>
          <a:p>
            <a:pPr lvl="2"/>
            <a:r>
              <a:rPr lang="en-US" sz="1400" dirty="0"/>
              <a:t>Hands-on support of beneficiaries</a:t>
            </a:r>
          </a:p>
          <a:p>
            <a:pPr lvl="1"/>
            <a:r>
              <a:rPr lang="en-US" sz="1400" b="1" dirty="0"/>
              <a:t>Network of NFPs</a:t>
            </a:r>
            <a:r>
              <a:rPr lang="en-US" sz="1400" dirty="0"/>
              <a:t>, taking part in the </a:t>
            </a:r>
            <a:r>
              <a:rPr lang="en-US" sz="1400" dirty="0">
                <a:hlinkClick r:id="rId6">
                  <a:extLst>
                    <a:ext uri="{A12FA001-AC4F-418D-AE19-62706E023703}">
                      <ahyp:hlinkClr xmlns:ahyp="http://schemas.microsoft.com/office/drawing/2018/hyperlinkcolor" val="tx"/>
                    </a:ext>
                  </a:extLst>
                </a:hlinkClick>
              </a:rPr>
              <a:t>JA NFP4Health </a:t>
            </a:r>
            <a:r>
              <a:rPr lang="en-US" sz="1400" dirty="0"/>
              <a:t>- Joint Action on Increasing</a:t>
            </a:r>
            <a:br>
              <a:rPr lang="en-US" sz="1400" dirty="0"/>
            </a:br>
            <a:r>
              <a:rPr lang="en-US" sz="1400" dirty="0"/>
              <a:t>Capacity building of National Focal Points</a:t>
            </a:r>
          </a:p>
          <a:p>
            <a:r>
              <a:rPr lang="en-US" sz="1400" dirty="0"/>
              <a:t>EXAMPLE of Resource of NFP EU4Health in AT (mostly in German)</a:t>
            </a:r>
          </a:p>
          <a:p>
            <a:pPr lvl="1"/>
            <a:r>
              <a:rPr lang="en-US" sz="1400" dirty="0"/>
              <a:t>Website </a:t>
            </a:r>
            <a:r>
              <a:rPr lang="en-US" sz="1400" dirty="0">
                <a:hlinkClick r:id="rId7">
                  <a:extLst>
                    <a:ext uri="{A12FA001-AC4F-418D-AE19-62706E023703}">
                      <ahyp:hlinkClr xmlns:ahyp="http://schemas.microsoft.com/office/drawing/2018/hyperlinkcolor" val="tx"/>
                    </a:ext>
                  </a:extLst>
                </a:hlinkClick>
              </a:rPr>
              <a:t>www.nfp-eu4health.goeg.at</a:t>
            </a:r>
            <a:endParaRPr lang="en-US" sz="1400" dirty="0"/>
          </a:p>
          <a:p>
            <a:pPr lvl="1"/>
            <a:r>
              <a:rPr lang="en-US" sz="1400" dirty="0"/>
              <a:t>Functional mailbox </a:t>
            </a:r>
            <a:r>
              <a:rPr lang="en-US" sz="1400" dirty="0">
                <a:hlinkClick r:id="rId8">
                  <a:extLst>
                    <a:ext uri="{A12FA001-AC4F-418D-AE19-62706E023703}">
                      <ahyp:hlinkClr xmlns:ahyp="http://schemas.microsoft.com/office/drawing/2018/hyperlinkcolor" val="tx"/>
                    </a:ext>
                  </a:extLst>
                </a:hlinkClick>
              </a:rPr>
              <a:t>NFP.EU4Health@goeg.at</a:t>
            </a:r>
            <a:endParaRPr lang="en-US" sz="1400" dirty="0"/>
          </a:p>
          <a:p>
            <a:pPr lvl="1"/>
            <a:r>
              <a:rPr lang="de-DE" sz="1400" dirty="0"/>
              <a:t>Newsletter (</a:t>
            </a:r>
            <a:r>
              <a:rPr lang="de-DE" sz="1400" dirty="0">
                <a:hlinkClick r:id="rId9">
                  <a:extLst>
                    <a:ext uri="{A12FA001-AC4F-418D-AE19-62706E023703}">
                      <ahyp:hlinkClr xmlns:ahyp="http://schemas.microsoft.com/office/drawing/2018/hyperlinkcolor" val="tx"/>
                    </a:ext>
                  </a:extLst>
                </a:hlinkClick>
              </a:rPr>
              <a:t>Archiv</a:t>
            </a:r>
            <a:r>
              <a:rPr lang="de-DE" sz="1400" dirty="0"/>
              <a:t>)</a:t>
            </a:r>
          </a:p>
        </p:txBody>
      </p:sp>
      <p:sp>
        <p:nvSpPr>
          <p:cNvPr id="9" name="Textfeld 8">
            <a:extLst>
              <a:ext uri="{FF2B5EF4-FFF2-40B4-BE49-F238E27FC236}">
                <a16:creationId xmlns:a16="http://schemas.microsoft.com/office/drawing/2014/main" id="{5A379404-B992-B014-19E7-63DE25FA3178}"/>
              </a:ext>
            </a:extLst>
          </p:cNvPr>
          <p:cNvSpPr txBox="1"/>
          <p:nvPr/>
        </p:nvSpPr>
        <p:spPr>
          <a:xfrm>
            <a:off x="8279027" y="5702190"/>
            <a:ext cx="3589609" cy="369332"/>
          </a:xfrm>
          <a:prstGeom prst="rect">
            <a:avLst/>
          </a:prstGeom>
          <a:noFill/>
        </p:spPr>
        <p:txBody>
          <a:bodyPr wrap="square" rtlCol="0">
            <a:spAutoFit/>
          </a:bodyPr>
          <a:lstStyle/>
          <a:p>
            <a:r>
              <a:rPr lang="de-DE" dirty="0">
                <a:hlinkClick r:id="rId10">
                  <a:extLst>
                    <a:ext uri="{A12FA001-AC4F-418D-AE19-62706E023703}">
                      <ahyp:hlinkClr xmlns:ahyp="http://schemas.microsoft.com/office/drawing/2018/hyperlinkcolor" val="tx"/>
                    </a:ext>
                  </a:extLst>
                </a:hlinkClick>
              </a:rPr>
              <a:t>EU4Health NFPs – NFP4Health</a:t>
            </a:r>
            <a:endParaRPr lang="de-DE" dirty="0"/>
          </a:p>
        </p:txBody>
      </p:sp>
    </p:spTree>
    <p:extLst>
      <p:ext uri="{BB962C8B-B14F-4D97-AF65-F5344CB8AC3E}">
        <p14:creationId xmlns:p14="http://schemas.microsoft.com/office/powerpoint/2010/main" val="224044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5280-59FF-22CE-20C6-822FF5D88E4B}"/>
              </a:ext>
            </a:extLst>
          </p:cNvPr>
          <p:cNvSpPr>
            <a:spLocks noGrp="1"/>
          </p:cNvSpPr>
          <p:nvPr>
            <p:ph type="title"/>
          </p:nvPr>
        </p:nvSpPr>
        <p:spPr/>
        <p:txBody>
          <a:bodyPr/>
          <a:lstStyle/>
          <a:p>
            <a:r>
              <a:rPr lang="en-US" sz="3200" dirty="0"/>
              <a:t>How to: get support from NFPs</a:t>
            </a:r>
            <a:endParaRPr lang="de-DE" sz="3200" dirty="0"/>
          </a:p>
        </p:txBody>
      </p:sp>
      <p:sp>
        <p:nvSpPr>
          <p:cNvPr id="3" name="Inhaltsplatzhalter 2">
            <a:extLst>
              <a:ext uri="{FF2B5EF4-FFF2-40B4-BE49-F238E27FC236}">
                <a16:creationId xmlns:a16="http://schemas.microsoft.com/office/drawing/2014/main" id="{D74A1264-ACE2-08EA-AEA0-BB06F5A2FDC0}"/>
              </a:ext>
            </a:extLst>
          </p:cNvPr>
          <p:cNvSpPr>
            <a:spLocks noGrp="1"/>
          </p:cNvSpPr>
          <p:nvPr>
            <p:ph idx="1"/>
          </p:nvPr>
        </p:nvSpPr>
        <p:spPr>
          <a:xfrm>
            <a:off x="773670" y="1632028"/>
            <a:ext cx="10645200" cy="4417589"/>
          </a:xfrm>
        </p:spPr>
        <p:txBody>
          <a:bodyPr>
            <a:normAutofit/>
          </a:bodyPr>
          <a:lstStyle/>
          <a:p>
            <a:pPr marL="33337" lvl="0" indent="0">
              <a:buNone/>
            </a:pPr>
            <a:r>
              <a:rPr lang="en-US" sz="1600" dirty="0"/>
              <a:t>Central task of NFPs is to </a:t>
            </a:r>
            <a:r>
              <a:rPr lang="en-US" sz="1600" b="1" dirty="0"/>
              <a:t>support potential applicants </a:t>
            </a:r>
            <a:r>
              <a:rPr lang="en-US" sz="1600" dirty="0"/>
              <a:t>by</a:t>
            </a:r>
          </a:p>
          <a:p>
            <a:pPr lvl="0"/>
            <a:r>
              <a:rPr lang="en-US" sz="1600" dirty="0"/>
              <a:t>Disseminating information about the EU4Health </a:t>
            </a:r>
            <a:r>
              <a:rPr lang="en-US" sz="1600" dirty="0" err="1"/>
              <a:t>programme</a:t>
            </a:r>
            <a:r>
              <a:rPr lang="en-US" sz="1600" dirty="0"/>
              <a:t> (vie newsletters, websites,…)</a:t>
            </a:r>
          </a:p>
          <a:p>
            <a:pPr lvl="0"/>
            <a:r>
              <a:rPr lang="en-US" sz="1600" dirty="0"/>
              <a:t>Individual support and advice on funding opportunities, proposal submission, reporting,…</a:t>
            </a:r>
          </a:p>
          <a:p>
            <a:pPr lvl="0"/>
            <a:r>
              <a:rPr lang="en-US" sz="1600" dirty="0"/>
              <a:t>Offering trainings for potential applicants (e.g. on financial aspects)</a:t>
            </a:r>
          </a:p>
          <a:p>
            <a:pPr lvl="0"/>
            <a:r>
              <a:rPr lang="en-US" sz="1600" dirty="0"/>
              <a:t>Support in finding project partners and consortia via a national and international network (JA NFP4Health)</a:t>
            </a:r>
          </a:p>
          <a:p>
            <a:pPr marL="33337" lvl="0" indent="0">
              <a:buNone/>
            </a:pPr>
            <a:endParaRPr lang="en-US" sz="1600" dirty="0"/>
          </a:p>
          <a:p>
            <a:pPr marL="33337" lvl="0" indent="0">
              <a:buNone/>
            </a:pPr>
            <a:r>
              <a:rPr lang="en-US" sz="1600" dirty="0"/>
              <a:t>Additional tasks of NFPs in some countries </a:t>
            </a:r>
          </a:p>
          <a:p>
            <a:pPr lvl="0"/>
            <a:r>
              <a:rPr lang="en-US" sz="1600" dirty="0"/>
              <a:t>Support in preparation of work </a:t>
            </a:r>
            <a:r>
              <a:rPr lang="en-US" sz="1600" dirty="0" err="1"/>
              <a:t>programme</a:t>
            </a:r>
            <a:endParaRPr lang="en-US" sz="1600" dirty="0"/>
          </a:p>
          <a:p>
            <a:pPr lvl="0"/>
            <a:r>
              <a:rPr lang="en-US" sz="1600" dirty="0"/>
              <a:t>Identifying and using synergies with other health related funds and </a:t>
            </a:r>
            <a:r>
              <a:rPr lang="en-US" sz="1600" dirty="0" err="1"/>
              <a:t>programmes</a:t>
            </a:r>
            <a:endParaRPr lang="en-US" sz="1600" dirty="0"/>
          </a:p>
          <a:p>
            <a:pPr lvl="0"/>
            <a:r>
              <a:rPr lang="en-US" sz="1600" dirty="0"/>
              <a:t>Hands-on support of projects in project preparation and administration</a:t>
            </a:r>
          </a:p>
          <a:p>
            <a:pPr marL="33337" lvl="0" indent="0">
              <a:buNone/>
            </a:pPr>
            <a:endParaRPr lang="en-US" sz="1600" dirty="0"/>
          </a:p>
          <a:p>
            <a:pPr marL="33337" lvl="0" indent="0">
              <a:buNone/>
            </a:pPr>
            <a:r>
              <a:rPr lang="en-US" sz="1600" dirty="0">
                <a:sym typeface="Wingdings" panose="05000000000000000000" pitchFamily="2" charset="2"/>
              </a:rPr>
              <a:t> </a:t>
            </a:r>
            <a:r>
              <a:rPr lang="en-US" sz="1600" dirty="0"/>
              <a:t>Identify the NFP in your country (</a:t>
            </a:r>
            <a:r>
              <a:rPr lang="en-US" sz="1600" dirty="0">
                <a:hlinkClick r:id="rId3">
                  <a:extLst>
                    <a:ext uri="{A12FA001-AC4F-418D-AE19-62706E023703}">
                      <ahyp:hlinkClr xmlns:ahyp="http://schemas.microsoft.com/office/drawing/2018/hyperlinkcolor" val="tx"/>
                    </a:ext>
                  </a:extLst>
                </a:hlinkClick>
              </a:rPr>
              <a:t>List of NFPs</a:t>
            </a:r>
            <a:r>
              <a:rPr lang="en-US" sz="1600" dirty="0"/>
              <a:t>) and contact them to find out more!</a:t>
            </a:r>
          </a:p>
        </p:txBody>
      </p:sp>
    </p:spTree>
    <p:extLst>
      <p:ext uri="{BB962C8B-B14F-4D97-AF65-F5344CB8AC3E}">
        <p14:creationId xmlns:p14="http://schemas.microsoft.com/office/powerpoint/2010/main" val="112527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981DC-84AD-E268-2786-7970C6D347C1}"/>
              </a:ext>
            </a:extLst>
          </p:cNvPr>
          <p:cNvSpPr>
            <a:spLocks noGrp="1"/>
          </p:cNvSpPr>
          <p:nvPr>
            <p:ph type="title"/>
          </p:nvPr>
        </p:nvSpPr>
        <p:spPr/>
        <p:txBody>
          <a:bodyPr/>
          <a:lstStyle/>
          <a:p>
            <a:r>
              <a:rPr lang="de-DE" dirty="0"/>
              <a:t>Contact</a:t>
            </a:r>
          </a:p>
        </p:txBody>
      </p:sp>
      <p:sp>
        <p:nvSpPr>
          <p:cNvPr id="3" name="Inhaltsplatzhalter 2">
            <a:extLst>
              <a:ext uri="{FF2B5EF4-FFF2-40B4-BE49-F238E27FC236}">
                <a16:creationId xmlns:a16="http://schemas.microsoft.com/office/drawing/2014/main" id="{DCDF914D-D13A-420F-2EE8-85A06082D8C9}"/>
              </a:ext>
            </a:extLst>
          </p:cNvPr>
          <p:cNvSpPr>
            <a:spLocks noGrp="1"/>
          </p:cNvSpPr>
          <p:nvPr>
            <p:ph idx="1"/>
          </p:nvPr>
        </p:nvSpPr>
        <p:spPr/>
        <p:txBody>
          <a:bodyPr/>
          <a:lstStyle/>
          <a:p>
            <a:pPr marL="9525" indent="0">
              <a:spcBef>
                <a:spcPts val="600"/>
              </a:spcBef>
              <a:buNone/>
            </a:pPr>
            <a:r>
              <a:rPr lang="de-AT" b="1" u="none" strike="noStrike" dirty="0">
                <a:effectLst/>
                <a:latin typeface="Segoe UI Semibold" panose="020B0502040204020203" pitchFamily="34" charset="0"/>
                <a:cs typeface="Segoe UI Semibold" panose="020B0502040204020203" pitchFamily="34" charset="0"/>
              </a:rPr>
              <a:t>Ralph Chan</a:t>
            </a:r>
            <a:br>
              <a:rPr lang="de-AT" dirty="0">
                <a:latin typeface="+mn-lt"/>
              </a:rPr>
            </a:br>
            <a:r>
              <a:rPr lang="de-AT" dirty="0"/>
              <a:t>Team Leader </a:t>
            </a:r>
            <a:r>
              <a:rPr lang="de-AT" dirty="0" err="1"/>
              <a:t>of</a:t>
            </a:r>
            <a:r>
              <a:rPr lang="de-AT" dirty="0"/>
              <a:t> National </a:t>
            </a:r>
            <a:r>
              <a:rPr lang="de-AT" dirty="0" err="1"/>
              <a:t>Focal</a:t>
            </a:r>
            <a:r>
              <a:rPr lang="de-AT" dirty="0"/>
              <a:t> Point EU4Health Austria</a:t>
            </a:r>
          </a:p>
          <a:p>
            <a:pPr marL="9525" indent="0" algn="l">
              <a:spcBef>
                <a:spcPts val="600"/>
              </a:spcBef>
              <a:buNone/>
            </a:pPr>
            <a:r>
              <a:rPr lang="de-AT" u="sng" dirty="0">
                <a:hlinkClick r:id="rId3">
                  <a:extLst>
                    <a:ext uri="{A12FA001-AC4F-418D-AE19-62706E023703}">
                      <ahyp:hlinkClr xmlns:ahyp="http://schemas.microsoft.com/office/drawing/2018/hyperlinkcolor" val="tx"/>
                    </a:ext>
                  </a:extLst>
                </a:hlinkClick>
              </a:rPr>
              <a:t>ralph.chan@goeg.at</a:t>
            </a:r>
          </a:p>
          <a:p>
            <a:pPr marL="9525" indent="0" algn="l">
              <a:spcBef>
                <a:spcPts val="600"/>
              </a:spcBef>
              <a:buNone/>
            </a:pPr>
            <a:r>
              <a:rPr lang="de-AT" u="sng" dirty="0">
                <a:hlinkClick r:id="rId3">
                  <a:extLst>
                    <a:ext uri="{A12FA001-AC4F-418D-AE19-62706E023703}">
                      <ahyp:hlinkClr xmlns:ahyp="http://schemas.microsoft.com/office/drawing/2018/hyperlinkcolor" val="tx"/>
                    </a:ext>
                  </a:extLst>
                </a:hlinkClick>
              </a:rPr>
              <a:t>NFP.EU4Health@goeg.at</a:t>
            </a:r>
            <a:endParaRPr lang="de-AT" u="sng" dirty="0"/>
          </a:p>
          <a:p>
            <a:pPr marL="9525" indent="0" algn="l">
              <a:spcBef>
                <a:spcPts val="600"/>
              </a:spcBef>
              <a:buNone/>
            </a:pPr>
            <a:endParaRPr lang="de-AT" dirty="0"/>
          </a:p>
          <a:p>
            <a:pPr marL="9525" indent="0" algn="l">
              <a:spcBef>
                <a:spcPts val="600"/>
              </a:spcBef>
              <a:buNone/>
            </a:pPr>
            <a:endParaRPr lang="de-AT" u="none" strike="noStrike" dirty="0">
              <a:effectLst/>
            </a:endParaRPr>
          </a:p>
          <a:p>
            <a:pPr marL="9525" indent="0" algn="l">
              <a:spcBef>
                <a:spcPts val="3000"/>
              </a:spcBef>
              <a:buNone/>
            </a:pPr>
            <a:r>
              <a:rPr lang="de-AT" b="1" u="none" strike="noStrike" dirty="0">
                <a:effectLst/>
                <a:latin typeface="Segoe UI Semibold" panose="020B0502040204020203" pitchFamily="34" charset="0"/>
                <a:cs typeface="Segoe UI Semibold" panose="020B0502040204020203" pitchFamily="34" charset="0"/>
              </a:rPr>
              <a:t>Gesundheit Österreich GmbH</a:t>
            </a:r>
            <a:br>
              <a:rPr lang="de-AT" b="1" dirty="0">
                <a:latin typeface="Segoe UI Semibold" panose="020B0502040204020203" pitchFamily="34" charset="0"/>
                <a:cs typeface="Segoe UI Semibold" panose="020B0502040204020203" pitchFamily="34" charset="0"/>
              </a:rPr>
            </a:br>
            <a:r>
              <a:rPr lang="de-AT" b="1" dirty="0">
                <a:latin typeface="Segoe UI Semibold" panose="020B0502040204020203" pitchFamily="34" charset="0"/>
                <a:cs typeface="Segoe UI Semibold" panose="020B0502040204020203" pitchFamily="34" charset="0"/>
              </a:rPr>
              <a:t>Austrian National Public Health Institute</a:t>
            </a:r>
            <a:br>
              <a:rPr lang="de-AT" dirty="0"/>
            </a:br>
            <a:r>
              <a:rPr lang="de-AT" u="none" strike="noStrike" dirty="0">
                <a:effectLst/>
              </a:rPr>
              <a:t>Stubenring 8-10</a:t>
            </a:r>
            <a:r>
              <a:rPr lang="de-AT" dirty="0"/>
              <a:t>, </a:t>
            </a:r>
            <a:r>
              <a:rPr lang="de-AT" u="none" strike="noStrike" dirty="0">
                <a:effectLst/>
              </a:rPr>
              <a:t>1010 Wien</a:t>
            </a:r>
          </a:p>
          <a:p>
            <a:pPr marL="9525" indent="0" algn="l">
              <a:spcBef>
                <a:spcPts val="0"/>
              </a:spcBef>
              <a:buNone/>
            </a:pPr>
            <a:r>
              <a:rPr lang="de-AT" strike="noStrike" dirty="0">
                <a:effectLst/>
                <a:hlinkClick r:id="rId4">
                  <a:extLst>
                    <a:ext uri="{A12FA001-AC4F-418D-AE19-62706E023703}">
                      <ahyp:hlinkClr xmlns:ahyp="http://schemas.microsoft.com/office/drawing/2018/hyperlinkcolor" val="tx"/>
                    </a:ext>
                  </a:extLst>
                </a:hlinkClick>
              </a:rPr>
              <a:t>goeg.at</a:t>
            </a:r>
            <a:endParaRPr lang="de-AT" u="sng" strike="noStrike" dirty="0">
              <a:effectLst/>
            </a:endParaRPr>
          </a:p>
        </p:txBody>
      </p:sp>
    </p:spTree>
    <p:extLst>
      <p:ext uri="{BB962C8B-B14F-4D97-AF65-F5344CB8AC3E}">
        <p14:creationId xmlns:p14="http://schemas.microsoft.com/office/powerpoint/2010/main" val="7763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85A03F-EF75-527E-697D-428EDF627526}"/>
              </a:ext>
            </a:extLst>
          </p:cNvPr>
          <p:cNvSpPr>
            <a:spLocks noGrp="1"/>
          </p:cNvSpPr>
          <p:nvPr>
            <p:ph type="title"/>
          </p:nvPr>
        </p:nvSpPr>
        <p:spPr/>
        <p:txBody>
          <a:bodyPr>
            <a:normAutofit fontScale="90000"/>
          </a:bodyPr>
          <a:lstStyle/>
          <a:p>
            <a:r>
              <a:rPr lang="fi-FI" dirty="0"/>
              <a:t>EU cross-country </a:t>
            </a:r>
            <a:r>
              <a:rPr lang="en-GB" dirty="0"/>
              <a:t>cooperation and implementation of activities</a:t>
            </a:r>
            <a:endParaRPr lang="fi-FI" dirty="0"/>
          </a:p>
        </p:txBody>
      </p:sp>
      <p:sp>
        <p:nvSpPr>
          <p:cNvPr id="7" name="Text Placeholder 6">
            <a:extLst>
              <a:ext uri="{FF2B5EF4-FFF2-40B4-BE49-F238E27FC236}">
                <a16:creationId xmlns:a16="http://schemas.microsoft.com/office/drawing/2014/main" id="{9A8A19CF-B44D-EB66-1A8A-D6EA44BF2B17}"/>
              </a:ext>
            </a:extLst>
          </p:cNvPr>
          <p:cNvSpPr>
            <a:spLocks noGrp="1"/>
          </p:cNvSpPr>
          <p:nvPr>
            <p:ph type="body" sz="quarter" idx="13"/>
          </p:nvPr>
        </p:nvSpPr>
        <p:spPr/>
        <p:txBody>
          <a:bodyPr/>
          <a:lstStyle/>
          <a:p>
            <a:r>
              <a:rPr lang="fi-FI" dirty="0"/>
              <a:t>Hanna Tolonen</a:t>
            </a:r>
          </a:p>
          <a:p>
            <a:r>
              <a:rPr lang="fi-FI" dirty="0"/>
              <a:t>Director of RDI</a:t>
            </a:r>
          </a:p>
        </p:txBody>
      </p:sp>
      <p:sp>
        <p:nvSpPr>
          <p:cNvPr id="4" name="Date Placeholder 3">
            <a:extLst>
              <a:ext uri="{FF2B5EF4-FFF2-40B4-BE49-F238E27FC236}">
                <a16:creationId xmlns:a16="http://schemas.microsoft.com/office/drawing/2014/main" id="{1735574A-8AD3-0071-2455-82CD61E9E174}"/>
              </a:ext>
            </a:extLst>
          </p:cNvPr>
          <p:cNvSpPr>
            <a:spLocks noGrp="1"/>
          </p:cNvSpPr>
          <p:nvPr>
            <p:ph type="dt" sz="half" idx="2"/>
          </p:nvPr>
        </p:nvSpPr>
        <p:spPr/>
        <p:txBody>
          <a:bodyPr/>
          <a:lstStyle/>
          <a:p>
            <a:r>
              <a:rPr lang="en-GB" dirty="0"/>
              <a:t>2025-09-30</a:t>
            </a:r>
          </a:p>
        </p:txBody>
      </p:sp>
      <p:sp>
        <p:nvSpPr>
          <p:cNvPr id="5" name="Slide Number Placeholder 4">
            <a:extLst>
              <a:ext uri="{FF2B5EF4-FFF2-40B4-BE49-F238E27FC236}">
                <a16:creationId xmlns:a16="http://schemas.microsoft.com/office/drawing/2014/main" id="{91027BEB-8A15-B47B-BBF4-B978FB5C4797}"/>
              </a:ext>
            </a:extLst>
          </p:cNvPr>
          <p:cNvSpPr>
            <a:spLocks noGrp="1"/>
          </p:cNvSpPr>
          <p:nvPr>
            <p:ph type="sldNum" sz="quarter" idx="12"/>
          </p:nvPr>
        </p:nvSpPr>
        <p:spPr/>
        <p:txBody>
          <a:bodyPr/>
          <a:lstStyle/>
          <a:p>
            <a:fld id="{31160B98-140E-4345-B1A3-2A7247C42973}" type="slidenum">
              <a:rPr lang="en-GB" smtClean="0"/>
              <a:pPr/>
              <a:t>29</a:t>
            </a:fld>
            <a:endParaRPr lang="en-GB" dirty="0"/>
          </a:p>
        </p:txBody>
      </p:sp>
    </p:spTree>
    <p:extLst>
      <p:ext uri="{BB962C8B-B14F-4D97-AF65-F5344CB8AC3E}">
        <p14:creationId xmlns:p14="http://schemas.microsoft.com/office/powerpoint/2010/main" val="270278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5E445-E312-5E2D-CDF1-CB1A959E17A1}"/>
              </a:ext>
            </a:extLst>
          </p:cNvPr>
          <p:cNvSpPr>
            <a:spLocks noGrp="1"/>
          </p:cNvSpPr>
          <p:nvPr>
            <p:ph type="title"/>
          </p:nvPr>
        </p:nvSpPr>
        <p:spPr/>
        <p:txBody>
          <a:bodyPr>
            <a:normAutofit/>
          </a:bodyPr>
          <a:lstStyle/>
          <a:p>
            <a:r>
              <a:rPr lang="de-DE" sz="3200" dirty="0" err="1"/>
              <a:t>What</a:t>
            </a:r>
            <a:r>
              <a:rPr lang="de-DE" sz="3200" dirty="0"/>
              <a:t> </a:t>
            </a:r>
            <a:r>
              <a:rPr lang="de-DE" sz="3200" dirty="0" err="1"/>
              <a:t>can</a:t>
            </a:r>
            <a:r>
              <a:rPr lang="de-DE" sz="3200" dirty="0"/>
              <a:t> </a:t>
            </a:r>
            <a:r>
              <a:rPr lang="de-DE" sz="3200" dirty="0" err="1"/>
              <a:t>the</a:t>
            </a:r>
            <a:r>
              <a:rPr lang="de-DE" sz="3200" dirty="0"/>
              <a:t> EU4Health Work Programme do </a:t>
            </a:r>
            <a:r>
              <a:rPr lang="de-DE" sz="3200" dirty="0" err="1"/>
              <a:t>for</a:t>
            </a:r>
            <a:r>
              <a:rPr lang="de-DE" sz="3200" dirty="0"/>
              <a:t> </a:t>
            </a:r>
            <a:r>
              <a:rPr lang="de-DE" sz="3200" dirty="0" err="1"/>
              <a:t>you</a:t>
            </a:r>
            <a:r>
              <a:rPr lang="de-DE" sz="3200" dirty="0"/>
              <a:t>? </a:t>
            </a:r>
          </a:p>
        </p:txBody>
      </p:sp>
      <p:sp>
        <p:nvSpPr>
          <p:cNvPr id="3" name="Textplatzhalter 2">
            <a:extLst>
              <a:ext uri="{FF2B5EF4-FFF2-40B4-BE49-F238E27FC236}">
                <a16:creationId xmlns:a16="http://schemas.microsoft.com/office/drawing/2014/main" id="{1E56C6FC-9345-86AA-2DAB-48B9DA9E587F}"/>
              </a:ext>
            </a:extLst>
          </p:cNvPr>
          <p:cNvSpPr>
            <a:spLocks noGrp="1"/>
          </p:cNvSpPr>
          <p:nvPr>
            <p:ph type="body" idx="11"/>
          </p:nvPr>
        </p:nvSpPr>
        <p:spPr/>
        <p:txBody>
          <a:bodyPr/>
          <a:lstStyle/>
          <a:p>
            <a:r>
              <a:rPr lang="de-DE" dirty="0"/>
              <a:t>Ralph Chan</a:t>
            </a:r>
          </a:p>
          <a:p>
            <a:endParaRPr lang="de-DE" dirty="0"/>
          </a:p>
          <a:p>
            <a:r>
              <a:rPr lang="en-US" dirty="0"/>
              <a:t>National Focal Point EU4Health Austria</a:t>
            </a:r>
          </a:p>
          <a:p>
            <a:r>
              <a:rPr lang="en-US" dirty="0"/>
              <a:t>Austrian National Public Health Institute</a:t>
            </a:r>
            <a:endParaRPr lang="de-DE" dirty="0"/>
          </a:p>
        </p:txBody>
      </p:sp>
      <p:sp>
        <p:nvSpPr>
          <p:cNvPr id="4" name="Textplatzhalter 3">
            <a:extLst>
              <a:ext uri="{FF2B5EF4-FFF2-40B4-BE49-F238E27FC236}">
                <a16:creationId xmlns:a16="http://schemas.microsoft.com/office/drawing/2014/main" id="{7099CB6C-BD2F-974A-6EDC-F313BFB0CA31}"/>
              </a:ext>
            </a:extLst>
          </p:cNvPr>
          <p:cNvSpPr>
            <a:spLocks noGrp="1"/>
          </p:cNvSpPr>
          <p:nvPr>
            <p:ph type="body" idx="12"/>
          </p:nvPr>
        </p:nvSpPr>
        <p:spPr/>
        <p:txBody>
          <a:bodyPr/>
          <a:lstStyle/>
          <a:p>
            <a:r>
              <a:rPr lang="de-DE" dirty="0"/>
              <a:t>30.09.2025</a:t>
            </a:r>
          </a:p>
        </p:txBody>
      </p:sp>
      <p:sp>
        <p:nvSpPr>
          <p:cNvPr id="5" name="Textfeld 4">
            <a:extLst>
              <a:ext uri="{FF2B5EF4-FFF2-40B4-BE49-F238E27FC236}">
                <a16:creationId xmlns:a16="http://schemas.microsoft.com/office/drawing/2014/main" id="{2D61009D-A31D-6552-F703-D92079E35B62}"/>
              </a:ext>
            </a:extLst>
          </p:cNvPr>
          <p:cNvSpPr txBox="1"/>
          <p:nvPr/>
        </p:nvSpPr>
        <p:spPr>
          <a:xfrm>
            <a:off x="831849" y="5561814"/>
            <a:ext cx="7755970" cy="584775"/>
          </a:xfrm>
          <a:prstGeom prst="rect">
            <a:avLst/>
          </a:prstGeom>
          <a:noFill/>
        </p:spPr>
        <p:txBody>
          <a:bodyPr wrap="square" rtlCol="0">
            <a:spAutoFit/>
          </a:bodyPr>
          <a:lstStyle/>
          <a:p>
            <a:r>
              <a:rPr lang="de-DE" sz="1600" dirty="0">
                <a:solidFill>
                  <a:srgbClr val="32466E"/>
                </a:solidFill>
                <a:cs typeface="Segoe UI" panose="020B0502040204020203" pitchFamily="34" charset="0"/>
              </a:rPr>
              <a:t>IANPHI</a:t>
            </a:r>
            <a:r>
              <a:rPr lang="de-DE" sz="1600" dirty="0"/>
              <a:t> </a:t>
            </a:r>
            <a:r>
              <a:rPr lang="de-DE" sz="1600" dirty="0">
                <a:solidFill>
                  <a:srgbClr val="32466E"/>
                </a:solidFill>
                <a:cs typeface="Segoe UI" panose="020B0502040204020203" pitchFamily="34" charset="0"/>
              </a:rPr>
              <a:t>Webinar – Shaping European Health </a:t>
            </a:r>
            <a:r>
              <a:rPr lang="de-DE" sz="1600" dirty="0" err="1">
                <a:solidFill>
                  <a:srgbClr val="32466E"/>
                </a:solidFill>
                <a:cs typeface="Segoe UI" panose="020B0502040204020203" pitchFamily="34" charset="0"/>
              </a:rPr>
              <a:t>Policies</a:t>
            </a:r>
            <a:r>
              <a:rPr lang="de-DE" sz="1600" dirty="0">
                <a:solidFill>
                  <a:srgbClr val="32466E"/>
                </a:solidFill>
                <a:cs typeface="Segoe UI" panose="020B0502040204020203" pitchFamily="34" charset="0"/>
              </a:rPr>
              <a:t>: </a:t>
            </a:r>
            <a:r>
              <a:rPr lang="de-DE" sz="1600" dirty="0" err="1">
                <a:solidFill>
                  <a:srgbClr val="32466E"/>
                </a:solidFill>
                <a:cs typeface="Segoe UI" panose="020B0502040204020203" pitchFamily="34" charset="0"/>
              </a:rPr>
              <a:t>Strengthening</a:t>
            </a:r>
            <a:r>
              <a:rPr lang="de-DE" sz="1600" dirty="0">
                <a:solidFill>
                  <a:srgbClr val="32466E"/>
                </a:solidFill>
                <a:cs typeface="Segoe UI" panose="020B0502040204020203" pitchFamily="34" charset="0"/>
              </a:rPr>
              <a:t> NPHIs' </a:t>
            </a:r>
            <a:r>
              <a:rPr lang="de-DE" sz="1600" dirty="0" err="1">
                <a:solidFill>
                  <a:srgbClr val="32466E"/>
                </a:solidFill>
                <a:cs typeface="Segoe UI" panose="020B0502040204020203" pitchFamily="34" charset="0"/>
              </a:rPr>
              <a:t>Role</a:t>
            </a:r>
            <a:r>
              <a:rPr lang="de-DE" sz="1600" dirty="0">
                <a:solidFill>
                  <a:srgbClr val="32466E"/>
                </a:solidFill>
                <a:cs typeface="Segoe UI" panose="020B0502040204020203" pitchFamily="34" charset="0"/>
              </a:rPr>
              <a:t> in Transnational Challenges</a:t>
            </a:r>
          </a:p>
        </p:txBody>
      </p:sp>
    </p:spTree>
    <p:extLst>
      <p:ext uri="{BB962C8B-B14F-4D97-AF65-F5344CB8AC3E}">
        <p14:creationId xmlns:p14="http://schemas.microsoft.com/office/powerpoint/2010/main" val="166400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ands holding a heart shaped object with a flag of the european union&#10;&#10;AI-generated content may be incorrect.">
            <a:extLst>
              <a:ext uri="{FF2B5EF4-FFF2-40B4-BE49-F238E27FC236}">
                <a16:creationId xmlns:a16="http://schemas.microsoft.com/office/drawing/2014/main" id="{4D2D81BC-86EF-57DA-D98E-15865A16AE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56" r="5556"/>
          <a:stretch>
            <a:fillRect/>
          </a:stretch>
        </p:blipFill>
        <p:spPr/>
      </p:pic>
      <p:sp>
        <p:nvSpPr>
          <p:cNvPr id="6" name="Title 5">
            <a:extLst>
              <a:ext uri="{FF2B5EF4-FFF2-40B4-BE49-F238E27FC236}">
                <a16:creationId xmlns:a16="http://schemas.microsoft.com/office/drawing/2014/main" id="{5F197CA0-A1F4-D6EA-39A5-591E7D31F393}"/>
              </a:ext>
            </a:extLst>
          </p:cNvPr>
          <p:cNvSpPr>
            <a:spLocks noGrp="1"/>
          </p:cNvSpPr>
          <p:nvPr>
            <p:ph type="title"/>
          </p:nvPr>
        </p:nvSpPr>
        <p:spPr/>
        <p:txBody>
          <a:bodyPr/>
          <a:lstStyle/>
          <a:p>
            <a:r>
              <a:rPr lang="fi-FI" dirty="0" err="1"/>
              <a:t>Why</a:t>
            </a:r>
            <a:r>
              <a:rPr lang="fi-FI" dirty="0"/>
              <a:t> </a:t>
            </a:r>
            <a:r>
              <a:rPr lang="fi-FI" dirty="0" err="1"/>
              <a:t>cooperation</a:t>
            </a:r>
            <a:r>
              <a:rPr lang="fi-FI" dirty="0"/>
              <a:t> </a:t>
            </a:r>
            <a:r>
              <a:rPr lang="fi-FI" dirty="0" err="1"/>
              <a:t>matters</a:t>
            </a:r>
            <a:endParaRPr lang="fi-FI" dirty="0"/>
          </a:p>
        </p:txBody>
      </p:sp>
      <p:sp>
        <p:nvSpPr>
          <p:cNvPr id="8" name="Text Placeholder 7">
            <a:extLst>
              <a:ext uri="{FF2B5EF4-FFF2-40B4-BE49-F238E27FC236}">
                <a16:creationId xmlns:a16="http://schemas.microsoft.com/office/drawing/2014/main" id="{828B9C9E-6282-6F46-C74F-81C9978F32DF}"/>
              </a:ext>
            </a:extLst>
          </p:cNvPr>
          <p:cNvSpPr>
            <a:spLocks noGrp="1"/>
          </p:cNvSpPr>
          <p:nvPr>
            <p:ph type="body" sz="quarter" idx="14"/>
          </p:nvPr>
        </p:nvSpPr>
        <p:spPr/>
        <p:txBody>
          <a:bodyPr/>
          <a:lstStyle/>
          <a:p>
            <a:r>
              <a:rPr lang="fi-FI" dirty="0"/>
              <a:t>Health </a:t>
            </a:r>
            <a:r>
              <a:rPr lang="fi-FI" dirty="0" err="1"/>
              <a:t>challenges</a:t>
            </a:r>
            <a:r>
              <a:rPr lang="fi-FI" dirty="0"/>
              <a:t> </a:t>
            </a:r>
            <a:r>
              <a:rPr lang="fi-FI" dirty="0" err="1"/>
              <a:t>are</a:t>
            </a:r>
            <a:r>
              <a:rPr lang="fi-FI" dirty="0"/>
              <a:t> cross-</a:t>
            </a:r>
            <a:r>
              <a:rPr lang="fi-FI" dirty="0" err="1"/>
              <a:t>border</a:t>
            </a:r>
            <a:endParaRPr lang="fi-FI" dirty="0"/>
          </a:p>
          <a:p>
            <a:r>
              <a:rPr lang="fi-FI" dirty="0"/>
              <a:t>EU4Health and </a:t>
            </a:r>
            <a:r>
              <a:rPr lang="fi-FI" dirty="0" err="1"/>
              <a:t>Joint</a:t>
            </a:r>
            <a:r>
              <a:rPr lang="fi-FI" dirty="0"/>
              <a:t> </a:t>
            </a:r>
            <a:r>
              <a:rPr lang="fi-FI" dirty="0" err="1"/>
              <a:t>Actions</a:t>
            </a:r>
            <a:r>
              <a:rPr lang="fi-FI" dirty="0"/>
              <a:t> </a:t>
            </a:r>
            <a:r>
              <a:rPr lang="fi-FI" dirty="0" err="1"/>
              <a:t>allow</a:t>
            </a:r>
            <a:r>
              <a:rPr lang="fi-FI" dirty="0"/>
              <a:t> us to </a:t>
            </a:r>
            <a:r>
              <a:rPr lang="fi-FI" dirty="0" err="1"/>
              <a:t>scale</a:t>
            </a:r>
            <a:r>
              <a:rPr lang="fi-FI" dirty="0"/>
              <a:t> </a:t>
            </a:r>
            <a:r>
              <a:rPr lang="fi-FI" dirty="0" err="1"/>
              <a:t>good</a:t>
            </a:r>
            <a:r>
              <a:rPr lang="fi-FI" dirty="0"/>
              <a:t> </a:t>
            </a:r>
            <a:r>
              <a:rPr lang="fi-FI" dirty="0" err="1"/>
              <a:t>practives</a:t>
            </a:r>
            <a:r>
              <a:rPr lang="fi-FI" dirty="0"/>
              <a:t> </a:t>
            </a:r>
            <a:r>
              <a:rPr lang="fi-FI" dirty="0" err="1"/>
              <a:t>across</a:t>
            </a:r>
            <a:r>
              <a:rPr lang="fi-FI" dirty="0"/>
              <a:t> Europe</a:t>
            </a:r>
          </a:p>
        </p:txBody>
      </p:sp>
      <p:sp>
        <p:nvSpPr>
          <p:cNvPr id="4" name="Date Placeholder 3">
            <a:extLst>
              <a:ext uri="{FF2B5EF4-FFF2-40B4-BE49-F238E27FC236}">
                <a16:creationId xmlns:a16="http://schemas.microsoft.com/office/drawing/2014/main" id="{6706D6BA-D18C-949C-243B-31CACD7B1352}"/>
              </a:ext>
            </a:extLst>
          </p:cNvPr>
          <p:cNvSpPr>
            <a:spLocks noGrp="1"/>
          </p:cNvSpPr>
          <p:nvPr>
            <p:ph type="dt" sz="half" idx="15"/>
          </p:nvPr>
        </p:nvSpPr>
        <p:spPr/>
        <p:txBody>
          <a:bodyPr/>
          <a:lstStyle/>
          <a:p>
            <a:r>
              <a:rPr lang="en-GB" dirty="0"/>
              <a:t>2025-09-30</a:t>
            </a:r>
          </a:p>
        </p:txBody>
      </p:sp>
      <p:sp>
        <p:nvSpPr>
          <p:cNvPr id="5" name="Slide Number Placeholder 4">
            <a:extLst>
              <a:ext uri="{FF2B5EF4-FFF2-40B4-BE49-F238E27FC236}">
                <a16:creationId xmlns:a16="http://schemas.microsoft.com/office/drawing/2014/main" id="{C451B5C4-14AF-ED36-B97C-5596CB72493F}"/>
              </a:ext>
            </a:extLst>
          </p:cNvPr>
          <p:cNvSpPr>
            <a:spLocks noGrp="1"/>
          </p:cNvSpPr>
          <p:nvPr>
            <p:ph type="sldNum" sz="quarter" idx="17"/>
          </p:nvPr>
        </p:nvSpPr>
        <p:spPr/>
        <p:txBody>
          <a:bodyPr/>
          <a:lstStyle/>
          <a:p>
            <a:fld id="{31160B98-140E-4345-B1A3-2A7247C42973}" type="slidenum">
              <a:rPr lang="en-GB" smtClean="0"/>
              <a:t>30</a:t>
            </a:fld>
            <a:endParaRPr lang="en-GB" dirty="0"/>
          </a:p>
        </p:txBody>
      </p:sp>
    </p:spTree>
    <p:extLst>
      <p:ext uri="{BB962C8B-B14F-4D97-AF65-F5344CB8AC3E}">
        <p14:creationId xmlns:p14="http://schemas.microsoft.com/office/powerpoint/2010/main" val="1792804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europe on a table&#10;&#10;AI-generated content may be incorrect.">
            <a:extLst>
              <a:ext uri="{FF2B5EF4-FFF2-40B4-BE49-F238E27FC236}">
                <a16:creationId xmlns:a16="http://schemas.microsoft.com/office/drawing/2014/main" id="{5B2264A1-682F-8F1D-C180-4346948CA54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21414"/>
            <a:ext cx="12192000" cy="6831798"/>
          </a:xfrm>
          <a:prstGeom prst="rect">
            <a:avLst/>
          </a:prstGeom>
        </p:spPr>
      </p:pic>
      <p:sp>
        <p:nvSpPr>
          <p:cNvPr id="10" name="Rectangle: Rounded Corners 9">
            <a:extLst>
              <a:ext uri="{FF2B5EF4-FFF2-40B4-BE49-F238E27FC236}">
                <a16:creationId xmlns:a16="http://schemas.microsoft.com/office/drawing/2014/main" id="{C19A8143-D789-7ADA-8198-A43DEA19D34E}"/>
              </a:ext>
            </a:extLst>
          </p:cNvPr>
          <p:cNvSpPr/>
          <p:nvPr/>
        </p:nvSpPr>
        <p:spPr>
          <a:xfrm>
            <a:off x="600594" y="1893888"/>
            <a:ext cx="10814859" cy="2811462"/>
          </a:xfrm>
          <a:prstGeom prst="round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Date Placeholder 4">
            <a:extLst>
              <a:ext uri="{FF2B5EF4-FFF2-40B4-BE49-F238E27FC236}">
                <a16:creationId xmlns:a16="http://schemas.microsoft.com/office/drawing/2014/main" id="{3CAE33C9-1DB7-F2DA-7ED5-F0D8A72B06CC}"/>
              </a:ext>
            </a:extLst>
          </p:cNvPr>
          <p:cNvSpPr>
            <a:spLocks noGrp="1"/>
          </p:cNvSpPr>
          <p:nvPr>
            <p:ph type="dt" sz="half" idx="10"/>
          </p:nvPr>
        </p:nvSpPr>
        <p:spPr/>
        <p:txBody>
          <a:bodyPr/>
          <a:lstStyle/>
          <a:p>
            <a:r>
              <a:rPr lang="en-GB" dirty="0"/>
              <a:t>2025-09-30</a:t>
            </a:r>
          </a:p>
        </p:txBody>
      </p:sp>
      <p:sp>
        <p:nvSpPr>
          <p:cNvPr id="6" name="Slide Number Placeholder 5">
            <a:extLst>
              <a:ext uri="{FF2B5EF4-FFF2-40B4-BE49-F238E27FC236}">
                <a16:creationId xmlns:a16="http://schemas.microsoft.com/office/drawing/2014/main" id="{9FD51BD0-8231-DC69-AA66-AAEF563C84C6}"/>
              </a:ext>
            </a:extLst>
          </p:cNvPr>
          <p:cNvSpPr>
            <a:spLocks noGrp="1"/>
          </p:cNvSpPr>
          <p:nvPr>
            <p:ph type="sldNum" sz="quarter" idx="12"/>
          </p:nvPr>
        </p:nvSpPr>
        <p:spPr/>
        <p:txBody>
          <a:bodyPr/>
          <a:lstStyle/>
          <a:p>
            <a:fld id="{31160B98-140E-4345-B1A3-2A7247C42973}" type="slidenum">
              <a:rPr lang="en-GB" smtClean="0"/>
              <a:pPr/>
              <a:t>31</a:t>
            </a:fld>
            <a:endParaRPr lang="en-GB" dirty="0"/>
          </a:p>
        </p:txBody>
      </p:sp>
      <p:sp>
        <p:nvSpPr>
          <p:cNvPr id="4" name="Text Placeholder 3">
            <a:extLst>
              <a:ext uri="{FF2B5EF4-FFF2-40B4-BE49-F238E27FC236}">
                <a16:creationId xmlns:a16="http://schemas.microsoft.com/office/drawing/2014/main" id="{E37591CE-8E04-0E3D-EA91-8D84088B64E0}"/>
              </a:ext>
            </a:extLst>
          </p:cNvPr>
          <p:cNvSpPr>
            <a:spLocks noGrp="1"/>
          </p:cNvSpPr>
          <p:nvPr>
            <p:ph type="body" sz="quarter" idx="4294967295"/>
          </p:nvPr>
        </p:nvSpPr>
        <p:spPr>
          <a:xfrm>
            <a:off x="868680" y="2009775"/>
            <a:ext cx="10417175" cy="2811463"/>
          </a:xfrm>
        </p:spPr>
        <p:txBody>
          <a:bodyPr>
            <a:normAutofit/>
          </a:bodyPr>
          <a:lstStyle/>
          <a:p>
            <a:pPr marL="0" indent="0">
              <a:buNone/>
            </a:pPr>
            <a:r>
              <a:rPr lang="en-GB" sz="3200" b="1" dirty="0"/>
              <a:t>We often identify good practices in one country – but transferring them EU-wide in complex. </a:t>
            </a:r>
          </a:p>
          <a:p>
            <a:pPr marL="0" indent="0">
              <a:buNone/>
            </a:pPr>
            <a:r>
              <a:rPr lang="en-GB" sz="3200" b="1" dirty="0"/>
              <a:t>Different systems, contexts, and capacities mean what works in one setting doesn’t automatically work elsewhere.</a:t>
            </a:r>
          </a:p>
        </p:txBody>
      </p:sp>
    </p:spTree>
    <p:extLst>
      <p:ext uri="{BB962C8B-B14F-4D97-AF65-F5344CB8AC3E}">
        <p14:creationId xmlns:p14="http://schemas.microsoft.com/office/powerpoint/2010/main" val="67251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pen over a clipboard&#10;&#10;AI-generated content may be incorrect.">
            <a:extLst>
              <a:ext uri="{FF2B5EF4-FFF2-40B4-BE49-F238E27FC236}">
                <a16:creationId xmlns:a16="http://schemas.microsoft.com/office/drawing/2014/main" id="{10CA256F-192A-E5BE-7368-0C385BEF124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603" r="24603"/>
          <a:stretch>
            <a:fillRect/>
          </a:stretch>
        </p:blipFill>
        <p:spPr/>
      </p:pic>
      <p:sp>
        <p:nvSpPr>
          <p:cNvPr id="3" name="Title 2">
            <a:extLst>
              <a:ext uri="{FF2B5EF4-FFF2-40B4-BE49-F238E27FC236}">
                <a16:creationId xmlns:a16="http://schemas.microsoft.com/office/drawing/2014/main" id="{9ADF11B3-5F11-0AC2-ECD5-0364716D2A15}"/>
              </a:ext>
            </a:extLst>
          </p:cNvPr>
          <p:cNvSpPr>
            <a:spLocks noGrp="1"/>
          </p:cNvSpPr>
          <p:nvPr>
            <p:ph type="title"/>
          </p:nvPr>
        </p:nvSpPr>
        <p:spPr/>
        <p:txBody>
          <a:bodyPr>
            <a:normAutofit/>
          </a:bodyPr>
          <a:lstStyle/>
          <a:p>
            <a:r>
              <a:rPr lang="fi-FI" dirty="0" err="1"/>
              <a:t>Challenges</a:t>
            </a:r>
            <a:r>
              <a:rPr lang="fi-FI" dirty="0"/>
              <a:t> in EU-</a:t>
            </a:r>
            <a:r>
              <a:rPr lang="fi-FI" dirty="0" err="1"/>
              <a:t>wide</a:t>
            </a:r>
            <a:r>
              <a:rPr lang="fi-FI" dirty="0"/>
              <a:t> </a:t>
            </a:r>
            <a:r>
              <a:rPr lang="fi-FI" dirty="0" err="1"/>
              <a:t>implementation</a:t>
            </a:r>
            <a:endParaRPr lang="fi-FI" dirty="0"/>
          </a:p>
        </p:txBody>
      </p:sp>
      <p:sp>
        <p:nvSpPr>
          <p:cNvPr id="4" name="Text Placeholder 3">
            <a:extLst>
              <a:ext uri="{FF2B5EF4-FFF2-40B4-BE49-F238E27FC236}">
                <a16:creationId xmlns:a16="http://schemas.microsoft.com/office/drawing/2014/main" id="{40F446A5-B752-D9FE-78B8-57B072ED649B}"/>
              </a:ext>
            </a:extLst>
          </p:cNvPr>
          <p:cNvSpPr>
            <a:spLocks noGrp="1"/>
          </p:cNvSpPr>
          <p:nvPr>
            <p:ph type="body" sz="quarter" idx="14"/>
          </p:nvPr>
        </p:nvSpPr>
        <p:spPr/>
        <p:txBody>
          <a:bodyPr>
            <a:normAutofit/>
          </a:bodyPr>
          <a:lstStyle/>
          <a:p>
            <a:pPr marL="0" indent="0">
              <a:buNone/>
            </a:pPr>
            <a:r>
              <a:rPr lang="fi-FI" dirty="0" err="1"/>
              <a:t>Barriers</a:t>
            </a:r>
            <a:r>
              <a:rPr lang="fi-FI" dirty="0"/>
              <a:t> to </a:t>
            </a:r>
            <a:r>
              <a:rPr lang="fi-FI" dirty="0" err="1"/>
              <a:t>scaling</a:t>
            </a:r>
            <a:r>
              <a:rPr lang="fi-FI" dirty="0"/>
              <a:t> </a:t>
            </a:r>
            <a:r>
              <a:rPr lang="fi-FI" dirty="0" err="1"/>
              <a:t>good</a:t>
            </a:r>
            <a:r>
              <a:rPr lang="fi-FI" dirty="0"/>
              <a:t> </a:t>
            </a:r>
            <a:r>
              <a:rPr lang="fi-FI" dirty="0" err="1"/>
              <a:t>practices</a:t>
            </a:r>
            <a:r>
              <a:rPr lang="fi-FI" dirty="0"/>
              <a:t>:</a:t>
            </a:r>
          </a:p>
          <a:p>
            <a:pPr lvl="1"/>
            <a:r>
              <a:rPr lang="fi-FI" dirty="0"/>
              <a:t>National </a:t>
            </a:r>
            <a:r>
              <a:rPr lang="fi-FI" dirty="0" err="1"/>
              <a:t>health</a:t>
            </a:r>
            <a:r>
              <a:rPr lang="fi-FI" dirty="0"/>
              <a:t> </a:t>
            </a:r>
            <a:r>
              <a:rPr lang="fi-FI" dirty="0" err="1"/>
              <a:t>systems</a:t>
            </a:r>
            <a:r>
              <a:rPr lang="fi-FI" dirty="0"/>
              <a:t> </a:t>
            </a:r>
            <a:r>
              <a:rPr lang="fi-FI" dirty="0" err="1"/>
              <a:t>differ</a:t>
            </a:r>
            <a:r>
              <a:rPr lang="fi-FI" dirty="0"/>
              <a:t> in </a:t>
            </a:r>
            <a:r>
              <a:rPr lang="fi-FI" dirty="0" err="1"/>
              <a:t>structure</a:t>
            </a:r>
            <a:r>
              <a:rPr lang="fi-FI" dirty="0"/>
              <a:t> and </a:t>
            </a:r>
            <a:r>
              <a:rPr lang="fi-FI" dirty="0" err="1"/>
              <a:t>resources</a:t>
            </a:r>
            <a:endParaRPr lang="fi-FI" dirty="0"/>
          </a:p>
          <a:p>
            <a:pPr lvl="1"/>
            <a:r>
              <a:rPr lang="fi-FI" dirty="0"/>
              <a:t>Policy </a:t>
            </a:r>
            <a:r>
              <a:rPr lang="fi-FI" dirty="0" err="1"/>
              <a:t>priorities</a:t>
            </a:r>
            <a:r>
              <a:rPr lang="fi-FI" dirty="0"/>
              <a:t> </a:t>
            </a:r>
            <a:r>
              <a:rPr lang="fi-FI" dirty="0" err="1"/>
              <a:t>are</a:t>
            </a:r>
            <a:r>
              <a:rPr lang="fi-FI" dirty="0"/>
              <a:t> </a:t>
            </a:r>
            <a:r>
              <a:rPr lang="fi-FI" dirty="0" err="1"/>
              <a:t>not</a:t>
            </a:r>
            <a:r>
              <a:rPr lang="fi-FI" dirty="0"/>
              <a:t> </a:t>
            </a:r>
            <a:r>
              <a:rPr lang="fi-FI" dirty="0" err="1"/>
              <a:t>always</a:t>
            </a:r>
            <a:r>
              <a:rPr lang="fi-FI" dirty="0"/>
              <a:t> </a:t>
            </a:r>
            <a:r>
              <a:rPr lang="fi-FI" dirty="0" err="1"/>
              <a:t>aligned</a:t>
            </a:r>
            <a:endParaRPr lang="fi-FI" dirty="0"/>
          </a:p>
          <a:p>
            <a:pPr lvl="1"/>
            <a:r>
              <a:rPr lang="fi-FI" dirty="0" err="1"/>
              <a:t>Administrative</a:t>
            </a:r>
            <a:r>
              <a:rPr lang="fi-FI" dirty="0"/>
              <a:t> and </a:t>
            </a:r>
            <a:r>
              <a:rPr lang="fi-FI" dirty="0" err="1"/>
              <a:t>reporting</a:t>
            </a:r>
            <a:r>
              <a:rPr lang="fi-FI" dirty="0"/>
              <a:t> </a:t>
            </a:r>
            <a:r>
              <a:rPr lang="fi-FI" dirty="0" err="1"/>
              <a:t>burdens</a:t>
            </a:r>
            <a:r>
              <a:rPr lang="fi-FI" dirty="0"/>
              <a:t> </a:t>
            </a:r>
            <a:r>
              <a:rPr lang="fi-FI" dirty="0" err="1"/>
              <a:t>slow</a:t>
            </a:r>
            <a:r>
              <a:rPr lang="fi-FI" dirty="0"/>
              <a:t> </a:t>
            </a:r>
            <a:r>
              <a:rPr lang="fi-FI" dirty="0" err="1"/>
              <a:t>uptake</a:t>
            </a:r>
            <a:endParaRPr lang="fi-FI" dirty="0"/>
          </a:p>
          <a:p>
            <a:pPr lvl="1"/>
            <a:r>
              <a:rPr lang="fi-FI" dirty="0"/>
              <a:t>Limited </a:t>
            </a:r>
            <a:r>
              <a:rPr lang="fi-FI" dirty="0" err="1"/>
              <a:t>resources</a:t>
            </a:r>
            <a:r>
              <a:rPr lang="fi-FI" dirty="0"/>
              <a:t> for </a:t>
            </a:r>
            <a:r>
              <a:rPr lang="fi-FI" dirty="0" err="1"/>
              <a:t>implementation</a:t>
            </a:r>
            <a:r>
              <a:rPr lang="fi-FI" dirty="0"/>
              <a:t> and </a:t>
            </a:r>
            <a:r>
              <a:rPr lang="fi-FI" dirty="0" err="1"/>
              <a:t>follow-up</a:t>
            </a:r>
            <a:r>
              <a:rPr lang="fi-FI" dirty="0"/>
              <a:t> </a:t>
            </a:r>
            <a:r>
              <a:rPr lang="fi-FI" dirty="0" err="1"/>
              <a:t>after</a:t>
            </a:r>
            <a:r>
              <a:rPr lang="fi-FI" dirty="0"/>
              <a:t> </a:t>
            </a:r>
            <a:r>
              <a:rPr lang="fi-FI" dirty="0" err="1"/>
              <a:t>project</a:t>
            </a:r>
            <a:r>
              <a:rPr lang="fi-FI" dirty="0"/>
              <a:t> </a:t>
            </a:r>
            <a:r>
              <a:rPr lang="fi-FI" dirty="0" err="1"/>
              <a:t>end</a:t>
            </a:r>
            <a:endParaRPr lang="fi-FI" dirty="0"/>
          </a:p>
        </p:txBody>
      </p:sp>
      <p:sp>
        <p:nvSpPr>
          <p:cNvPr id="5" name="Date Placeholder 4">
            <a:extLst>
              <a:ext uri="{FF2B5EF4-FFF2-40B4-BE49-F238E27FC236}">
                <a16:creationId xmlns:a16="http://schemas.microsoft.com/office/drawing/2014/main" id="{E7E1A4B7-D44F-C87D-0F4A-39114C6D1DA6}"/>
              </a:ext>
            </a:extLst>
          </p:cNvPr>
          <p:cNvSpPr>
            <a:spLocks noGrp="1"/>
          </p:cNvSpPr>
          <p:nvPr>
            <p:ph type="dt" sz="half" idx="15"/>
          </p:nvPr>
        </p:nvSpPr>
        <p:spPr/>
        <p:txBody>
          <a:bodyPr/>
          <a:lstStyle/>
          <a:p>
            <a:r>
              <a:rPr lang="en-GB" noProof="0" dirty="0"/>
              <a:t>2025-09-30</a:t>
            </a:r>
          </a:p>
        </p:txBody>
      </p:sp>
      <p:sp>
        <p:nvSpPr>
          <p:cNvPr id="6" name="Slide Number Placeholder 5">
            <a:extLst>
              <a:ext uri="{FF2B5EF4-FFF2-40B4-BE49-F238E27FC236}">
                <a16:creationId xmlns:a16="http://schemas.microsoft.com/office/drawing/2014/main" id="{C7EF0A22-C4A4-8299-27EC-F75E7C89F858}"/>
              </a:ext>
            </a:extLst>
          </p:cNvPr>
          <p:cNvSpPr>
            <a:spLocks noGrp="1"/>
          </p:cNvSpPr>
          <p:nvPr>
            <p:ph type="sldNum" sz="quarter" idx="17"/>
          </p:nvPr>
        </p:nvSpPr>
        <p:spPr/>
        <p:txBody>
          <a:bodyPr/>
          <a:lstStyle/>
          <a:p>
            <a:fld id="{31160B98-140E-4345-B1A3-2A7247C42973}" type="slidenum">
              <a:rPr lang="en-GB" noProof="0" smtClean="0"/>
              <a:pPr/>
              <a:t>32</a:t>
            </a:fld>
            <a:endParaRPr lang="en-GB" noProof="0" dirty="0"/>
          </a:p>
        </p:txBody>
      </p:sp>
    </p:spTree>
    <p:extLst>
      <p:ext uri="{BB962C8B-B14F-4D97-AF65-F5344CB8AC3E}">
        <p14:creationId xmlns:p14="http://schemas.microsoft.com/office/powerpoint/2010/main" val="274516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arrows pointing upwards&#10;&#10;AI-generated content may be incorrect.">
            <a:extLst>
              <a:ext uri="{FF2B5EF4-FFF2-40B4-BE49-F238E27FC236}">
                <a16:creationId xmlns:a16="http://schemas.microsoft.com/office/drawing/2014/main" id="{7CFCE17D-C088-29CB-401E-E42BB32F0B70}"/>
              </a:ext>
            </a:extLst>
          </p:cNvPr>
          <p:cNvPicPr>
            <a:picLocks noChangeAspect="1"/>
          </p:cNvPicPr>
          <p:nvPr/>
        </p:nvPicPr>
        <p:blipFill>
          <a:blip r:embed="rId2">
            <a:extLst>
              <a:ext uri="{28A0092B-C50C-407E-A947-70E740481C1C}">
                <a14:useLocalDpi xmlns:a14="http://schemas.microsoft.com/office/drawing/2010/main" val="0"/>
              </a:ext>
            </a:extLst>
          </a:blip>
          <a:srcRect l="23663" r="17003" b="-1"/>
          <a:stretch>
            <a:fillRect/>
          </a:stretch>
        </p:blipFill>
        <p:spPr>
          <a:xfrm>
            <a:off x="6096000" y="10"/>
            <a:ext cx="6095999" cy="6857990"/>
          </a:xfrm>
          <a:prstGeom prst="rect">
            <a:avLst/>
          </a:prstGeom>
          <a:noFill/>
        </p:spPr>
      </p:pic>
      <p:sp>
        <p:nvSpPr>
          <p:cNvPr id="4" name="Text Placeholder 3">
            <a:extLst>
              <a:ext uri="{FF2B5EF4-FFF2-40B4-BE49-F238E27FC236}">
                <a16:creationId xmlns:a16="http://schemas.microsoft.com/office/drawing/2014/main" id="{86AE6651-65B5-BC39-7F6A-7F9EB49821B6}"/>
              </a:ext>
            </a:extLst>
          </p:cNvPr>
          <p:cNvSpPr>
            <a:spLocks noGrp="1"/>
          </p:cNvSpPr>
          <p:nvPr>
            <p:ph type="body" sz="quarter" idx="14"/>
          </p:nvPr>
        </p:nvSpPr>
        <p:spPr>
          <a:xfrm>
            <a:off x="375619" y="2121408"/>
            <a:ext cx="5232400" cy="2811780"/>
          </a:xfrm>
        </p:spPr>
        <p:txBody>
          <a:bodyPr>
            <a:normAutofit/>
          </a:bodyPr>
          <a:lstStyle/>
          <a:p>
            <a:pPr marL="0" indent="0">
              <a:buNone/>
            </a:pPr>
            <a:r>
              <a:rPr lang="fi-FI" sz="2800" b="1" dirty="0" err="1"/>
              <a:t>When</a:t>
            </a:r>
            <a:r>
              <a:rPr lang="fi-FI" sz="2800" b="1" dirty="0"/>
              <a:t> </a:t>
            </a:r>
            <a:r>
              <a:rPr lang="fi-FI" sz="2800" b="1" dirty="0" err="1"/>
              <a:t>scaling</a:t>
            </a:r>
            <a:r>
              <a:rPr lang="fi-FI" sz="2800" b="1" dirty="0"/>
              <a:t> </a:t>
            </a:r>
            <a:r>
              <a:rPr lang="fi-FI" sz="2800" b="1" dirty="0" err="1"/>
              <a:t>good</a:t>
            </a:r>
            <a:r>
              <a:rPr lang="fi-FI" sz="2800" b="1" dirty="0"/>
              <a:t> </a:t>
            </a:r>
            <a:r>
              <a:rPr lang="fi-FI" sz="2800" b="1" dirty="0" err="1"/>
              <a:t>practives</a:t>
            </a:r>
            <a:r>
              <a:rPr lang="fi-FI" sz="2800" b="1" dirty="0"/>
              <a:t>, </a:t>
            </a:r>
            <a:r>
              <a:rPr lang="fi-FI" sz="2800" b="1" dirty="0" err="1"/>
              <a:t>adaptation</a:t>
            </a:r>
            <a:r>
              <a:rPr lang="fi-FI" sz="2800" b="1" dirty="0"/>
              <a:t> is </a:t>
            </a:r>
            <a:r>
              <a:rPr lang="fi-FI" sz="2800" b="1" dirty="0" err="1"/>
              <a:t>key</a:t>
            </a:r>
            <a:r>
              <a:rPr lang="fi-FI" sz="2800" b="1" dirty="0"/>
              <a:t>. </a:t>
            </a:r>
          </a:p>
          <a:p>
            <a:pPr marL="0" indent="0">
              <a:buNone/>
            </a:pPr>
            <a:r>
              <a:rPr lang="fi-FI" sz="2800" b="1" dirty="0" err="1"/>
              <a:t>We</a:t>
            </a:r>
            <a:r>
              <a:rPr lang="fi-FI" sz="2800" b="1" dirty="0"/>
              <a:t> </a:t>
            </a:r>
            <a:r>
              <a:rPr lang="fi-FI" sz="2800" b="1" dirty="0" err="1"/>
              <a:t>need</a:t>
            </a:r>
            <a:r>
              <a:rPr lang="fi-FI" sz="2800" b="1" dirty="0"/>
              <a:t> </a:t>
            </a:r>
            <a:r>
              <a:rPr lang="fi-FI" sz="2800" b="1" dirty="0" err="1"/>
              <a:t>flexibility</a:t>
            </a:r>
            <a:r>
              <a:rPr lang="fi-FI" sz="2800" b="1" dirty="0"/>
              <a:t> to </a:t>
            </a:r>
            <a:r>
              <a:rPr lang="fi-FI" sz="2800" b="1" dirty="0" err="1"/>
              <a:t>adjust</a:t>
            </a:r>
            <a:r>
              <a:rPr lang="fi-FI" sz="2800" b="1" dirty="0"/>
              <a:t> </a:t>
            </a:r>
            <a:r>
              <a:rPr lang="fi-FI" sz="2800" b="1" dirty="0" err="1"/>
              <a:t>models</a:t>
            </a:r>
            <a:r>
              <a:rPr lang="fi-FI" sz="2800" b="1" dirty="0"/>
              <a:t> to </a:t>
            </a:r>
            <a:r>
              <a:rPr lang="fi-FI" sz="2800" b="1" dirty="0" err="1"/>
              <a:t>local</a:t>
            </a:r>
            <a:r>
              <a:rPr lang="fi-FI" sz="2800" b="1" dirty="0"/>
              <a:t> </a:t>
            </a:r>
            <a:r>
              <a:rPr lang="fi-FI" sz="2800" b="1" dirty="0" err="1"/>
              <a:t>context</a:t>
            </a:r>
            <a:r>
              <a:rPr lang="fi-FI" sz="2800" b="1" dirty="0"/>
              <a:t>, </a:t>
            </a:r>
            <a:r>
              <a:rPr lang="fi-FI" sz="2800" b="1" dirty="0" err="1"/>
              <a:t>while</a:t>
            </a:r>
            <a:r>
              <a:rPr lang="fi-FI" sz="2800" b="1" dirty="0"/>
              <a:t> </a:t>
            </a:r>
            <a:r>
              <a:rPr lang="fi-FI" sz="2800" b="1" dirty="0" err="1"/>
              <a:t>preserving</a:t>
            </a:r>
            <a:r>
              <a:rPr lang="fi-FI" sz="2800" b="1" dirty="0"/>
              <a:t> </a:t>
            </a:r>
            <a:r>
              <a:rPr lang="fi-FI" sz="2800" b="1" dirty="0" err="1"/>
              <a:t>core</a:t>
            </a:r>
            <a:r>
              <a:rPr lang="fi-FI" sz="2800" b="1" dirty="0"/>
              <a:t> </a:t>
            </a:r>
            <a:r>
              <a:rPr lang="fi-FI" sz="2800" b="1" dirty="0" err="1"/>
              <a:t>elements</a:t>
            </a:r>
            <a:r>
              <a:rPr lang="fi-FI" sz="2800" b="1" dirty="0"/>
              <a:t> </a:t>
            </a:r>
            <a:r>
              <a:rPr lang="fi-FI" sz="2800" b="1" dirty="0" err="1"/>
              <a:t>that</a:t>
            </a:r>
            <a:r>
              <a:rPr lang="fi-FI" sz="2800" b="1" dirty="0"/>
              <a:t> </a:t>
            </a:r>
            <a:r>
              <a:rPr lang="fi-FI" sz="2800" b="1" dirty="0" err="1"/>
              <a:t>make</a:t>
            </a:r>
            <a:r>
              <a:rPr lang="fi-FI" sz="2800" b="1" dirty="0"/>
              <a:t> </a:t>
            </a:r>
            <a:r>
              <a:rPr lang="fi-FI" sz="2800" b="1" dirty="0" err="1"/>
              <a:t>them</a:t>
            </a:r>
            <a:r>
              <a:rPr lang="fi-FI" sz="2800" b="1" dirty="0"/>
              <a:t> </a:t>
            </a:r>
            <a:r>
              <a:rPr lang="fi-FI" sz="2800" b="1" dirty="0" err="1"/>
              <a:t>effective</a:t>
            </a:r>
            <a:r>
              <a:rPr lang="fi-FI" sz="2800" b="1" dirty="0"/>
              <a:t>.</a:t>
            </a:r>
          </a:p>
        </p:txBody>
      </p:sp>
      <p:sp>
        <p:nvSpPr>
          <p:cNvPr id="5" name="Date Placeholder 4">
            <a:extLst>
              <a:ext uri="{FF2B5EF4-FFF2-40B4-BE49-F238E27FC236}">
                <a16:creationId xmlns:a16="http://schemas.microsoft.com/office/drawing/2014/main" id="{A9CA90DE-DFBD-6732-5301-D2635D5A3BAB}"/>
              </a:ext>
            </a:extLst>
          </p:cNvPr>
          <p:cNvSpPr>
            <a:spLocks noGrp="1"/>
          </p:cNvSpPr>
          <p:nvPr>
            <p:ph type="dt" sz="half" idx="10"/>
          </p:nvPr>
        </p:nvSpPr>
        <p:spPr>
          <a:xfrm>
            <a:off x="3635451" y="6269995"/>
            <a:ext cx="1972568" cy="284816"/>
          </a:xfrm>
        </p:spPr>
        <p:txBody>
          <a:bodyPr anchor="ctr">
            <a:normAutofit fontScale="85000" lnSpcReduction="20000"/>
          </a:bodyPr>
          <a:lstStyle/>
          <a:p>
            <a:pPr>
              <a:spcAft>
                <a:spcPts val="600"/>
              </a:spcAft>
            </a:pPr>
            <a:r>
              <a:rPr lang="en-GB" noProof="0" dirty="0"/>
              <a:t>2025-09-30</a:t>
            </a:r>
          </a:p>
        </p:txBody>
      </p:sp>
      <p:sp>
        <p:nvSpPr>
          <p:cNvPr id="6" name="Slide Number Placeholder 5">
            <a:extLst>
              <a:ext uri="{FF2B5EF4-FFF2-40B4-BE49-F238E27FC236}">
                <a16:creationId xmlns:a16="http://schemas.microsoft.com/office/drawing/2014/main" id="{F4A6E222-8DB1-5607-4395-A43332461683}"/>
              </a:ext>
            </a:extLst>
          </p:cNvPr>
          <p:cNvSpPr>
            <a:spLocks noGrp="1"/>
          </p:cNvSpPr>
          <p:nvPr>
            <p:ph type="sldNum" sz="quarter" idx="12"/>
          </p:nvPr>
        </p:nvSpPr>
        <p:spPr>
          <a:xfrm>
            <a:off x="11184507" y="6269995"/>
            <a:ext cx="639939" cy="284816"/>
          </a:xfrm>
        </p:spPr>
        <p:txBody>
          <a:bodyPr anchor="ctr">
            <a:normAutofit fontScale="85000" lnSpcReduction="20000"/>
          </a:bodyPr>
          <a:lstStyle/>
          <a:p>
            <a:pPr>
              <a:spcAft>
                <a:spcPts val="600"/>
              </a:spcAft>
            </a:pPr>
            <a:fld id="{31160B98-140E-4345-B1A3-2A7247C42973}" type="slidenum">
              <a:rPr lang="en-GB" noProof="0" smtClean="0"/>
              <a:pPr>
                <a:spcAft>
                  <a:spcPts val="600"/>
                </a:spcAft>
              </a:pPr>
              <a:t>33</a:t>
            </a:fld>
            <a:endParaRPr lang="en-GB" noProof="0"/>
          </a:p>
        </p:txBody>
      </p:sp>
    </p:spTree>
    <p:extLst>
      <p:ext uri="{BB962C8B-B14F-4D97-AF65-F5344CB8AC3E}">
        <p14:creationId xmlns:p14="http://schemas.microsoft.com/office/powerpoint/2010/main" val="2319787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26984A-F496-DB22-EBEE-58098F1C2914}"/>
              </a:ext>
            </a:extLst>
          </p:cNvPr>
          <p:cNvSpPr>
            <a:spLocks noGrp="1"/>
          </p:cNvSpPr>
          <p:nvPr>
            <p:ph type="title"/>
          </p:nvPr>
        </p:nvSpPr>
        <p:spPr>
          <a:xfrm>
            <a:off x="376517" y="557866"/>
            <a:ext cx="11447929" cy="1468158"/>
          </a:xfrm>
        </p:spPr>
        <p:txBody>
          <a:bodyPr anchor="t">
            <a:normAutofit/>
          </a:bodyPr>
          <a:lstStyle/>
          <a:p>
            <a:pPr marL="0" indent="0">
              <a:buNone/>
            </a:pPr>
            <a:r>
              <a:rPr lang="fi-FI" dirty="0" err="1"/>
              <a:t>From</a:t>
            </a:r>
            <a:r>
              <a:rPr lang="fi-FI" dirty="0"/>
              <a:t> </a:t>
            </a:r>
            <a:r>
              <a:rPr lang="fi-FI" dirty="0" err="1"/>
              <a:t>Joint</a:t>
            </a:r>
            <a:r>
              <a:rPr lang="fi-FI" dirty="0"/>
              <a:t> Action </a:t>
            </a:r>
            <a:r>
              <a:rPr lang="fi-FI" dirty="0" err="1"/>
              <a:t>deliverables</a:t>
            </a:r>
            <a:r>
              <a:rPr lang="fi-FI" dirty="0"/>
              <a:t>, </a:t>
            </a:r>
            <a:r>
              <a:rPr lang="fi-FI" dirty="0" err="1"/>
              <a:t>togerher</a:t>
            </a:r>
            <a:r>
              <a:rPr lang="fi-FI" dirty="0"/>
              <a:t> for </a:t>
            </a:r>
            <a:r>
              <a:rPr lang="fi-FI" dirty="0" err="1"/>
              <a:t>healthier</a:t>
            </a:r>
            <a:r>
              <a:rPr lang="fi-FI" dirty="0"/>
              <a:t> </a:t>
            </a:r>
            <a:r>
              <a:rPr lang="fi-FI" dirty="0" err="1"/>
              <a:t>populations</a:t>
            </a:r>
            <a:endParaRPr lang="fi-FI" dirty="0"/>
          </a:p>
        </p:txBody>
      </p:sp>
      <p:pic>
        <p:nvPicPr>
          <p:cNvPr id="9" name="Picture 8" descr="A person holding a heart in front of a crowd&#10;&#10;AI-generated content may be incorrect.">
            <a:extLst>
              <a:ext uri="{FF2B5EF4-FFF2-40B4-BE49-F238E27FC236}">
                <a16:creationId xmlns:a16="http://schemas.microsoft.com/office/drawing/2014/main" id="{15F9C3C5-C91E-F661-A45D-FC2EC2BFAB79}"/>
              </a:ext>
            </a:extLst>
          </p:cNvPr>
          <p:cNvPicPr>
            <a:picLocks noChangeAspect="1"/>
          </p:cNvPicPr>
          <p:nvPr/>
        </p:nvPicPr>
        <p:blipFill>
          <a:blip r:embed="rId2">
            <a:extLst>
              <a:ext uri="{28A0092B-C50C-407E-A947-70E740481C1C}">
                <a14:useLocalDpi xmlns:a14="http://schemas.microsoft.com/office/drawing/2010/main" val="0"/>
              </a:ext>
            </a:extLst>
          </a:blip>
          <a:srcRect t="23670" r="1" b="23671"/>
          <a:stretch>
            <a:fillRect/>
          </a:stretch>
        </p:blipFill>
        <p:spPr>
          <a:xfrm>
            <a:off x="376517" y="2272553"/>
            <a:ext cx="11447929" cy="3375893"/>
          </a:xfrm>
          <a:prstGeom prst="rect">
            <a:avLst/>
          </a:prstGeom>
          <a:noFill/>
        </p:spPr>
      </p:pic>
      <p:sp>
        <p:nvSpPr>
          <p:cNvPr id="11" name="Date Placeholder 3">
            <a:extLst>
              <a:ext uri="{FF2B5EF4-FFF2-40B4-BE49-F238E27FC236}">
                <a16:creationId xmlns:a16="http://schemas.microsoft.com/office/drawing/2014/main" id="{B1298F4B-3428-5E95-443B-D74F9B112618}"/>
              </a:ext>
            </a:extLst>
          </p:cNvPr>
          <p:cNvSpPr>
            <a:spLocks noGrp="1"/>
          </p:cNvSpPr>
          <p:nvPr>
            <p:ph type="dt" sz="half" idx="10"/>
          </p:nvPr>
        </p:nvSpPr>
        <p:spPr>
          <a:xfrm>
            <a:off x="3635451" y="6269995"/>
            <a:ext cx="1972568" cy="284816"/>
          </a:xfrm>
        </p:spPr>
        <p:txBody>
          <a:bodyPr/>
          <a:lstStyle/>
          <a:p>
            <a:pPr>
              <a:spcAft>
                <a:spcPts val="600"/>
              </a:spcAft>
            </a:pPr>
            <a:r>
              <a:rPr lang="en-GB" noProof="0" dirty="0"/>
              <a:t>2025-09-30</a:t>
            </a:r>
          </a:p>
        </p:txBody>
      </p:sp>
      <p:sp>
        <p:nvSpPr>
          <p:cNvPr id="6" name="Slide Number Placeholder 5">
            <a:extLst>
              <a:ext uri="{FF2B5EF4-FFF2-40B4-BE49-F238E27FC236}">
                <a16:creationId xmlns:a16="http://schemas.microsoft.com/office/drawing/2014/main" id="{3C97CE65-935B-E60D-DDDC-99B8DEFBB43F}"/>
              </a:ext>
            </a:extLst>
          </p:cNvPr>
          <p:cNvSpPr>
            <a:spLocks noGrp="1"/>
          </p:cNvSpPr>
          <p:nvPr>
            <p:ph type="sldNum" sz="quarter" idx="12"/>
          </p:nvPr>
        </p:nvSpPr>
        <p:spPr>
          <a:xfrm>
            <a:off x="11184507" y="6269995"/>
            <a:ext cx="639939" cy="284816"/>
          </a:xfrm>
        </p:spPr>
        <p:txBody>
          <a:bodyPr anchor="ctr">
            <a:normAutofit fontScale="85000" lnSpcReduction="20000"/>
          </a:bodyPr>
          <a:lstStyle/>
          <a:p>
            <a:pPr>
              <a:spcAft>
                <a:spcPts val="600"/>
              </a:spcAft>
            </a:pPr>
            <a:fld id="{31160B98-140E-4345-B1A3-2A7247C42973}" type="slidenum">
              <a:rPr lang="en-GB" noProof="0" smtClean="0"/>
              <a:pPr>
                <a:spcAft>
                  <a:spcPts val="600"/>
                </a:spcAft>
              </a:pPr>
              <a:t>34</a:t>
            </a:fld>
            <a:endParaRPr lang="en-GB" noProof="0"/>
          </a:p>
        </p:txBody>
      </p:sp>
      <p:sp>
        <p:nvSpPr>
          <p:cNvPr id="5" name="Date Placeholder 4" hidden="1">
            <a:extLst>
              <a:ext uri="{FF2B5EF4-FFF2-40B4-BE49-F238E27FC236}">
                <a16:creationId xmlns:a16="http://schemas.microsoft.com/office/drawing/2014/main" id="{65D59A8B-4181-F8D5-1676-E6005CEC7815}"/>
              </a:ext>
            </a:extLst>
          </p:cNvPr>
          <p:cNvSpPr>
            <a:spLocks noGrp="1"/>
          </p:cNvSpPr>
          <p:nvPr>
            <p:ph type="dt" sz="half" idx="4294967295"/>
          </p:nvPr>
        </p:nvSpPr>
        <p:spPr>
          <a:xfrm>
            <a:off x="3635451" y="6269995"/>
            <a:ext cx="1972568" cy="284816"/>
          </a:xfrm>
          <a:prstGeom prst="rect">
            <a:avLst/>
          </a:prstGeom>
        </p:spPr>
        <p:txBody>
          <a:bodyPr vert="horz" lIns="0" tIns="0" rIns="0" bIns="0" rtlCol="0" anchor="ctr"/>
          <a:lstStyle>
            <a:defPPr>
              <a:defRPr lang="en-US"/>
            </a:defPPr>
            <a:lvl1pPr marL="0" algn="l" defTabSz="914400" rtl="0" eaLnBrk="1" latinLnBrk="0" hangingPunct="1">
              <a:defRPr sz="1600" kern="1200" spc="-4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6BE8DE8-6261-4CD3-8D49-9AB11C9718BA}" type="datetime1">
              <a:rPr lang="en-GB" smtClean="0"/>
              <a:pPr/>
              <a:t>21/11/2025</a:t>
            </a:fld>
            <a:endParaRPr lang="en-GB" noProof="0"/>
          </a:p>
        </p:txBody>
      </p:sp>
    </p:spTree>
    <p:extLst>
      <p:ext uri="{BB962C8B-B14F-4D97-AF65-F5344CB8AC3E}">
        <p14:creationId xmlns:p14="http://schemas.microsoft.com/office/powerpoint/2010/main" val="1565954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851DF-BF41-83CE-0C31-94362B24BC58}"/>
              </a:ext>
            </a:extLst>
          </p:cNvPr>
          <p:cNvSpPr>
            <a:spLocks noGrp="1"/>
          </p:cNvSpPr>
          <p:nvPr>
            <p:ph type="ctrTitle"/>
          </p:nvPr>
        </p:nvSpPr>
        <p:spPr/>
        <p:txBody>
          <a:bodyPr/>
          <a:lstStyle/>
          <a:p>
            <a:r>
              <a:rPr lang="en-GB" dirty="0"/>
              <a:t>Thank you!</a:t>
            </a:r>
          </a:p>
        </p:txBody>
      </p:sp>
      <p:sp>
        <p:nvSpPr>
          <p:cNvPr id="7" name="Text Placeholder 6">
            <a:extLst>
              <a:ext uri="{FF2B5EF4-FFF2-40B4-BE49-F238E27FC236}">
                <a16:creationId xmlns:a16="http://schemas.microsoft.com/office/drawing/2014/main" id="{47926302-A958-1F0D-E34B-AB091C2D60D7}"/>
              </a:ext>
            </a:extLst>
          </p:cNvPr>
          <p:cNvSpPr>
            <a:spLocks noGrp="1"/>
          </p:cNvSpPr>
          <p:nvPr>
            <p:ph type="body" sz="quarter" idx="13"/>
          </p:nvPr>
        </p:nvSpPr>
        <p:spPr/>
        <p:txBody>
          <a:bodyPr/>
          <a:lstStyle/>
          <a:p>
            <a:endParaRPr lang="en-GB" dirty="0"/>
          </a:p>
        </p:txBody>
      </p:sp>
      <p:sp>
        <p:nvSpPr>
          <p:cNvPr id="8" name="Text Placeholder 7">
            <a:extLst>
              <a:ext uri="{FF2B5EF4-FFF2-40B4-BE49-F238E27FC236}">
                <a16:creationId xmlns:a16="http://schemas.microsoft.com/office/drawing/2014/main" id="{EDFA25E8-A500-0414-FBD4-EDA88E8D8F3B}"/>
              </a:ext>
            </a:extLst>
          </p:cNvPr>
          <p:cNvSpPr>
            <a:spLocks noGrp="1"/>
          </p:cNvSpPr>
          <p:nvPr>
            <p:ph type="body" sz="quarter" idx="14"/>
          </p:nvPr>
        </p:nvSpPr>
        <p:spPr/>
        <p:txBody>
          <a:bodyPr>
            <a:normAutofit fontScale="92500" lnSpcReduction="10000"/>
          </a:bodyPr>
          <a:lstStyle/>
          <a:p>
            <a:endParaRPr lang="en-GB" dirty="0"/>
          </a:p>
        </p:txBody>
      </p:sp>
    </p:spTree>
    <p:extLst>
      <p:ext uri="{BB962C8B-B14F-4D97-AF65-F5344CB8AC3E}">
        <p14:creationId xmlns:p14="http://schemas.microsoft.com/office/powerpoint/2010/main" val="401824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5825-2EB6-2A18-669C-DB476BA516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BD1D45-F2D8-7F50-5463-967341D5D608}"/>
              </a:ext>
            </a:extLst>
          </p:cNvPr>
          <p:cNvSpPr>
            <a:spLocks noGrp="1"/>
          </p:cNvSpPr>
          <p:nvPr>
            <p:ph type="title"/>
          </p:nvPr>
        </p:nvSpPr>
        <p:spPr/>
        <p:txBody>
          <a:bodyPr>
            <a:normAutofit/>
          </a:bodyPr>
          <a:lstStyle/>
          <a:p>
            <a:r>
              <a:rPr lang="de-DE" sz="3200" dirty="0"/>
              <a:t>Agenda</a:t>
            </a:r>
            <a:endParaRPr lang="de-DE" dirty="0"/>
          </a:p>
        </p:txBody>
      </p:sp>
      <p:sp>
        <p:nvSpPr>
          <p:cNvPr id="3" name="Textplatzhalter 2">
            <a:extLst>
              <a:ext uri="{FF2B5EF4-FFF2-40B4-BE49-F238E27FC236}">
                <a16:creationId xmlns:a16="http://schemas.microsoft.com/office/drawing/2014/main" id="{692E34B9-E6C8-7B9E-BEB2-5F6B42523A12}"/>
              </a:ext>
            </a:extLst>
          </p:cNvPr>
          <p:cNvSpPr>
            <a:spLocks noGrp="1"/>
          </p:cNvSpPr>
          <p:nvPr>
            <p:ph idx="1"/>
          </p:nvPr>
        </p:nvSpPr>
        <p:spPr/>
        <p:txBody>
          <a:bodyPr/>
          <a:lstStyle/>
          <a:p>
            <a:r>
              <a:rPr lang="de-DE" b="1" dirty="0" err="1"/>
              <a:t>What</a:t>
            </a:r>
            <a:r>
              <a:rPr lang="de-DE" b="1" dirty="0"/>
              <a:t> </a:t>
            </a:r>
            <a:r>
              <a:rPr lang="de-DE" b="1" dirty="0" err="1"/>
              <a:t>is</a:t>
            </a:r>
            <a:r>
              <a:rPr lang="de-DE" b="1" dirty="0"/>
              <a:t> EU4Health?</a:t>
            </a:r>
          </a:p>
          <a:p>
            <a:pPr>
              <a:buClr>
                <a:schemeClr val="tx1"/>
              </a:buClr>
            </a:pPr>
            <a:r>
              <a:rPr lang="de-DE" b="1" dirty="0"/>
              <a:t>Calls in Annual Work Programme 2025 </a:t>
            </a:r>
            <a:br>
              <a:rPr lang="de-DE" b="1" dirty="0"/>
            </a:br>
            <a:r>
              <a:rPr lang="de-DE" dirty="0">
                <a:sym typeface="Wingdings" panose="05000000000000000000" pitchFamily="2" charset="2"/>
              </a:rPr>
              <a:t> </a:t>
            </a:r>
            <a:r>
              <a:rPr lang="de-DE" dirty="0" err="1">
                <a:sym typeface="Wingdings" panose="05000000000000000000" pitchFamily="2" charset="2"/>
              </a:rPr>
              <a:t>see</a:t>
            </a:r>
            <a:r>
              <a:rPr lang="de-DE" dirty="0">
                <a:sym typeface="Wingdings" panose="05000000000000000000" pitchFamily="2" charset="2"/>
              </a:rPr>
              <a:t> </a:t>
            </a:r>
            <a:r>
              <a:rPr lang="de-DE" dirty="0" err="1">
                <a:sym typeface="Wingdings" panose="05000000000000000000" pitchFamily="2" charset="2"/>
              </a:rPr>
              <a:t>full</a:t>
            </a:r>
            <a:r>
              <a:rPr lang="de-DE" dirty="0">
                <a:sym typeface="Wingdings" panose="05000000000000000000" pitchFamily="2" charset="2"/>
              </a:rPr>
              <a:t> </a:t>
            </a:r>
            <a:r>
              <a:rPr lang="de-DE" dirty="0" err="1">
                <a:sym typeface="Wingdings" panose="05000000000000000000" pitchFamily="2" charset="2"/>
              </a:rPr>
              <a:t>list</a:t>
            </a:r>
            <a:r>
              <a:rPr lang="de-DE" dirty="0">
                <a:sym typeface="Wingdings" panose="05000000000000000000" pitchFamily="2" charset="2"/>
              </a:rPr>
              <a:t> in </a:t>
            </a:r>
            <a:r>
              <a:rPr lang="de-DE" dirty="0" err="1">
                <a:sym typeface="Wingdings" panose="05000000000000000000" pitchFamily="2" charset="2"/>
              </a:rPr>
              <a:t>chat</a:t>
            </a:r>
            <a:r>
              <a:rPr lang="de-DE" dirty="0">
                <a:sym typeface="Wingdings" panose="05000000000000000000" pitchFamily="2" charset="2"/>
              </a:rPr>
              <a:t>, </a:t>
            </a:r>
            <a:r>
              <a:rPr lang="de-DE" dirty="0" err="1">
                <a:sym typeface="Wingdings" panose="05000000000000000000" pitchFamily="2" charset="2"/>
              </a:rPr>
              <a:t>you</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indicate</a:t>
            </a:r>
            <a:r>
              <a:rPr lang="de-DE" dirty="0">
                <a:sym typeface="Wingdings" panose="05000000000000000000" pitchFamily="2" charset="2"/>
              </a:rPr>
              <a:t> </a:t>
            </a:r>
            <a:r>
              <a:rPr lang="de-DE" dirty="0" err="1">
                <a:sym typeface="Wingdings" panose="05000000000000000000" pitchFamily="2" charset="2"/>
              </a:rPr>
              <a:t>your</a:t>
            </a:r>
            <a:r>
              <a:rPr lang="de-DE" dirty="0">
                <a:sym typeface="Wingdings" panose="05000000000000000000" pitchFamily="2" charset="2"/>
              </a:rPr>
              <a:t> potential </a:t>
            </a:r>
            <a:r>
              <a:rPr lang="de-DE" dirty="0" err="1">
                <a:sym typeface="Wingdings" panose="05000000000000000000" pitchFamily="2" charset="2"/>
              </a:rPr>
              <a:t>interest</a:t>
            </a:r>
            <a:r>
              <a:rPr lang="de-DE" dirty="0">
                <a:sym typeface="Wingdings" panose="05000000000000000000" pitchFamily="2" charset="2"/>
              </a:rPr>
              <a:t> </a:t>
            </a:r>
            <a:r>
              <a:rPr lang="de-DE" dirty="0" err="1">
                <a:sym typeface="Wingdings" panose="05000000000000000000" pitchFamily="2" charset="2"/>
              </a:rPr>
              <a:t>there</a:t>
            </a:r>
            <a:r>
              <a:rPr lang="de-DE" dirty="0">
                <a:sym typeface="Wingdings" panose="05000000000000000000" pitchFamily="2" charset="2"/>
              </a:rPr>
              <a:t>. </a:t>
            </a:r>
            <a:endParaRPr lang="de-DE" dirty="0"/>
          </a:p>
          <a:p>
            <a:r>
              <a:rPr lang="de-DE" b="1" dirty="0" err="1"/>
              <a:t>Role</a:t>
            </a:r>
            <a:r>
              <a:rPr lang="de-DE" b="1" dirty="0"/>
              <a:t> </a:t>
            </a:r>
            <a:r>
              <a:rPr lang="de-DE" b="1" dirty="0" err="1"/>
              <a:t>of</a:t>
            </a:r>
            <a:r>
              <a:rPr lang="de-DE" b="1" dirty="0"/>
              <a:t> National </a:t>
            </a:r>
            <a:r>
              <a:rPr lang="de-DE" b="1" dirty="0" err="1"/>
              <a:t>Focal</a:t>
            </a:r>
            <a:r>
              <a:rPr lang="de-DE" b="1" dirty="0"/>
              <a:t> Points in EU4Health</a:t>
            </a:r>
          </a:p>
        </p:txBody>
      </p:sp>
    </p:spTree>
    <p:extLst>
      <p:ext uri="{BB962C8B-B14F-4D97-AF65-F5344CB8AC3E}">
        <p14:creationId xmlns:p14="http://schemas.microsoft.com/office/powerpoint/2010/main" val="15450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2C98-E10D-B815-283A-8F7D88C8D0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AF57B7-7BEE-8C6A-5461-9A26078D4309}"/>
              </a:ext>
            </a:extLst>
          </p:cNvPr>
          <p:cNvSpPr>
            <a:spLocks noGrp="1"/>
          </p:cNvSpPr>
          <p:nvPr>
            <p:ph type="title"/>
          </p:nvPr>
        </p:nvSpPr>
        <p:spPr>
          <a:xfrm>
            <a:off x="816352" y="2063899"/>
            <a:ext cx="10515600" cy="1418889"/>
          </a:xfrm>
        </p:spPr>
        <p:txBody>
          <a:bodyPr>
            <a:normAutofit/>
          </a:bodyPr>
          <a:lstStyle/>
          <a:p>
            <a:r>
              <a:rPr lang="de-DE" dirty="0" err="1"/>
              <a:t>What</a:t>
            </a:r>
            <a:r>
              <a:rPr lang="de-DE" dirty="0"/>
              <a:t> </a:t>
            </a:r>
            <a:r>
              <a:rPr lang="de-DE" dirty="0" err="1"/>
              <a:t>is</a:t>
            </a:r>
            <a:r>
              <a:rPr lang="de-DE" dirty="0"/>
              <a:t> EU4Health?</a:t>
            </a:r>
          </a:p>
        </p:txBody>
      </p:sp>
      <p:sp>
        <p:nvSpPr>
          <p:cNvPr id="3" name="Textplatzhalter 2">
            <a:extLst>
              <a:ext uri="{FF2B5EF4-FFF2-40B4-BE49-F238E27FC236}">
                <a16:creationId xmlns:a16="http://schemas.microsoft.com/office/drawing/2014/main" id="{03E410FB-0FAE-FF4B-38DE-86274B6D2556}"/>
              </a:ext>
            </a:extLst>
          </p:cNvPr>
          <p:cNvSpPr>
            <a:spLocks noGrp="1"/>
          </p:cNvSpPr>
          <p:nvPr>
            <p:ph type="body" idx="11"/>
          </p:nvPr>
        </p:nvSpPr>
        <p:spPr/>
        <p:txBody>
          <a:bodyPr/>
          <a:lstStyle/>
          <a:p>
            <a:r>
              <a:rPr lang="de-DE" dirty="0" err="1"/>
              <a:t>Introduction</a:t>
            </a:r>
            <a:r>
              <a:rPr lang="de-DE" dirty="0"/>
              <a:t> and </a:t>
            </a:r>
            <a:r>
              <a:rPr lang="de-DE" dirty="0" err="1"/>
              <a:t>overview</a:t>
            </a:r>
            <a:r>
              <a:rPr lang="de-DE" dirty="0"/>
              <a:t> </a:t>
            </a:r>
            <a:r>
              <a:rPr lang="de-DE" dirty="0" err="1"/>
              <a:t>of</a:t>
            </a:r>
            <a:r>
              <a:rPr lang="de-DE" dirty="0"/>
              <a:t> </a:t>
            </a:r>
            <a:r>
              <a:rPr lang="de-DE" dirty="0" err="1"/>
              <a:t>the</a:t>
            </a:r>
            <a:r>
              <a:rPr lang="de-DE" dirty="0"/>
              <a:t> </a:t>
            </a:r>
            <a:r>
              <a:rPr lang="de-DE" dirty="0" err="1"/>
              <a:t>current</a:t>
            </a:r>
            <a:r>
              <a:rPr lang="de-DE" dirty="0"/>
              <a:t> Annual Work Programme</a:t>
            </a:r>
          </a:p>
          <a:p>
            <a:endParaRPr lang="de-DE" dirty="0"/>
          </a:p>
        </p:txBody>
      </p:sp>
    </p:spTree>
    <p:extLst>
      <p:ext uri="{BB962C8B-B14F-4D97-AF65-F5344CB8AC3E}">
        <p14:creationId xmlns:p14="http://schemas.microsoft.com/office/powerpoint/2010/main" val="28969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FF19F-C529-76DE-00BE-04CA0E15D6C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2054E29-DCDC-4786-DF47-AF93C90869E0}"/>
              </a:ext>
            </a:extLst>
          </p:cNvPr>
          <p:cNvSpPr>
            <a:spLocks noGrp="1"/>
          </p:cNvSpPr>
          <p:nvPr>
            <p:ph type="title"/>
          </p:nvPr>
        </p:nvSpPr>
        <p:spPr/>
        <p:txBody>
          <a:bodyPr/>
          <a:lstStyle/>
          <a:p>
            <a:r>
              <a:rPr lang="de-DE" sz="3200" dirty="0"/>
              <a:t>EU4Health </a:t>
            </a:r>
            <a:r>
              <a:rPr lang="en-GB" sz="3200" dirty="0"/>
              <a:t>–</a:t>
            </a:r>
            <a:r>
              <a:rPr lang="en-GB" sz="3200" b="0" dirty="0"/>
              <a:t> </a:t>
            </a:r>
            <a:r>
              <a:rPr lang="en-US" sz="3200" b="0" dirty="0"/>
              <a:t>a vision for a healthier European Union</a:t>
            </a:r>
            <a:endParaRPr lang="de-DE" sz="3200" dirty="0"/>
          </a:p>
        </p:txBody>
      </p:sp>
      <p:sp>
        <p:nvSpPr>
          <p:cNvPr id="5" name="Inhaltsplatzhalter 4">
            <a:extLst>
              <a:ext uri="{FF2B5EF4-FFF2-40B4-BE49-F238E27FC236}">
                <a16:creationId xmlns:a16="http://schemas.microsoft.com/office/drawing/2014/main" id="{9D8F4943-56AE-9614-E9F6-34617953FBBB}"/>
              </a:ext>
            </a:extLst>
          </p:cNvPr>
          <p:cNvSpPr>
            <a:spLocks noGrp="1"/>
          </p:cNvSpPr>
          <p:nvPr>
            <p:ph idx="1"/>
          </p:nvPr>
        </p:nvSpPr>
        <p:spPr>
          <a:xfrm>
            <a:off x="773670" y="1632028"/>
            <a:ext cx="10645200" cy="4417589"/>
          </a:xfrm>
        </p:spPr>
        <p:txBody>
          <a:bodyPr/>
          <a:lstStyle/>
          <a:p>
            <a:pPr marL="376237" indent="-342900">
              <a:buFont typeface="Wingdings" panose="05000000000000000000" pitchFamily="2" charset="2"/>
              <a:buChar char="Ø"/>
            </a:pPr>
            <a:r>
              <a:rPr lang="en-US" sz="2000" dirty="0"/>
              <a:t>EU4Health sends a strong signal that </a:t>
            </a:r>
            <a:r>
              <a:rPr lang="en-US" sz="2000" u="sng" dirty="0"/>
              <a:t>public health is a top priority for Europe</a:t>
            </a:r>
            <a:r>
              <a:rPr lang="en-US" sz="2000" dirty="0"/>
              <a:t>. </a:t>
            </a:r>
          </a:p>
          <a:p>
            <a:pPr marL="376237" indent="-342900">
              <a:buFont typeface="Wingdings" panose="05000000000000000000" pitchFamily="2" charset="2"/>
              <a:buChar char="Ø"/>
            </a:pPr>
            <a:r>
              <a:rPr lang="en-US" sz="2000" dirty="0"/>
              <a:t>It stands as the EU’s response to the COVID-19 crisis and serves as a key driver in building a European Health Union.</a:t>
            </a:r>
          </a:p>
          <a:p>
            <a:pPr marL="376237" indent="-342900">
              <a:buFont typeface="Wingdings" panose="05000000000000000000" pitchFamily="2" charset="2"/>
              <a:buChar char="Ø"/>
            </a:pPr>
            <a:r>
              <a:rPr lang="de-DE" sz="2000" dirty="0"/>
              <a:t>Budget </a:t>
            </a:r>
            <a:r>
              <a:rPr lang="en-US" sz="2000" dirty="0"/>
              <a:t>under the Multiannual Financial Framework (MFF) 2021-27: </a:t>
            </a:r>
            <a:r>
              <a:rPr lang="en-GB" sz="2000" dirty="0"/>
              <a:t>EUR 4.6 billion </a:t>
            </a:r>
          </a:p>
          <a:p>
            <a:pPr marL="376237" indent="-342900">
              <a:buFont typeface="Wingdings" panose="05000000000000000000" pitchFamily="2" charset="2"/>
              <a:buChar char="Ø"/>
            </a:pPr>
            <a:r>
              <a:rPr lang="en-GB" sz="2000" dirty="0"/>
              <a:t>4 key objectives</a:t>
            </a:r>
            <a:endParaRPr lang="en-US" sz="2000" dirty="0"/>
          </a:p>
          <a:p>
            <a:pPr marL="376237" indent="-342900">
              <a:buFont typeface="Wingdings" panose="05000000000000000000" pitchFamily="2" charset="2"/>
              <a:buChar char="Ø"/>
            </a:pPr>
            <a:endParaRPr lang="en-GB" b="1" dirty="0">
              <a:latin typeface="EC Square Sans Pro" panose="020B0506040000020004" pitchFamily="34" charset="0"/>
            </a:endParaRPr>
          </a:p>
        </p:txBody>
      </p:sp>
      <p:sp>
        <p:nvSpPr>
          <p:cNvPr id="3" name="Rounded Rectangle 5">
            <a:extLst>
              <a:ext uri="{FF2B5EF4-FFF2-40B4-BE49-F238E27FC236}">
                <a16:creationId xmlns:a16="http://schemas.microsoft.com/office/drawing/2014/main" id="{8B1C52B5-56D4-CFF8-16D5-A1091B34FCE8}"/>
              </a:ext>
            </a:extLst>
          </p:cNvPr>
          <p:cNvSpPr/>
          <p:nvPr/>
        </p:nvSpPr>
        <p:spPr>
          <a:xfrm>
            <a:off x="2261926" y="3755847"/>
            <a:ext cx="2765529" cy="719479"/>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cap="small" dirty="0"/>
              <a:t>Improve &amp; foster health</a:t>
            </a:r>
          </a:p>
        </p:txBody>
      </p:sp>
      <p:sp>
        <p:nvSpPr>
          <p:cNvPr id="6" name="Rounded Rectangle 22">
            <a:extLst>
              <a:ext uri="{FF2B5EF4-FFF2-40B4-BE49-F238E27FC236}">
                <a16:creationId xmlns:a16="http://schemas.microsoft.com/office/drawing/2014/main" id="{EC263D6C-38F8-FEE2-45C8-C0B1CC2828C3}"/>
              </a:ext>
            </a:extLst>
          </p:cNvPr>
          <p:cNvSpPr/>
          <p:nvPr/>
        </p:nvSpPr>
        <p:spPr>
          <a:xfrm>
            <a:off x="2261926" y="4830258"/>
            <a:ext cx="2765528" cy="832125"/>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t>Protect</a:t>
            </a:r>
            <a:r>
              <a:rPr lang="en-GB" b="1" cap="small" dirty="0"/>
              <a:t> people </a:t>
            </a:r>
          </a:p>
        </p:txBody>
      </p:sp>
      <p:sp>
        <p:nvSpPr>
          <p:cNvPr id="7" name="Rounded Rectangle 26">
            <a:extLst>
              <a:ext uri="{FF2B5EF4-FFF2-40B4-BE49-F238E27FC236}">
                <a16:creationId xmlns:a16="http://schemas.microsoft.com/office/drawing/2014/main" id="{B878FDC7-1AF7-4469-6138-1BDDBC25D7E0}"/>
              </a:ext>
            </a:extLst>
          </p:cNvPr>
          <p:cNvSpPr/>
          <p:nvPr/>
        </p:nvSpPr>
        <p:spPr>
          <a:xfrm>
            <a:off x="6943791" y="3703023"/>
            <a:ext cx="2765529" cy="832126"/>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t>access to medicinal products &amp; medical devices</a:t>
            </a:r>
          </a:p>
        </p:txBody>
      </p:sp>
      <p:sp>
        <p:nvSpPr>
          <p:cNvPr id="8" name="Rounded Rectangle 27">
            <a:extLst>
              <a:ext uri="{FF2B5EF4-FFF2-40B4-BE49-F238E27FC236}">
                <a16:creationId xmlns:a16="http://schemas.microsoft.com/office/drawing/2014/main" id="{DF0FAB46-1A92-8D2A-AA6D-DA1108AE2471}"/>
              </a:ext>
            </a:extLst>
          </p:cNvPr>
          <p:cNvSpPr/>
          <p:nvPr/>
        </p:nvSpPr>
        <p:spPr>
          <a:xfrm>
            <a:off x="6939150" y="4801666"/>
            <a:ext cx="2770170" cy="832125"/>
          </a:xfrm>
          <a:prstGeom prst="roundRect">
            <a:avLst/>
          </a:prstGeom>
          <a:solidFill>
            <a:schemeClr val="tx2"/>
          </a:solidFill>
          <a:ln w="28575">
            <a:solidFill>
              <a:schemeClr val="accent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cap="small" dirty="0"/>
              <a:t>Strengthen health systems</a:t>
            </a:r>
          </a:p>
        </p:txBody>
      </p:sp>
    </p:spTree>
    <p:extLst>
      <p:ext uri="{BB962C8B-B14F-4D97-AF65-F5344CB8AC3E}">
        <p14:creationId xmlns:p14="http://schemas.microsoft.com/office/powerpoint/2010/main" val="66976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65B565-F455-5C2F-AEC7-7BA1F09254F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96CE856-EB06-55C2-4752-B72D5EF5CAD1}"/>
              </a:ext>
            </a:extLst>
          </p:cNvPr>
          <p:cNvSpPr>
            <a:spLocks noGrp="1"/>
          </p:cNvSpPr>
          <p:nvPr>
            <p:ph type="title"/>
          </p:nvPr>
        </p:nvSpPr>
        <p:spPr/>
        <p:txBody>
          <a:bodyPr/>
          <a:lstStyle/>
          <a:p>
            <a:r>
              <a:rPr lang="de-DE" sz="3200" dirty="0"/>
              <a:t>EU4Health </a:t>
            </a:r>
            <a:r>
              <a:rPr lang="en-GB" sz="3200" dirty="0"/>
              <a:t>– </a:t>
            </a:r>
            <a:r>
              <a:rPr lang="en-US" sz="3200" dirty="0"/>
              <a:t>10 Specific objectives</a:t>
            </a:r>
            <a:endParaRPr lang="de-DE" sz="3200" b="0" dirty="0"/>
          </a:p>
        </p:txBody>
      </p:sp>
      <p:sp>
        <p:nvSpPr>
          <p:cNvPr id="5" name="Inhaltsplatzhalter 4">
            <a:extLst>
              <a:ext uri="{FF2B5EF4-FFF2-40B4-BE49-F238E27FC236}">
                <a16:creationId xmlns:a16="http://schemas.microsoft.com/office/drawing/2014/main" id="{1B284AD1-2A48-63A1-39DD-E336508EC6D6}"/>
              </a:ext>
            </a:extLst>
          </p:cNvPr>
          <p:cNvSpPr>
            <a:spLocks noGrp="1"/>
          </p:cNvSpPr>
          <p:nvPr>
            <p:ph idx="1"/>
          </p:nvPr>
        </p:nvSpPr>
        <p:spPr/>
        <p:txBody>
          <a:bodyPr>
            <a:normAutofit lnSpcReduction="10000"/>
          </a:bodyPr>
          <a:lstStyle/>
          <a:p>
            <a:pPr marL="285750" indent="-285750">
              <a:buFont typeface="Wingdings" panose="05000000000000000000" pitchFamily="2" charset="2"/>
              <a:buChar char="Ø"/>
            </a:pPr>
            <a:r>
              <a:rPr lang="en-GB" sz="1800" u="sng" dirty="0"/>
              <a:t>The EU4Health programme will provide financial support for delivering on the EU Health policy along ten key areas of intervention:</a:t>
            </a:r>
            <a:endParaRPr lang="en-GB" sz="1800" dirty="0"/>
          </a:p>
          <a:p>
            <a:pPr>
              <a:spcBef>
                <a:spcPts val="600"/>
              </a:spcBef>
              <a:buClr>
                <a:schemeClr val="tx1"/>
              </a:buClr>
            </a:pPr>
            <a:r>
              <a:rPr lang="en-US" sz="1800" dirty="0">
                <a:latin typeface="+mn-lt"/>
              </a:rPr>
              <a:t>Health </a:t>
            </a:r>
            <a:r>
              <a:rPr lang="en-US" sz="1800" b="1" dirty="0">
                <a:latin typeface="+mn-lt"/>
              </a:rPr>
              <a:t>promotion and disease prevention</a:t>
            </a:r>
            <a:r>
              <a:rPr lang="en-GB" sz="1800" b="1" dirty="0">
                <a:latin typeface="+mn-lt"/>
              </a:rPr>
              <a:t>; cancer</a:t>
            </a:r>
          </a:p>
          <a:p>
            <a:pPr>
              <a:spcBef>
                <a:spcPts val="600"/>
              </a:spcBef>
              <a:buClr>
                <a:schemeClr val="tx1"/>
              </a:buClr>
            </a:pPr>
            <a:r>
              <a:rPr lang="en-GB" sz="1800" b="1" dirty="0">
                <a:latin typeface="+mn-lt"/>
              </a:rPr>
              <a:t>International</a:t>
            </a:r>
            <a:r>
              <a:rPr lang="en-GB" sz="1800" dirty="0">
                <a:latin typeface="+mn-lt"/>
              </a:rPr>
              <a:t> health </a:t>
            </a:r>
            <a:r>
              <a:rPr lang="en-GB" sz="1800" b="1" dirty="0">
                <a:latin typeface="+mn-lt"/>
              </a:rPr>
              <a:t>initiatives &amp; cooperation</a:t>
            </a:r>
          </a:p>
          <a:p>
            <a:pPr>
              <a:spcBef>
                <a:spcPts val="600"/>
              </a:spcBef>
              <a:buClr>
                <a:schemeClr val="tx1"/>
              </a:buClr>
            </a:pPr>
            <a:r>
              <a:rPr lang="en-GB" sz="1800" dirty="0">
                <a:latin typeface="+mn-lt"/>
              </a:rPr>
              <a:t>Prevention, preparedness &amp; response to </a:t>
            </a:r>
            <a:r>
              <a:rPr lang="en-GB" sz="1800" b="1" dirty="0">
                <a:latin typeface="+mn-lt"/>
              </a:rPr>
              <a:t>cross-border health threats</a:t>
            </a:r>
          </a:p>
          <a:p>
            <a:pPr>
              <a:spcBef>
                <a:spcPts val="600"/>
              </a:spcBef>
              <a:buClr>
                <a:schemeClr val="tx1"/>
              </a:buClr>
            </a:pPr>
            <a:r>
              <a:rPr lang="en-GB" sz="1800" dirty="0">
                <a:latin typeface="+mn-lt"/>
              </a:rPr>
              <a:t>Complementing </a:t>
            </a:r>
            <a:r>
              <a:rPr lang="en-GB" sz="1800" b="1" dirty="0">
                <a:latin typeface="+mn-lt"/>
              </a:rPr>
              <a:t>national stockpiling of essential crisis-relevant products</a:t>
            </a:r>
          </a:p>
          <a:p>
            <a:pPr>
              <a:spcBef>
                <a:spcPts val="600"/>
              </a:spcBef>
              <a:buClr>
                <a:schemeClr val="tx1"/>
              </a:buClr>
            </a:pPr>
            <a:r>
              <a:rPr lang="en-GB" sz="1800" dirty="0">
                <a:latin typeface="+mn-lt"/>
              </a:rPr>
              <a:t>Establishing a </a:t>
            </a:r>
            <a:r>
              <a:rPr lang="en-GB" sz="1800" b="1" dirty="0">
                <a:latin typeface="+mn-lt"/>
              </a:rPr>
              <a:t>reserve of medical, healthcare &amp; support staff</a:t>
            </a:r>
          </a:p>
          <a:p>
            <a:pPr>
              <a:spcBef>
                <a:spcPts val="600"/>
              </a:spcBef>
              <a:buClr>
                <a:schemeClr val="tx1"/>
              </a:buClr>
            </a:pPr>
            <a:r>
              <a:rPr lang="en-GB" sz="1800" dirty="0">
                <a:latin typeface="+mn-lt"/>
              </a:rPr>
              <a:t>Enhancement of </a:t>
            </a:r>
            <a:r>
              <a:rPr lang="en-GB" sz="1800" b="1" dirty="0">
                <a:latin typeface="+mn-lt"/>
              </a:rPr>
              <a:t>availability, accessibility &amp; affordability of medicinal products, medical devices and crisis-relevant products</a:t>
            </a:r>
          </a:p>
          <a:p>
            <a:pPr>
              <a:spcBef>
                <a:spcPts val="600"/>
              </a:spcBef>
              <a:buClr>
                <a:schemeClr val="tx1"/>
              </a:buClr>
            </a:pPr>
            <a:r>
              <a:rPr lang="en-GB" sz="1800" dirty="0">
                <a:latin typeface="+mn-lt"/>
              </a:rPr>
              <a:t>Strengthening </a:t>
            </a:r>
            <a:r>
              <a:rPr lang="en-GB" sz="1800" b="1" dirty="0">
                <a:latin typeface="+mn-lt"/>
              </a:rPr>
              <a:t>health data, digital tools &amp; services, digital transformation </a:t>
            </a:r>
            <a:r>
              <a:rPr lang="en-GB" sz="1800" dirty="0">
                <a:latin typeface="+mn-lt"/>
              </a:rPr>
              <a:t>of healthcare</a:t>
            </a:r>
          </a:p>
          <a:p>
            <a:pPr>
              <a:spcBef>
                <a:spcPts val="600"/>
              </a:spcBef>
              <a:buClr>
                <a:schemeClr val="tx1"/>
              </a:buClr>
            </a:pPr>
            <a:r>
              <a:rPr lang="en-GB" sz="1800" dirty="0">
                <a:latin typeface="+mn-lt"/>
              </a:rPr>
              <a:t>Enhancing </a:t>
            </a:r>
            <a:r>
              <a:rPr lang="en-GB" sz="1800" b="1" dirty="0">
                <a:latin typeface="+mn-lt"/>
              </a:rPr>
              <a:t>access to healthcare</a:t>
            </a:r>
          </a:p>
          <a:p>
            <a:pPr>
              <a:spcBef>
                <a:spcPts val="600"/>
              </a:spcBef>
              <a:buClr>
                <a:schemeClr val="tx1"/>
              </a:buClr>
            </a:pPr>
            <a:r>
              <a:rPr lang="en-GB" sz="1800" dirty="0">
                <a:latin typeface="+mn-lt"/>
              </a:rPr>
              <a:t>Developing and implementing </a:t>
            </a:r>
            <a:r>
              <a:rPr lang="en-GB" sz="1800" b="1" dirty="0">
                <a:latin typeface="+mn-lt"/>
              </a:rPr>
              <a:t>EU health legislation and evidence-based decision making</a:t>
            </a:r>
          </a:p>
          <a:p>
            <a:pPr>
              <a:spcBef>
                <a:spcPts val="600"/>
              </a:spcBef>
              <a:buClr>
                <a:schemeClr val="tx1"/>
              </a:buClr>
            </a:pPr>
            <a:r>
              <a:rPr lang="en-GB" sz="1800" b="1" dirty="0">
                <a:latin typeface="+mn-lt"/>
              </a:rPr>
              <a:t>Integrated work </a:t>
            </a:r>
            <a:r>
              <a:rPr lang="en-GB" sz="1800" dirty="0">
                <a:latin typeface="+mn-lt"/>
              </a:rPr>
              <a:t>among MS health systems</a:t>
            </a:r>
          </a:p>
          <a:p>
            <a:pPr marL="0" indent="0">
              <a:buNone/>
            </a:pPr>
            <a:endParaRPr lang="en-GB" i="1" dirty="0">
              <a:solidFill>
                <a:schemeClr val="tx2"/>
              </a:solidFill>
              <a:latin typeface="EC Square Sans Cond Pro" panose="020B0506040000020004" pitchFamily="34" charset="0"/>
            </a:endParaRPr>
          </a:p>
          <a:p>
            <a:endParaRPr lang="de-DE" dirty="0"/>
          </a:p>
        </p:txBody>
      </p:sp>
    </p:spTree>
    <p:extLst>
      <p:ext uri="{BB962C8B-B14F-4D97-AF65-F5344CB8AC3E}">
        <p14:creationId xmlns:p14="http://schemas.microsoft.com/office/powerpoint/2010/main" val="1035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4B7103C-A582-039E-A04B-0C43760E7BAA}"/>
              </a:ext>
            </a:extLst>
          </p:cNvPr>
          <p:cNvSpPr>
            <a:spLocks noGrp="1"/>
          </p:cNvSpPr>
          <p:nvPr>
            <p:ph sz="half" idx="1"/>
          </p:nvPr>
        </p:nvSpPr>
        <p:spPr/>
        <p:txBody>
          <a:bodyPr>
            <a:normAutofit/>
          </a:bodyPr>
          <a:lstStyle/>
          <a:p>
            <a:pPr lvl="0" indent="0">
              <a:spcBef>
                <a:spcPts val="0"/>
              </a:spcBef>
              <a:spcAft>
                <a:spcPts val="0"/>
              </a:spcAft>
              <a:buNone/>
            </a:pPr>
            <a:r>
              <a:rPr lang="en-GB" u="sng" cap="small" dirty="0">
                <a:latin typeface="+mn-lt"/>
              </a:rPr>
              <a:t>Implementation &amp; Deployment</a:t>
            </a:r>
            <a:endParaRPr lang="en-GB" u="sng" dirty="0">
              <a:latin typeface="+mn-lt"/>
            </a:endParaRPr>
          </a:p>
          <a:p>
            <a:pPr marL="342900" lvl="0" indent="-342900">
              <a:spcBef>
                <a:spcPts val="0"/>
              </a:spcBef>
              <a:spcAft>
                <a:spcPts val="0"/>
              </a:spcAft>
              <a:buClr>
                <a:schemeClr val="tx1"/>
              </a:buClr>
              <a:buSzPct val="90000"/>
            </a:pPr>
            <a:r>
              <a:rPr lang="en-GB" dirty="0">
                <a:latin typeface="+mn-lt"/>
              </a:rPr>
              <a:t>ERDF </a:t>
            </a:r>
          </a:p>
          <a:p>
            <a:pPr marL="342900" lvl="0" indent="-342900">
              <a:spcBef>
                <a:spcPts val="0"/>
              </a:spcBef>
              <a:spcAft>
                <a:spcPts val="0"/>
              </a:spcAft>
              <a:buClr>
                <a:schemeClr val="tx1"/>
              </a:buClr>
              <a:buSzPct val="90000"/>
            </a:pPr>
            <a:r>
              <a:rPr lang="en-GB" dirty="0">
                <a:latin typeface="+mn-lt"/>
              </a:rPr>
              <a:t>ESF+ </a:t>
            </a:r>
          </a:p>
          <a:p>
            <a:pPr marL="342900" lvl="0" indent="-342900">
              <a:spcBef>
                <a:spcPts val="0"/>
              </a:spcBef>
              <a:spcAft>
                <a:spcPts val="0"/>
              </a:spcAft>
              <a:buClr>
                <a:schemeClr val="tx1"/>
              </a:buClr>
              <a:buSzPct val="90000"/>
            </a:pPr>
            <a:r>
              <a:rPr lang="en-GB" dirty="0" err="1">
                <a:latin typeface="+mn-lt"/>
              </a:rPr>
              <a:t>InvestEU</a:t>
            </a:r>
            <a:r>
              <a:rPr lang="en-GB" dirty="0">
                <a:latin typeface="+mn-lt"/>
              </a:rPr>
              <a:t> </a:t>
            </a:r>
          </a:p>
          <a:p>
            <a:pPr marL="342900" lvl="0" indent="-342900">
              <a:spcBef>
                <a:spcPts val="0"/>
              </a:spcBef>
              <a:spcAft>
                <a:spcPts val="0"/>
              </a:spcAft>
              <a:buClr>
                <a:schemeClr val="tx1"/>
              </a:buClr>
              <a:buSzPct val="90000"/>
            </a:pPr>
            <a:r>
              <a:rPr lang="en-GB" dirty="0">
                <a:latin typeface="+mn-lt"/>
              </a:rPr>
              <a:t>RRF</a:t>
            </a:r>
          </a:p>
          <a:p>
            <a:pPr marL="342900" lvl="0" indent="-342900">
              <a:spcBef>
                <a:spcPts val="0"/>
              </a:spcBef>
              <a:spcAft>
                <a:spcPts val="0"/>
              </a:spcAft>
              <a:buClr>
                <a:schemeClr val="tx1"/>
              </a:buClr>
              <a:buSzPct val="90000"/>
            </a:pPr>
            <a:r>
              <a:rPr lang="en-GB" dirty="0">
                <a:latin typeface="+mn-lt"/>
              </a:rPr>
              <a:t>EU4Health</a:t>
            </a:r>
          </a:p>
          <a:p>
            <a:pPr lvl="0" indent="0">
              <a:spcBef>
                <a:spcPts val="0"/>
              </a:spcBef>
              <a:spcAft>
                <a:spcPts val="0"/>
              </a:spcAft>
              <a:buNone/>
            </a:pPr>
            <a:r>
              <a:rPr lang="en-GB" u="sng" cap="small" dirty="0">
                <a:latin typeface="+mn-lt"/>
              </a:rPr>
              <a:t>Pilots</a:t>
            </a:r>
          </a:p>
          <a:p>
            <a:pPr marL="342900" lvl="0" indent="-342900">
              <a:spcBef>
                <a:spcPts val="0"/>
              </a:spcBef>
              <a:spcAft>
                <a:spcPts val="0"/>
              </a:spcAft>
              <a:buClr>
                <a:schemeClr val="tx1"/>
              </a:buClr>
              <a:buSzPct val="90000"/>
            </a:pPr>
            <a:r>
              <a:rPr lang="en-GB" dirty="0">
                <a:latin typeface="+mn-lt"/>
              </a:rPr>
              <a:t>Horizon Europe</a:t>
            </a:r>
          </a:p>
          <a:p>
            <a:pPr marL="342900" lvl="0" indent="-342900">
              <a:spcBef>
                <a:spcPts val="0"/>
              </a:spcBef>
              <a:spcAft>
                <a:spcPts val="0"/>
              </a:spcAft>
              <a:buClr>
                <a:schemeClr val="tx1"/>
              </a:buClr>
              <a:buSzPct val="90000"/>
            </a:pPr>
            <a:r>
              <a:rPr lang="en-GB" dirty="0">
                <a:latin typeface="+mn-lt"/>
              </a:rPr>
              <a:t>Digital Europe</a:t>
            </a:r>
          </a:p>
          <a:p>
            <a:pPr marL="342900" lvl="0" indent="-342900">
              <a:spcBef>
                <a:spcPts val="0"/>
              </a:spcBef>
              <a:spcAft>
                <a:spcPts val="0"/>
              </a:spcAft>
              <a:buClr>
                <a:schemeClr val="tx1"/>
              </a:buClr>
              <a:buSzPct val="90000"/>
            </a:pPr>
            <a:r>
              <a:rPr lang="en-GB" dirty="0">
                <a:latin typeface="+mn-lt"/>
              </a:rPr>
              <a:t>EU4Health</a:t>
            </a:r>
          </a:p>
          <a:p>
            <a:pPr lvl="0" indent="0">
              <a:spcBef>
                <a:spcPts val="0"/>
              </a:spcBef>
              <a:spcAft>
                <a:spcPts val="0"/>
              </a:spcAft>
              <a:buNone/>
            </a:pPr>
            <a:r>
              <a:rPr lang="en-GB" u="sng" cap="small" dirty="0">
                <a:latin typeface="+mn-lt"/>
              </a:rPr>
              <a:t>Technical Support &amp; Advisory Services</a:t>
            </a:r>
          </a:p>
          <a:p>
            <a:pPr marL="342900" lvl="0" indent="-342900">
              <a:spcBef>
                <a:spcPts val="0"/>
              </a:spcBef>
              <a:spcAft>
                <a:spcPts val="0"/>
              </a:spcAft>
              <a:buClr>
                <a:schemeClr val="tx1"/>
              </a:buClr>
              <a:buSzPct val="90000"/>
            </a:pPr>
            <a:r>
              <a:rPr lang="en-GB" dirty="0">
                <a:latin typeface="+mn-lt"/>
              </a:rPr>
              <a:t>Technical Support Instrument </a:t>
            </a:r>
          </a:p>
          <a:p>
            <a:pPr marL="342900" lvl="0" indent="-342900">
              <a:spcBef>
                <a:spcPts val="0"/>
              </a:spcBef>
              <a:spcAft>
                <a:spcPts val="0"/>
              </a:spcAft>
              <a:buClr>
                <a:schemeClr val="tx1"/>
              </a:buClr>
              <a:buSzPct val="90000"/>
            </a:pPr>
            <a:r>
              <a:rPr lang="en-GB" dirty="0" err="1">
                <a:latin typeface="+mn-lt"/>
              </a:rPr>
              <a:t>InvestEU</a:t>
            </a:r>
            <a:r>
              <a:rPr lang="en-GB" dirty="0">
                <a:latin typeface="+mn-lt"/>
              </a:rPr>
              <a:t> </a:t>
            </a:r>
          </a:p>
          <a:p>
            <a:pPr marL="342900" lvl="0" indent="-342900">
              <a:spcBef>
                <a:spcPts val="0"/>
              </a:spcBef>
              <a:spcAft>
                <a:spcPts val="0"/>
              </a:spcAft>
              <a:buClr>
                <a:schemeClr val="tx1"/>
              </a:buClr>
              <a:buSzPct val="90000"/>
            </a:pPr>
            <a:r>
              <a:rPr lang="en-GB" dirty="0">
                <a:latin typeface="+mn-lt"/>
              </a:rPr>
              <a:t>EU4Health</a:t>
            </a:r>
          </a:p>
          <a:p>
            <a:pPr marL="285750" lvl="0" indent="-285750">
              <a:spcBef>
                <a:spcPts val="0"/>
              </a:spcBef>
              <a:spcAft>
                <a:spcPts val="0"/>
              </a:spcAft>
              <a:buClr>
                <a:schemeClr val="accent5"/>
              </a:buClr>
              <a:buSzPct val="90000"/>
              <a:buFont typeface="Wingdings" panose="05000000000000000000" pitchFamily="2" charset="2"/>
              <a:buChar char="§"/>
            </a:pPr>
            <a:endParaRPr lang="en-GB" dirty="0">
              <a:latin typeface="+mn-lt"/>
            </a:endParaRPr>
          </a:p>
          <a:p>
            <a:pPr marL="0" indent="0">
              <a:buNone/>
            </a:pPr>
            <a:endParaRPr lang="en-GB" i="1" dirty="0">
              <a:solidFill>
                <a:schemeClr val="tx2"/>
              </a:solidFill>
              <a:latin typeface="EC Square Sans Cond Pro" panose="020B0506040000020004" pitchFamily="34" charset="0"/>
            </a:endParaRPr>
          </a:p>
          <a:p>
            <a:endParaRPr lang="de-DE" dirty="0"/>
          </a:p>
        </p:txBody>
      </p:sp>
      <p:sp>
        <p:nvSpPr>
          <p:cNvPr id="4" name="Inhaltsplatzhalter 3">
            <a:extLst>
              <a:ext uri="{FF2B5EF4-FFF2-40B4-BE49-F238E27FC236}">
                <a16:creationId xmlns:a16="http://schemas.microsoft.com/office/drawing/2014/main" id="{39179276-2A7F-AACD-3249-6F066BE2CB67}"/>
              </a:ext>
            </a:extLst>
          </p:cNvPr>
          <p:cNvSpPr>
            <a:spLocks noGrp="1"/>
          </p:cNvSpPr>
          <p:nvPr>
            <p:ph sz="half" idx="2"/>
          </p:nvPr>
        </p:nvSpPr>
        <p:spPr>
          <a:xfrm>
            <a:off x="6174000" y="1630799"/>
            <a:ext cx="5246399" cy="4605878"/>
          </a:xfrm>
        </p:spPr>
        <p:txBody>
          <a:bodyPr>
            <a:normAutofit fontScale="92500" lnSpcReduction="10000"/>
          </a:bodyPr>
          <a:lstStyle/>
          <a:p>
            <a:pPr indent="0">
              <a:spcBef>
                <a:spcPts val="0"/>
              </a:spcBef>
              <a:buNone/>
            </a:pPr>
            <a:r>
              <a:rPr lang="en-GB" u="sng" cap="small" dirty="0">
                <a:latin typeface="+mn-lt"/>
              </a:rPr>
              <a:t>Research &amp; Innovation </a:t>
            </a:r>
          </a:p>
          <a:p>
            <a:pPr marL="285750" indent="-285750">
              <a:spcBef>
                <a:spcPts val="0"/>
              </a:spcBef>
              <a:buClr>
                <a:schemeClr val="tx1"/>
              </a:buClr>
              <a:buSzPct val="90000"/>
            </a:pPr>
            <a:r>
              <a:rPr lang="en-GB" dirty="0">
                <a:latin typeface="+mn-lt"/>
              </a:rPr>
              <a:t>Horizon Europe </a:t>
            </a:r>
          </a:p>
          <a:p>
            <a:pPr marL="285750" indent="-285750">
              <a:spcBef>
                <a:spcPts val="0"/>
              </a:spcBef>
              <a:buClr>
                <a:schemeClr val="tx1"/>
              </a:buClr>
              <a:buSzPct val="90000"/>
            </a:pPr>
            <a:r>
              <a:rPr lang="en-GB" dirty="0">
                <a:latin typeface="+mn-lt"/>
              </a:rPr>
              <a:t>ERDF </a:t>
            </a:r>
          </a:p>
          <a:p>
            <a:pPr marL="285750" indent="-285750">
              <a:spcBef>
                <a:spcPts val="0"/>
              </a:spcBef>
              <a:buClr>
                <a:schemeClr val="tx1"/>
              </a:buClr>
              <a:buSzPct val="90000"/>
            </a:pPr>
            <a:r>
              <a:rPr lang="en-GB" dirty="0" err="1">
                <a:latin typeface="+mn-lt"/>
              </a:rPr>
              <a:t>InvestEU</a:t>
            </a:r>
            <a:endParaRPr lang="en-GB" dirty="0">
              <a:latin typeface="+mn-lt"/>
            </a:endParaRPr>
          </a:p>
          <a:p>
            <a:pPr marL="285750" indent="-285750">
              <a:spcBef>
                <a:spcPts val="0"/>
              </a:spcBef>
              <a:buClr>
                <a:schemeClr val="tx1"/>
              </a:buClr>
              <a:buSzPct val="90000"/>
            </a:pPr>
            <a:r>
              <a:rPr lang="en-GB" dirty="0">
                <a:latin typeface="+mn-lt"/>
              </a:rPr>
              <a:t>EU4Health (innovation uptake)</a:t>
            </a:r>
            <a:endParaRPr lang="en-GB" b="1" cap="small" dirty="0">
              <a:latin typeface="+mn-lt"/>
            </a:endParaRPr>
          </a:p>
          <a:p>
            <a:pPr indent="0">
              <a:buNone/>
            </a:pPr>
            <a:r>
              <a:rPr lang="en-GB" u="sng" cap="small" dirty="0">
                <a:latin typeface="+mn-lt"/>
              </a:rPr>
              <a:t>Digital transformation </a:t>
            </a:r>
            <a:endParaRPr lang="en-GB" u="sng" dirty="0">
              <a:latin typeface="+mn-lt"/>
            </a:endParaRPr>
          </a:p>
          <a:p>
            <a:pPr marL="285750" indent="-285750">
              <a:spcBef>
                <a:spcPts val="0"/>
              </a:spcBef>
              <a:buClr>
                <a:schemeClr val="tx1"/>
              </a:buClr>
              <a:buSzPct val="90000"/>
            </a:pPr>
            <a:r>
              <a:rPr lang="en-GB" dirty="0">
                <a:latin typeface="+mn-lt"/>
              </a:rPr>
              <a:t>EU4Health</a:t>
            </a:r>
          </a:p>
          <a:p>
            <a:pPr marL="285750" indent="-285750">
              <a:spcBef>
                <a:spcPts val="0"/>
              </a:spcBef>
              <a:buClr>
                <a:schemeClr val="tx1"/>
              </a:buClr>
              <a:buSzPct val="90000"/>
            </a:pPr>
            <a:r>
              <a:rPr lang="en-GB" dirty="0">
                <a:latin typeface="+mn-lt"/>
              </a:rPr>
              <a:t>Horizon Europe</a:t>
            </a:r>
          </a:p>
          <a:p>
            <a:pPr marL="285750" indent="-285750">
              <a:spcBef>
                <a:spcPts val="0"/>
              </a:spcBef>
              <a:buClr>
                <a:schemeClr val="tx1"/>
              </a:buClr>
              <a:buSzPct val="90000"/>
            </a:pPr>
            <a:r>
              <a:rPr lang="en-GB" dirty="0">
                <a:latin typeface="+mn-lt"/>
              </a:rPr>
              <a:t>Digital Europe</a:t>
            </a:r>
          </a:p>
          <a:p>
            <a:pPr indent="0">
              <a:buNone/>
            </a:pPr>
            <a:r>
              <a:rPr lang="en-GB" u="sng" dirty="0">
                <a:latin typeface="+mn-lt"/>
              </a:rPr>
              <a:t>CRISIS PREPAREDENESS &amp; RESPONSE</a:t>
            </a:r>
          </a:p>
          <a:p>
            <a:pPr marL="285750" indent="-285750">
              <a:spcBef>
                <a:spcPts val="0"/>
              </a:spcBef>
              <a:buClr>
                <a:schemeClr val="tx1"/>
              </a:buClr>
              <a:buSzPct val="90000"/>
            </a:pPr>
            <a:r>
              <a:rPr lang="en-GB" dirty="0">
                <a:latin typeface="+mn-lt"/>
              </a:rPr>
              <a:t>EU4Health </a:t>
            </a:r>
          </a:p>
          <a:p>
            <a:pPr marL="285750" indent="-285750">
              <a:spcBef>
                <a:spcPts val="0"/>
              </a:spcBef>
              <a:buClr>
                <a:schemeClr val="tx1"/>
              </a:buClr>
              <a:buSzPct val="90000"/>
            </a:pPr>
            <a:r>
              <a:rPr lang="en-GB" dirty="0">
                <a:latin typeface="+mn-lt"/>
              </a:rPr>
              <a:t>UCPM/</a:t>
            </a:r>
            <a:r>
              <a:rPr lang="en-GB" dirty="0" err="1">
                <a:latin typeface="+mn-lt"/>
              </a:rPr>
              <a:t>rescEU</a:t>
            </a:r>
            <a:r>
              <a:rPr lang="en-GB" dirty="0">
                <a:latin typeface="+mn-lt"/>
              </a:rPr>
              <a:t> </a:t>
            </a:r>
          </a:p>
          <a:p>
            <a:pPr marL="285750" indent="-285750">
              <a:spcBef>
                <a:spcPts val="0"/>
              </a:spcBef>
              <a:buClr>
                <a:schemeClr val="tx1"/>
              </a:buClr>
              <a:buSzPct val="90000"/>
            </a:pPr>
            <a:r>
              <a:rPr lang="en-GB" dirty="0">
                <a:latin typeface="+mn-lt"/>
              </a:rPr>
              <a:t>ERDF </a:t>
            </a:r>
          </a:p>
          <a:p>
            <a:pPr marL="285750" indent="-285750">
              <a:spcBef>
                <a:spcPts val="0"/>
              </a:spcBef>
              <a:buClr>
                <a:schemeClr val="tx1"/>
              </a:buClr>
              <a:buSzPct val="90000"/>
            </a:pPr>
            <a:r>
              <a:rPr lang="en-GB" dirty="0" err="1">
                <a:latin typeface="+mn-lt"/>
              </a:rPr>
              <a:t>InvestEU</a:t>
            </a:r>
            <a:r>
              <a:rPr lang="en-GB" dirty="0">
                <a:latin typeface="+mn-lt"/>
              </a:rPr>
              <a:t> </a:t>
            </a:r>
          </a:p>
          <a:p>
            <a:pPr marL="285750" indent="-285750">
              <a:spcBef>
                <a:spcPts val="0"/>
              </a:spcBef>
              <a:buClr>
                <a:schemeClr val="tx1"/>
              </a:buClr>
              <a:buSzPct val="90000"/>
            </a:pPr>
            <a:r>
              <a:rPr lang="en-GB" dirty="0">
                <a:latin typeface="+mn-lt"/>
              </a:rPr>
              <a:t>RRF</a:t>
            </a:r>
          </a:p>
        </p:txBody>
      </p:sp>
      <p:sp>
        <p:nvSpPr>
          <p:cNvPr id="2" name="Titel 1">
            <a:extLst>
              <a:ext uri="{FF2B5EF4-FFF2-40B4-BE49-F238E27FC236}">
                <a16:creationId xmlns:a16="http://schemas.microsoft.com/office/drawing/2014/main" id="{B670CCAE-D242-F68F-C306-4AF683499C76}"/>
              </a:ext>
            </a:extLst>
          </p:cNvPr>
          <p:cNvSpPr>
            <a:spLocks noGrp="1"/>
          </p:cNvSpPr>
          <p:nvPr>
            <p:ph type="title"/>
          </p:nvPr>
        </p:nvSpPr>
        <p:spPr/>
        <p:txBody>
          <a:bodyPr/>
          <a:lstStyle/>
          <a:p>
            <a:r>
              <a:rPr lang="de-DE" sz="3200" dirty="0"/>
              <a:t>EU4Health </a:t>
            </a:r>
            <a:r>
              <a:rPr lang="en-GB" sz="3200" dirty="0"/>
              <a:t>– </a:t>
            </a:r>
            <a:r>
              <a:rPr lang="en-US" sz="3200" dirty="0"/>
              <a:t>Synergies and Complementarities</a:t>
            </a:r>
            <a:endParaRPr lang="de-DE" sz="3200" dirty="0"/>
          </a:p>
        </p:txBody>
      </p:sp>
    </p:spTree>
    <p:extLst>
      <p:ext uri="{BB962C8B-B14F-4D97-AF65-F5344CB8AC3E}">
        <p14:creationId xmlns:p14="http://schemas.microsoft.com/office/powerpoint/2010/main" val="10770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0C94DF9-DC8F-D800-A7BB-C326A9857F9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8788385-8CBA-A45C-9AC4-3479D291ACD4}"/>
              </a:ext>
            </a:extLst>
          </p:cNvPr>
          <p:cNvSpPr>
            <a:spLocks noGrp="1"/>
          </p:cNvSpPr>
          <p:nvPr>
            <p:ph type="title"/>
          </p:nvPr>
        </p:nvSpPr>
        <p:spPr/>
        <p:txBody>
          <a:bodyPr/>
          <a:lstStyle/>
          <a:p>
            <a:r>
              <a:rPr lang="de-DE" sz="3200" dirty="0"/>
              <a:t>EU4Health </a:t>
            </a:r>
            <a:r>
              <a:rPr lang="en-GB" sz="3200" dirty="0"/>
              <a:t>– </a:t>
            </a:r>
            <a:r>
              <a:rPr lang="en-US" sz="3200" dirty="0"/>
              <a:t>Annual Work </a:t>
            </a:r>
            <a:r>
              <a:rPr lang="en-US" sz="3200" dirty="0" err="1"/>
              <a:t>Programme</a:t>
            </a:r>
            <a:r>
              <a:rPr lang="en-US" sz="3200" dirty="0"/>
              <a:t> </a:t>
            </a:r>
            <a:endParaRPr lang="de-DE" sz="3200" dirty="0"/>
          </a:p>
        </p:txBody>
      </p:sp>
      <p:sp>
        <p:nvSpPr>
          <p:cNvPr id="5" name="Inhaltsplatzhalter 4">
            <a:extLst>
              <a:ext uri="{FF2B5EF4-FFF2-40B4-BE49-F238E27FC236}">
                <a16:creationId xmlns:a16="http://schemas.microsoft.com/office/drawing/2014/main" id="{E2D5EABE-AFD0-6678-FEF5-53E18DB59D2B}"/>
              </a:ext>
            </a:extLst>
          </p:cNvPr>
          <p:cNvSpPr>
            <a:spLocks noGrp="1"/>
          </p:cNvSpPr>
          <p:nvPr>
            <p:ph idx="1"/>
          </p:nvPr>
        </p:nvSpPr>
        <p:spPr>
          <a:xfrm>
            <a:off x="773670" y="1632028"/>
            <a:ext cx="10645200" cy="4417589"/>
          </a:xfrm>
        </p:spPr>
        <p:txBody>
          <a:bodyPr>
            <a:normAutofit fontScale="92500"/>
          </a:bodyPr>
          <a:lstStyle/>
          <a:p>
            <a:pPr marL="285750" indent="-285750">
              <a:lnSpc>
                <a:spcPct val="120000"/>
              </a:lnSpc>
              <a:buFont typeface="Wingdings" panose="05000000000000000000" pitchFamily="2" charset="2"/>
              <a:buChar char="Ø"/>
            </a:pPr>
            <a:r>
              <a:rPr lang="en-GB" sz="2200" u="sng" dirty="0">
                <a:latin typeface="+mn-lt"/>
              </a:rPr>
              <a:t>Five annual work programmes have been adopted (2021, 2022, 2023, 2024 and 2025), which implement Union’s legislative and non-legislative health initiatives such as:</a:t>
            </a:r>
            <a:endParaRPr lang="en-GB" sz="2200" i="1" dirty="0">
              <a:solidFill>
                <a:schemeClr val="tx2"/>
              </a:solidFill>
              <a:latin typeface="+mn-lt"/>
            </a:endParaRPr>
          </a:p>
          <a:p>
            <a:pPr>
              <a:spcBef>
                <a:spcPts val="600"/>
              </a:spcBef>
              <a:buClr>
                <a:schemeClr val="tx1"/>
              </a:buClr>
              <a:buFont typeface="Wingdings" panose="05000000000000000000" pitchFamily="2" charset="2"/>
              <a:buChar char="ü"/>
            </a:pPr>
            <a:r>
              <a:rPr lang="en-US" sz="2200" dirty="0">
                <a:latin typeface="+mn-lt"/>
              </a:rPr>
              <a:t>Europe’s Beating Cancer Plan</a:t>
            </a:r>
          </a:p>
          <a:p>
            <a:pPr>
              <a:spcBef>
                <a:spcPts val="600"/>
              </a:spcBef>
              <a:buClr>
                <a:schemeClr val="tx1"/>
              </a:buClr>
              <a:buFont typeface="Wingdings" panose="05000000000000000000" pitchFamily="2" charset="2"/>
              <a:buChar char="ü"/>
            </a:pPr>
            <a:r>
              <a:rPr lang="en-US" sz="2200" dirty="0">
                <a:latin typeface="+mn-lt"/>
              </a:rPr>
              <a:t>Mental health </a:t>
            </a:r>
          </a:p>
          <a:p>
            <a:pPr>
              <a:spcBef>
                <a:spcPts val="600"/>
              </a:spcBef>
              <a:buClr>
                <a:schemeClr val="tx1"/>
              </a:buClr>
              <a:buFont typeface="Wingdings" panose="05000000000000000000" pitchFamily="2" charset="2"/>
              <a:buChar char="ü"/>
            </a:pPr>
            <a:r>
              <a:rPr lang="en-US" sz="2200" dirty="0">
                <a:latin typeface="+mn-lt"/>
              </a:rPr>
              <a:t>EU’s resilience to cross-border threats to health</a:t>
            </a:r>
            <a:endParaRPr lang="en-GB" sz="2200" dirty="0">
              <a:latin typeface="+mn-lt"/>
            </a:endParaRPr>
          </a:p>
          <a:p>
            <a:pPr>
              <a:spcBef>
                <a:spcPts val="600"/>
              </a:spcBef>
              <a:buClr>
                <a:schemeClr val="tx1"/>
              </a:buClr>
              <a:buFont typeface="Wingdings" panose="05000000000000000000" pitchFamily="2" charset="2"/>
              <a:buChar char="ü"/>
            </a:pPr>
            <a:r>
              <a:rPr lang="en-GB" sz="2200" dirty="0">
                <a:latin typeface="+mn-lt"/>
              </a:rPr>
              <a:t>European Reference Networks</a:t>
            </a:r>
          </a:p>
          <a:p>
            <a:pPr>
              <a:spcBef>
                <a:spcPts val="600"/>
              </a:spcBef>
              <a:buClr>
                <a:schemeClr val="tx1"/>
              </a:buClr>
              <a:buFont typeface="Wingdings" panose="05000000000000000000" pitchFamily="2" charset="2"/>
              <a:buChar char="ü"/>
            </a:pPr>
            <a:r>
              <a:rPr lang="en-GB" sz="2200" dirty="0">
                <a:latin typeface="+mn-lt"/>
              </a:rPr>
              <a:t>European Health Data Space </a:t>
            </a:r>
          </a:p>
          <a:p>
            <a:pPr>
              <a:spcBef>
                <a:spcPts val="600"/>
              </a:spcBef>
              <a:buClr>
                <a:schemeClr val="tx1"/>
              </a:buClr>
              <a:buFont typeface="Wingdings" panose="05000000000000000000" pitchFamily="2" charset="2"/>
              <a:buChar char="ü"/>
            </a:pPr>
            <a:r>
              <a:rPr lang="en-GB" sz="2200" dirty="0">
                <a:latin typeface="+mn-lt"/>
              </a:rPr>
              <a:t>Union’s health legislation (e.g. medical devices, health technology assessment, etc)</a:t>
            </a:r>
          </a:p>
          <a:p>
            <a:pPr>
              <a:spcBef>
                <a:spcPts val="600"/>
              </a:spcBef>
              <a:buClr>
                <a:schemeClr val="tx1"/>
              </a:buClr>
              <a:buFont typeface="Wingdings" panose="05000000000000000000" pitchFamily="2" charset="2"/>
              <a:buChar char="ü"/>
            </a:pPr>
            <a:r>
              <a:rPr lang="en-GB" sz="2200" dirty="0">
                <a:latin typeface="+mn-lt"/>
              </a:rPr>
              <a:t>Global Health</a:t>
            </a:r>
          </a:p>
          <a:p>
            <a:pPr>
              <a:spcBef>
                <a:spcPts val="600"/>
              </a:spcBef>
              <a:buClr>
                <a:schemeClr val="tx1"/>
              </a:buClr>
              <a:buFont typeface="Wingdings" panose="05000000000000000000" pitchFamily="2" charset="2"/>
              <a:buChar char="ü"/>
            </a:pPr>
            <a:r>
              <a:rPr lang="en-GB" sz="2200" dirty="0">
                <a:latin typeface="+mn-lt"/>
              </a:rPr>
              <a:t>Critical medicines</a:t>
            </a:r>
          </a:p>
          <a:p>
            <a:pPr>
              <a:spcBef>
                <a:spcPts val="600"/>
              </a:spcBef>
              <a:buClr>
                <a:schemeClr val="tx1"/>
              </a:buClr>
              <a:buFont typeface="Wingdings" panose="05000000000000000000" pitchFamily="2" charset="2"/>
              <a:buChar char="ü"/>
            </a:pPr>
            <a:r>
              <a:rPr lang="en-GB" sz="2200" dirty="0">
                <a:latin typeface="+mn-lt"/>
              </a:rPr>
              <a:t>Cardiovascular</a:t>
            </a:r>
          </a:p>
          <a:p>
            <a:pPr marL="0" indent="0">
              <a:spcBef>
                <a:spcPts val="600"/>
              </a:spcBef>
              <a:buClr>
                <a:schemeClr val="accent5"/>
              </a:buClr>
              <a:buNone/>
            </a:pPr>
            <a:endParaRPr lang="en-GB" dirty="0">
              <a:latin typeface="EC Square Sans Cond Pro" panose="020B0506040000020004" pitchFamily="34" charset="0"/>
            </a:endParaRPr>
          </a:p>
          <a:p>
            <a:pPr marL="285750" lvl="0" indent="-285750">
              <a:spcBef>
                <a:spcPts val="600"/>
              </a:spcBef>
              <a:buClr>
                <a:schemeClr val="accent5"/>
              </a:buClr>
              <a:buFont typeface="Wingdings" panose="05000000000000000000" pitchFamily="2" charset="2"/>
              <a:buChar char="§"/>
            </a:pPr>
            <a:endParaRPr lang="en-GB" dirty="0">
              <a:latin typeface="EC Square Sans Cond Pro" panose="020B0506040000020004" pitchFamily="34" charset="0"/>
            </a:endParaRPr>
          </a:p>
          <a:p>
            <a:pPr marL="285750" lvl="0" indent="-285750">
              <a:spcBef>
                <a:spcPts val="600"/>
              </a:spcBef>
              <a:buClr>
                <a:schemeClr val="accent5"/>
              </a:buClr>
              <a:buFont typeface="Wingdings" panose="05000000000000000000" pitchFamily="2" charset="2"/>
              <a:buChar char="§"/>
            </a:pPr>
            <a:endParaRPr lang="en-GB" dirty="0">
              <a:latin typeface="EC Square Sans Cond Pro" panose="020B0506040000020004" pitchFamily="34" charset="0"/>
            </a:endParaRPr>
          </a:p>
          <a:p>
            <a:endParaRPr lang="en-GB" i="1" dirty="0">
              <a:solidFill>
                <a:schemeClr val="tx2"/>
              </a:solidFill>
              <a:latin typeface="EC Square Sans Cond Pro" panose="020B0506040000020004" pitchFamily="34" charset="0"/>
            </a:endParaRPr>
          </a:p>
          <a:p>
            <a:pPr marL="33337" indent="0">
              <a:buNone/>
            </a:pPr>
            <a:endParaRPr lang="en-GB" b="1" dirty="0">
              <a:latin typeface="EC Square Sans Pro" panose="020B0506040000020004" pitchFamily="34" charset="0"/>
            </a:endParaRPr>
          </a:p>
        </p:txBody>
      </p:sp>
    </p:spTree>
    <p:extLst>
      <p:ext uri="{BB962C8B-B14F-4D97-AF65-F5344CB8AC3E}">
        <p14:creationId xmlns:p14="http://schemas.microsoft.com/office/powerpoint/2010/main" val="36840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Benutzerdefiniert 9">
      <a:dk1>
        <a:srgbClr val="000000"/>
      </a:dk1>
      <a:lt1>
        <a:srgbClr val="FFFFFF"/>
      </a:lt1>
      <a:dk2>
        <a:srgbClr val="32466A"/>
      </a:dk2>
      <a:lt2>
        <a:srgbClr val="E7E6E6"/>
      </a:lt2>
      <a:accent1>
        <a:srgbClr val="32466E"/>
      </a:accent1>
      <a:accent2>
        <a:srgbClr val="6197B8"/>
      </a:accent2>
      <a:accent3>
        <a:srgbClr val="C36432"/>
      </a:accent3>
      <a:accent4>
        <a:srgbClr val="D7B316"/>
      </a:accent4>
      <a:accent5>
        <a:srgbClr val="88A62E"/>
      </a:accent5>
      <a:accent6>
        <a:srgbClr val="00573F"/>
      </a:accent6>
      <a:hlink>
        <a:srgbClr val="0563C1"/>
      </a:hlink>
      <a:folHlink>
        <a:srgbClr val="954F72"/>
      </a:folHlink>
    </a:clrScheme>
    <a:fontScheme name="Benutzerdefiniert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eg_Präsentationsvorlage.pptx" id="{AB691955-C1B5-4CF6-A141-9D3BFE0677E4}" vid="{C2916C91-1945-4ADE-8BAE-19EFB093E4F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PPT_GÖG</Template>
  <TotalTime>0</TotalTime>
  <Words>3425</Words>
  <Application>Microsoft Office PowerPoint</Application>
  <PresentationFormat>Breitbild</PresentationFormat>
  <Paragraphs>344</Paragraphs>
  <Slides>35</Slides>
  <Notes>26</Notes>
  <HiddenSlides>3</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35</vt:i4>
      </vt:variant>
    </vt:vector>
  </HeadingPairs>
  <TitlesOfParts>
    <vt:vector size="45" baseType="lpstr">
      <vt:lpstr>Aptos</vt:lpstr>
      <vt:lpstr>Arial</vt:lpstr>
      <vt:lpstr>EC Square Sans Cond Pro</vt:lpstr>
      <vt:lpstr>EC Square Sans Pro</vt:lpstr>
      <vt:lpstr>Segoe UI</vt:lpstr>
      <vt:lpstr>Segoe UI Semibold</vt:lpstr>
      <vt:lpstr>Symbol</vt:lpstr>
      <vt:lpstr>Wingdings</vt:lpstr>
      <vt:lpstr>Work Sans Light</vt:lpstr>
      <vt:lpstr>Office</vt:lpstr>
      <vt:lpstr>Shaping European Health Policies: Strengthening NPHIs' Role in Transnational Challenges</vt:lpstr>
      <vt:lpstr>Agenda </vt:lpstr>
      <vt:lpstr>What can the EU4Health Work Programme do for you? </vt:lpstr>
      <vt:lpstr>Agenda</vt:lpstr>
      <vt:lpstr>What is EU4Health?</vt:lpstr>
      <vt:lpstr>EU4Health – a vision for a healthier European Union</vt:lpstr>
      <vt:lpstr>EU4Health – 10 Specific objectives</vt:lpstr>
      <vt:lpstr>EU4Health – Synergies and Complementarities</vt:lpstr>
      <vt:lpstr>EU4Health – Annual Work Programme </vt:lpstr>
      <vt:lpstr>EU4Health – Annual Work Programme - Strands</vt:lpstr>
      <vt:lpstr>EU4Health – Annual Work Programme 2025 I</vt:lpstr>
      <vt:lpstr>EU4Health – Annual Work Programme 2025 II</vt:lpstr>
      <vt:lpstr>EU4Health – Annual Work Programme 2025 III</vt:lpstr>
      <vt:lpstr>EU4Health – Annual Work Programme 2025 IV</vt:lpstr>
      <vt:lpstr>EU4Health – Annual Work Programme 2025 – Calls I</vt:lpstr>
      <vt:lpstr>EU4Health – Annual Work Programme 2025 – Calls II</vt:lpstr>
      <vt:lpstr>EU4Health – Annual Work Programme 2025 – Calls III</vt:lpstr>
      <vt:lpstr>EU4Health – Annual Work Programme 2025 – Calls IV</vt:lpstr>
      <vt:lpstr>Joint Actions in EU4Health</vt:lpstr>
      <vt:lpstr>General aspects of Joint Actions</vt:lpstr>
      <vt:lpstr>Steps and Timeline of Joint Actions (until start of project)</vt:lpstr>
      <vt:lpstr>Overview of Joint Actions 2025</vt:lpstr>
      <vt:lpstr>EU4Health – Joint Action Calls I</vt:lpstr>
      <vt:lpstr>EU4Health – Joint Action Calls II</vt:lpstr>
      <vt:lpstr>Role of National Focal Points in EU4Health</vt:lpstr>
      <vt:lpstr>National Focal Points (NFPs)</vt:lpstr>
      <vt:lpstr>How to: get support from NFPs</vt:lpstr>
      <vt:lpstr>Contact</vt:lpstr>
      <vt:lpstr>EU cross-country cooperation and implementation of activities</vt:lpstr>
      <vt:lpstr>Why cooperation matters</vt:lpstr>
      <vt:lpstr>PowerPoint-Präsentation</vt:lpstr>
      <vt:lpstr>Challenges in EU-wide implementation</vt:lpstr>
      <vt:lpstr>PowerPoint-Präsentation</vt:lpstr>
      <vt:lpstr>From Joint Action deliverables, togerher for healthier populations</vt:lpstr>
      <vt:lpstr>Thank you!</vt:lpstr>
    </vt:vector>
  </TitlesOfParts>
  <Manager/>
  <Company>Gesundheit Oesterreich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Johannes Weiss</dc:creator>
  <cp:keywords/>
  <dc:description/>
  <cp:lastModifiedBy>Johannes Weiss</cp:lastModifiedBy>
  <cp:revision>4</cp:revision>
  <dcterms:created xsi:type="dcterms:W3CDTF">2025-09-30T07:25:30Z</dcterms:created>
  <dcterms:modified xsi:type="dcterms:W3CDTF">2025-11-21T09:12:40Z</dcterms:modified>
  <cp:category/>
</cp:coreProperties>
</file>