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147481621" r:id="rId2"/>
    <p:sldId id="2147471545" r:id="rId3"/>
    <p:sldId id="2147481591" r:id="rId4"/>
    <p:sldId id="2147481592" r:id="rId5"/>
    <p:sldId id="474" r:id="rId6"/>
    <p:sldId id="2147481593" r:id="rId7"/>
    <p:sldId id="2147481595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70BA"/>
    <a:srgbClr val="CCCCFF"/>
    <a:srgbClr val="FFFF99"/>
    <a:srgbClr val="5AAE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3792" autoAdjust="0"/>
  </p:normalViewPr>
  <p:slideViewPr>
    <p:cSldViewPr snapToGrid="0" snapToObjects="1">
      <p:cViewPr varScale="1">
        <p:scale>
          <a:sx n="106" d="100"/>
          <a:sy n="106" d="100"/>
        </p:scale>
        <p:origin x="756" y="102"/>
      </p:cViewPr>
      <p:guideLst/>
    </p:cSldViewPr>
  </p:slideViewPr>
  <p:outlineViewPr>
    <p:cViewPr>
      <p:scale>
        <a:sx n="33" d="100"/>
        <a:sy n="33" d="100"/>
      </p:scale>
      <p:origin x="0" y="-60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2A3BB7-ABCA-4CE0-9940-3A2437A6BAA1}" type="datetimeFigureOut">
              <a:rPr lang="en-PH" smtClean="0"/>
              <a:t>9/26/2025</a:t>
            </a:fld>
            <a:endParaRPr lang="en-PH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EC9C0C-1B2D-444F-AE50-D661C25BC681}" type="slidenum">
              <a:rPr lang="en-PH" smtClean="0"/>
              <a:t>‹N°›</a:t>
            </a:fld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319276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EC9C0C-1B2D-444F-AE50-D661C25BC681}" type="slidenum">
              <a:rPr lang="en-PH" smtClean="0"/>
              <a:t>3</a:t>
            </a:fld>
            <a:endParaRPr lang="en-PH" dirty="0"/>
          </a:p>
        </p:txBody>
      </p:sp>
    </p:spTree>
    <p:extLst>
      <p:ext uri="{BB962C8B-B14F-4D97-AF65-F5344CB8AC3E}">
        <p14:creationId xmlns:p14="http://schemas.microsoft.com/office/powerpoint/2010/main" val="239000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/ Fir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3410CAE-DC91-1D4C-9A9F-3710D17A06F9}"/>
              </a:ext>
            </a:extLst>
          </p:cNvPr>
          <p:cNvSpPr/>
          <p:nvPr userDrawn="1"/>
        </p:nvSpPr>
        <p:spPr>
          <a:xfrm>
            <a:off x="4114800" y="1"/>
            <a:ext cx="8077200" cy="6858000"/>
          </a:xfrm>
          <a:prstGeom prst="rect">
            <a:avLst/>
          </a:prstGeom>
          <a:solidFill>
            <a:srgbClr val="2C70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3DBB9B88-E00B-774A-8344-BC68E8E99185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109935" y="1616983"/>
            <a:ext cx="6243865" cy="44726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Insert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7963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8EBFF30-7AB3-4E4C-900C-0ABE3022F35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C70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2CF638-311B-9843-90B8-51FD216489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729932"/>
            <a:ext cx="9144000" cy="1398135"/>
          </a:xfrm>
        </p:spPr>
        <p:txBody>
          <a:bodyPr anchor="b">
            <a:normAutofit/>
          </a:bodyPr>
          <a:lstStyle>
            <a:lvl1pPr algn="ctr">
              <a:defRPr sz="3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CBBF29C-1BE6-1B4F-B346-C9637F97DE1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688" y="458246"/>
            <a:ext cx="1879994" cy="61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45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B9FCA-3234-6B42-A497-A784B5144A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46" y="2624137"/>
            <a:ext cx="3932237" cy="1600200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2C70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AA0CD-1B42-7147-A550-633821F55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2928" y="1404257"/>
            <a:ext cx="6052460" cy="4648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447F6B8-A12F-A54A-8674-66E59CC74C85}"/>
              </a:ext>
            </a:extLst>
          </p:cNvPr>
          <p:cNvCxnSpPr>
            <a:cxnSpLocks/>
          </p:cNvCxnSpPr>
          <p:nvPr userDrawn="1"/>
        </p:nvCxnSpPr>
        <p:spPr>
          <a:xfrm>
            <a:off x="4977605" y="1614488"/>
            <a:ext cx="1" cy="4254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4885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D6CF8E36-D73A-B94C-995E-BC4C53D67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6983"/>
            <a:ext cx="10515600" cy="10391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2C70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DF540C12-E12A-374E-BA86-1C37257AF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942545"/>
            <a:ext cx="10515600" cy="3234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680344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31EA8-D2BB-7E4D-902C-1EB2476B1A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9"/>
            <a:ext cx="4567464" cy="1033462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2C70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0E94E-8B83-1C46-B4CE-2C7DAACFD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026229"/>
            <a:ext cx="4567464" cy="3063421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DFF8C7-4E12-1044-97F3-7CA8174020B4}"/>
              </a:ext>
            </a:extLst>
          </p:cNvPr>
          <p:cNvSpPr/>
          <p:nvPr userDrawn="1"/>
        </p:nvSpPr>
        <p:spPr>
          <a:xfrm>
            <a:off x="6095999" y="1"/>
            <a:ext cx="6095999" cy="6858000"/>
          </a:xfrm>
          <a:prstGeom prst="rect">
            <a:avLst/>
          </a:prstGeom>
          <a:solidFill>
            <a:srgbClr val="2C70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4C709D3B-340F-344D-BB97-8EEECCA101F8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694714" y="992187"/>
            <a:ext cx="4876800" cy="492964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20691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6DFF8C7-4E12-1044-97F3-7CA8174020B4}"/>
              </a:ext>
            </a:extLst>
          </p:cNvPr>
          <p:cNvSpPr/>
          <p:nvPr userDrawn="1"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rgbClr val="2C70B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E31EA8-D2BB-7E4D-902C-1EB2476B1A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47116" y="1807029"/>
            <a:ext cx="4567464" cy="1033462"/>
          </a:xfrm>
        </p:spPr>
        <p:txBody>
          <a:bodyPr anchor="b">
            <a:normAutofit/>
          </a:bodyPr>
          <a:lstStyle>
            <a:lvl1pPr>
              <a:defRPr sz="2800">
                <a:solidFill>
                  <a:srgbClr val="2C70BA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0E94E-8B83-1C46-B4CE-2C7DAACFD3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47116" y="3102432"/>
            <a:ext cx="4567464" cy="3211283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E79650DD-9FE9-6E46-980A-D710954CBB93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642257" y="1807029"/>
            <a:ext cx="4778829" cy="450668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01F0531-C7D5-764A-B163-F2C05ACBA60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8688" y="458246"/>
            <a:ext cx="1879994" cy="617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23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9951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05D04-3FA6-4C76-97F6-00D80E984E53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51582F-C4DF-4C88-844B-800C191E5B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410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02F292-FBAA-624E-8DF0-65F4B11C8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16983"/>
            <a:ext cx="10515600" cy="984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ED5248-E335-5143-ABE3-01277216A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942545"/>
            <a:ext cx="10515600" cy="3234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2C1C46-D11D-8E48-A43F-2FADE8C76EB1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7844" y="454079"/>
            <a:ext cx="1882777" cy="614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42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6" r:id="rId3"/>
    <p:sldLayoutId id="2147483657" r:id="rId4"/>
    <p:sldLayoutId id="2147483651" r:id="rId5"/>
    <p:sldLayoutId id="2147483660" r:id="rId6"/>
    <p:sldLayoutId id="2147483650" r:id="rId7"/>
    <p:sldLayoutId id="2147483662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rgbClr val="2C70BA"/>
          </a:solidFill>
          <a:latin typeface="Futura Std Light" panose="020B0402020204020303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utura Std Light" panose="020B0402020204020303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utura Std Light" panose="020B04020202040203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Futura Std Light" panose="020B04020202040203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utura Std Light" panose="020B04020202040203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utura Std Light" panose="020B04020202040203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BD04758D-A026-9E45-97E3-B5BBF7FE1C1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776325" y="1990003"/>
            <a:ext cx="7014330" cy="287799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ctr"/>
            <a:endParaRPr lang="en-US" sz="4000" b="1">
              <a:solidFill>
                <a:schemeClr val="bg1"/>
              </a:solidFill>
              <a:latin typeface="Futura Std Light" panose="020B0402020204020303" pitchFamily="34" charset="0"/>
            </a:endParaRPr>
          </a:p>
          <a:p>
            <a:pPr algn="ctr"/>
            <a:r>
              <a:rPr lang="en-US" sz="4000" b="1">
                <a:latin typeface="Futura Std Light"/>
              </a:rPr>
              <a:t>THE ROLE OF NPHIs IN HEALTH EMERGENCIES</a:t>
            </a:r>
          </a:p>
          <a:p>
            <a:pPr algn="ctr">
              <a:lnSpc>
                <a:spcPct val="100000"/>
              </a:lnSpc>
            </a:pPr>
            <a:endParaRPr lang="en-US" sz="2000" spc="30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217675C-4B96-4BA8-BF40-CA8BF6DF3CFC}"/>
              </a:ext>
            </a:extLst>
          </p:cNvPr>
          <p:cNvSpPr txBox="1"/>
          <p:nvPr/>
        </p:nvSpPr>
        <p:spPr>
          <a:xfrm>
            <a:off x="4351867" y="5987789"/>
            <a:ext cx="77046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i="1" u="sng">
                <a:solidFill>
                  <a:schemeClr val="bg1"/>
                </a:solidFill>
                <a:latin typeface="Futura Std Light" panose="020B0402020204020303" pitchFamily="34" charset="0"/>
              </a:rPr>
              <a:t>DISCLAIMER</a:t>
            </a:r>
            <a:r>
              <a:rPr lang="en-GB" sz="1200" b="1" i="1">
                <a:solidFill>
                  <a:schemeClr val="bg1"/>
                </a:solidFill>
                <a:latin typeface="Futura Std Light" panose="020B0402020204020303" pitchFamily="34" charset="0"/>
              </a:rPr>
              <a:t>: The views and opinions expressed in this webinar are those of the authors and do not necessarily reflect the official policy or position of IANPHI. </a:t>
            </a:r>
            <a:endParaRPr lang="fr-FR" sz="1200" i="1">
              <a:solidFill>
                <a:schemeClr val="bg1"/>
              </a:solidFill>
              <a:latin typeface="Futura Std Light" panose="020B04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7029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18BA663-0F9B-C143-A27D-EBBB28C31417}"/>
              </a:ext>
            </a:extLst>
          </p:cNvPr>
          <p:cNvSpPr txBox="1">
            <a:spLocks/>
          </p:cNvSpPr>
          <p:nvPr/>
        </p:nvSpPr>
        <p:spPr>
          <a:xfrm>
            <a:off x="401345" y="2840369"/>
            <a:ext cx="3428292" cy="17817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120"/>
              </a:lnSpc>
            </a:pPr>
            <a:r>
              <a:rPr lang="en-US" sz="1800">
                <a:solidFill>
                  <a:schemeClr val="tx1">
                    <a:lumMod val="50000"/>
                    <a:lumOff val="50000"/>
                  </a:schemeClr>
                </a:solidFill>
                <a:latin typeface="Futura Std Light" panose="020B0402020204020303" pitchFamily="34" charset="0"/>
              </a:rPr>
              <a:t>Dr. Andrew Lee,</a:t>
            </a:r>
          </a:p>
          <a:p>
            <a:pPr>
              <a:lnSpc>
                <a:spcPts val="2120"/>
              </a:lnSpc>
            </a:pPr>
            <a:r>
              <a:rPr lang="en-US" sz="1800">
                <a:solidFill>
                  <a:schemeClr val="tx1">
                    <a:lumMod val="50000"/>
                    <a:lumOff val="50000"/>
                  </a:schemeClr>
                </a:solidFill>
                <a:latin typeface="Futura Std Light" panose="020B0402020204020303" pitchFamily="34" charset="0"/>
              </a:rPr>
              <a:t>Regional Deputy Director for Health Protection with UKHSA &amp; Technical Lead for IANPHI</a:t>
            </a:r>
            <a:endParaRPr lang="en-US" sz="1800">
              <a:solidFill>
                <a:schemeClr val="tx2"/>
              </a:solidFill>
              <a:latin typeface="Futura Std Light" panose="020B0402020204020303" pitchFamily="34" charset="0"/>
            </a:endParaRPr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BD04758D-A026-9E45-97E3-B5BBF7FE1C1F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4776325" y="1990003"/>
            <a:ext cx="7014330" cy="287799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4000" b="1">
                <a:latin typeface="Futura Std Light"/>
              </a:rPr>
              <a:t>The NPHI national health emergency corps survey and connected leaders’ interviews: brief background, objectives and methodology</a:t>
            </a:r>
          </a:p>
          <a:p>
            <a:pPr algn="ctr">
              <a:lnSpc>
                <a:spcPct val="100000"/>
              </a:lnSpc>
            </a:pPr>
            <a:endParaRPr lang="en-US" sz="2000" spc="300"/>
          </a:p>
        </p:txBody>
      </p:sp>
    </p:spTree>
    <p:extLst>
      <p:ext uri="{BB962C8B-B14F-4D97-AF65-F5344CB8AC3E}">
        <p14:creationId xmlns:p14="http://schemas.microsoft.com/office/powerpoint/2010/main" val="3351811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934B7D0-252A-1FFB-7498-4F8529B38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2451" y="277281"/>
            <a:ext cx="10515600" cy="1039132"/>
          </a:xfrm>
        </p:spPr>
        <p:txBody>
          <a:bodyPr/>
          <a:lstStyle/>
          <a:p>
            <a:r>
              <a:rPr lang="en-GB" dirty="0"/>
              <a:t>Global Health Emergency Corps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267C8-AA39-72D5-808C-7E95152B8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363" y="1316413"/>
            <a:ext cx="10781414" cy="48605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0" i="0" dirty="0">
                <a:solidFill>
                  <a:srgbClr val="00205C"/>
                </a:solidFill>
                <a:effectLst/>
                <a:latin typeface="+mn-lt"/>
              </a:rPr>
              <a:t>GHEC is a </a:t>
            </a:r>
            <a:r>
              <a:rPr lang="en-GB" i="0" dirty="0">
                <a:solidFill>
                  <a:srgbClr val="00205C"/>
                </a:solidFill>
                <a:effectLst/>
                <a:latin typeface="+mn-lt"/>
              </a:rPr>
              <a:t>framework for enhancing health emergency workforce capacity within health emergency prevention, preparedness, response and resilience (HEPR) work, and a collaboration platform </a:t>
            </a:r>
            <a:r>
              <a:rPr lang="en-GB" b="0" i="0" dirty="0">
                <a:solidFill>
                  <a:srgbClr val="00205C"/>
                </a:solidFill>
                <a:effectLst/>
                <a:latin typeface="+mn-lt"/>
              </a:rPr>
              <a:t>for countries and health emergency networks.</a:t>
            </a:r>
          </a:p>
          <a:p>
            <a:pPr marL="0" indent="0">
              <a:buNone/>
            </a:pPr>
            <a:endParaRPr lang="en-GB" b="0" i="0" dirty="0">
              <a:solidFill>
                <a:srgbClr val="00205C"/>
              </a:solidFill>
              <a:effectLst/>
              <a:latin typeface="+mn-lt"/>
            </a:endParaRPr>
          </a:p>
          <a:p>
            <a:pPr marL="0" indent="0">
              <a:buNone/>
            </a:pPr>
            <a:r>
              <a:rPr lang="en-GB" b="0" i="0" dirty="0">
                <a:solidFill>
                  <a:srgbClr val="00205C"/>
                </a:solidFill>
                <a:effectLst/>
                <a:latin typeface="+mn-lt"/>
              </a:rPr>
              <a:t>The vision of Global Health Emergency Corps (GHEC) is a health emergency workforce centred in countries and coordinated regionally and globally, composed of: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b="0" i="1" dirty="0">
                <a:solidFill>
                  <a:srgbClr val="00205C"/>
                </a:solidFill>
                <a:effectLst/>
                <a:latin typeface="+mn-lt"/>
              </a:rPr>
              <a:t> Connected health emergency leaders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b="0" i="1" dirty="0">
                <a:solidFill>
                  <a:srgbClr val="00205C"/>
                </a:solidFill>
                <a:effectLst/>
                <a:latin typeface="+mn-lt"/>
              </a:rPr>
              <a:t> Health emergency surge capacities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b="0" i="1" dirty="0">
                <a:solidFill>
                  <a:srgbClr val="00205C"/>
                </a:solidFill>
                <a:effectLst/>
                <a:latin typeface="+mn-lt"/>
              </a:rPr>
              <a:t> Health emergency workforce</a:t>
            </a:r>
          </a:p>
          <a:p>
            <a:pPr marL="0" indent="0">
              <a:buNone/>
            </a:pPr>
            <a:endParaRPr lang="en-GB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43482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3.png">
            <a:extLst>
              <a:ext uri="{FF2B5EF4-FFF2-40B4-BE49-F238E27FC236}">
                <a16:creationId xmlns:a16="http://schemas.microsoft.com/office/drawing/2014/main" id="{A35395B9-F7EB-8856-72EE-0DC7C0E715A1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2299615" y="382772"/>
            <a:ext cx="9619483" cy="6358270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47719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4DC2E-A7CA-640A-F4D2-0A38CBF0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0775" y="254908"/>
            <a:ext cx="10515600" cy="1039132"/>
          </a:xfrm>
        </p:spPr>
        <p:txBody>
          <a:bodyPr>
            <a:normAutofit/>
          </a:bodyPr>
          <a:lstStyle/>
          <a:p>
            <a:r>
              <a:rPr lang="en-GB" dirty="0"/>
              <a:t>IANPHI GHEC Survey &amp; Interviews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7A7649E-7E2D-3CC0-BB04-9C5F7F2A6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628" y="1294040"/>
            <a:ext cx="10822172" cy="488292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0" i="0" u="none" strike="noStrike" baseline="0" dirty="0">
                <a:solidFill>
                  <a:srgbClr val="000000"/>
                </a:solidFill>
                <a:latin typeface="+mn-lt"/>
              </a:rPr>
              <a:t>The focus of the survey and interviews was to understand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b="0" i="0" u="none" strike="noStrike" baseline="0" dirty="0">
                <a:solidFill>
                  <a:srgbClr val="000000"/>
                </a:solidFill>
                <a:latin typeface="+mn-lt"/>
              </a:rPr>
              <a:t> the role and functions of NPHIs, and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b="0" i="0" u="none" strike="noStrike" baseline="0" dirty="0">
                <a:solidFill>
                  <a:srgbClr val="000000"/>
                </a:solidFill>
                <a:latin typeface="+mn-lt"/>
              </a:rPr>
              <a:t> the extent to which the NPHI is leading or involved in the key GHEC domains.</a:t>
            </a:r>
          </a:p>
          <a:p>
            <a:pPr>
              <a:buFontTx/>
              <a:buChar char="-"/>
            </a:pPr>
            <a:endParaRPr lang="en-GB" b="0" i="0" u="none" strike="noStrike" baseline="0" dirty="0">
              <a:solidFill>
                <a:srgbClr val="000000"/>
              </a:solidFill>
              <a:latin typeface="+mn-lt"/>
            </a:endParaRPr>
          </a:p>
          <a:p>
            <a:pPr marL="0" indent="0">
              <a:buNone/>
            </a:pPr>
            <a:r>
              <a:rPr lang="en-GB" b="0" i="0" u="none" strike="noStrike" baseline="0" dirty="0">
                <a:solidFill>
                  <a:srgbClr val="000000"/>
                </a:solidFill>
                <a:latin typeface="+mn-lt"/>
              </a:rPr>
              <a:t>The information collected seeks to:</a:t>
            </a:r>
          </a:p>
          <a:p>
            <a:r>
              <a:rPr lang="en-GB" b="0" i="0" u="none" strike="noStrike" baseline="0" dirty="0">
                <a:solidFill>
                  <a:srgbClr val="000000"/>
                </a:solidFill>
                <a:latin typeface="+mn-lt"/>
              </a:rPr>
              <a:t>Provide an overview of the current landscape and support needed for NPHIs to strengthen their roles in rapid response to health emergencies.</a:t>
            </a:r>
          </a:p>
          <a:p>
            <a:r>
              <a:rPr lang="en-GB" b="0" i="0" u="none" strike="noStrike" baseline="0" dirty="0">
                <a:solidFill>
                  <a:srgbClr val="000000"/>
                </a:solidFill>
                <a:latin typeface="+mn-lt"/>
              </a:rPr>
              <a:t>Provide evidence to support the development of IANPHI guidelines for NPHIs on surge response to respond to domestic, regional, and international emergencies.</a:t>
            </a:r>
          </a:p>
          <a:p>
            <a:r>
              <a:rPr lang="en-GB" b="0" i="0" u="none" strike="noStrike" baseline="0" dirty="0">
                <a:solidFill>
                  <a:srgbClr val="000000"/>
                </a:solidFill>
                <a:latin typeface="+mn-lt"/>
              </a:rPr>
              <a:t>Generate position papers and publications to advocate for investment, support and strengthening of the roles and responsibilities of NPHIs in health emergencies.</a:t>
            </a:r>
          </a:p>
          <a:p>
            <a:r>
              <a:rPr lang="en-GB" b="0" i="0" u="none" strike="noStrike" baseline="0" dirty="0">
                <a:solidFill>
                  <a:srgbClr val="000000"/>
                </a:solidFill>
                <a:latin typeface="+mn-lt"/>
              </a:rPr>
              <a:t>Identify recommendations to support further GHEC development</a:t>
            </a:r>
          </a:p>
        </p:txBody>
      </p:sp>
    </p:spTree>
    <p:extLst>
      <p:ext uri="{BB962C8B-B14F-4D97-AF65-F5344CB8AC3E}">
        <p14:creationId xmlns:p14="http://schemas.microsoft.com/office/powerpoint/2010/main" val="847395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80128-333E-D975-2C05-3E50C983D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4120" y="281959"/>
            <a:ext cx="10515600" cy="1039132"/>
          </a:xfrm>
        </p:spPr>
        <p:txBody>
          <a:bodyPr/>
          <a:lstStyle/>
          <a:p>
            <a:r>
              <a:rPr lang="en-GB" dirty="0"/>
              <a:t>The Survey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43FFA-9849-E2D2-CDCE-26A06C98D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238795"/>
            <a:ext cx="10832592" cy="48558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Sent to all IANPHI members between October 2024 – March 2025.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Web-based online questionnaire using Select Survey.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Questionnaire translated in English, French, Portuguese and Spanish.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Sent to senior level focal individual in the NPHI to act as liaison / coordinator to collate the information.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59 questions asked covering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Characteristics of the NPHI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NPHI mandate and authority, and governance of health emergencies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Public health emergency workforce needs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Surge capacity and rapid response mechanisms</a:t>
            </a:r>
          </a:p>
          <a:p>
            <a:pPr lv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Nature of connected leadership in health emergencies</a:t>
            </a:r>
          </a:p>
          <a:p>
            <a:pPr marL="0" indent="0">
              <a:buNone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Analysed by WHO regions, World Bank income groups, and NPHI size.</a:t>
            </a:r>
          </a:p>
        </p:txBody>
      </p:sp>
    </p:spTree>
    <p:extLst>
      <p:ext uri="{BB962C8B-B14F-4D97-AF65-F5344CB8AC3E}">
        <p14:creationId xmlns:p14="http://schemas.microsoft.com/office/powerpoint/2010/main" val="2759400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80128-333E-D975-2C05-3E50C983D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4120" y="281959"/>
            <a:ext cx="10515600" cy="1039132"/>
          </a:xfrm>
        </p:spPr>
        <p:txBody>
          <a:bodyPr/>
          <a:lstStyle/>
          <a:p>
            <a:r>
              <a:rPr lang="en-GB" dirty="0"/>
              <a:t>Key informant interviews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543FFA-9849-E2D2-CDCE-26A06C98D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208" y="1243584"/>
            <a:ext cx="11109960" cy="4933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+mn-lt"/>
              </a:rPr>
              <a:t>Purposefully selected sample of NPHIs to reflect diversity of country income levels and WHO regions.</a:t>
            </a:r>
          </a:p>
          <a:p>
            <a:pPr marL="0" indent="0">
              <a:buNone/>
            </a:pPr>
            <a:r>
              <a:rPr lang="en-GB" dirty="0">
                <a:latin typeface="+mn-lt"/>
              </a:rPr>
              <a:t>Online interviews carried out between January – February 2025.</a:t>
            </a:r>
          </a:p>
          <a:p>
            <a:pPr marL="0" indent="0">
              <a:buNone/>
            </a:pPr>
            <a:r>
              <a:rPr lang="en-GB" dirty="0">
                <a:latin typeface="+mn-lt"/>
              </a:rPr>
              <a:t>Development of topic guide informed by the survey.</a:t>
            </a:r>
          </a:p>
          <a:p>
            <a:pPr marL="0" indent="0">
              <a:buNone/>
            </a:pPr>
            <a:r>
              <a:rPr lang="en-GB" dirty="0">
                <a:latin typeface="+mn-lt"/>
              </a:rPr>
              <a:t>Interview topic guide used specifically to explore the following key themes: </a:t>
            </a:r>
          </a:p>
          <a:p>
            <a:pPr lvl="1"/>
            <a:r>
              <a:rPr lang="en-GB" sz="2400" dirty="0">
                <a:latin typeface="+mn-lt"/>
              </a:rPr>
              <a:t>What would enable NPHIs (leaders?) to engage and respond to national and international  public health emergencies?  </a:t>
            </a:r>
          </a:p>
          <a:p>
            <a:pPr lvl="1"/>
            <a:r>
              <a:rPr lang="en-GB" sz="2400" dirty="0">
                <a:latin typeface="+mn-lt"/>
              </a:rPr>
              <a:t>How can IANPHI help NPHIs to enable them to engage with GHEC </a:t>
            </a:r>
          </a:p>
          <a:p>
            <a:pPr lvl="1"/>
            <a:r>
              <a:rPr lang="en-GB" sz="2400" dirty="0">
                <a:latin typeface="+mn-lt"/>
              </a:rPr>
              <a:t>Focused discussion on connected leadership </a:t>
            </a:r>
          </a:p>
          <a:p>
            <a:pPr marL="0" indent="0">
              <a:buNone/>
            </a:pPr>
            <a:r>
              <a:rPr lang="en-GB" dirty="0">
                <a:latin typeface="+mn-lt"/>
              </a:rPr>
              <a:t>Thematic analysis using an inductive approach, and triangulation with survey findings.</a:t>
            </a:r>
          </a:p>
        </p:txBody>
      </p:sp>
    </p:spTree>
    <p:extLst>
      <p:ext uri="{BB962C8B-B14F-4D97-AF65-F5344CB8AC3E}">
        <p14:creationId xmlns:p14="http://schemas.microsoft.com/office/powerpoint/2010/main" val="1505840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964390"/>
            <a:ext cx="12192000" cy="191537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1319195" y="3661249"/>
            <a:ext cx="91710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en-US" sz="2800" b="1">
                <a:solidFill>
                  <a:schemeClr val="bg1"/>
                </a:solidFill>
                <a:latin typeface="Futura Std Light" panose="020B0402020204020303" pitchFamily="34" charset="0"/>
              </a:rPr>
              <a:t>Thank you!</a:t>
            </a:r>
            <a:r>
              <a:rPr lang="en-US" sz="2800">
                <a:solidFill>
                  <a:schemeClr val="bg1"/>
                </a:solidFill>
                <a:latin typeface="Futura Std Light" panose="020B0402020204020303" pitchFamily="34" charset="0"/>
              </a:rPr>
              <a:t>​</a:t>
            </a:r>
            <a:endParaRPr lang="fr-FR" sz="2800">
              <a:solidFill>
                <a:schemeClr val="bg1"/>
              </a:solidFill>
              <a:latin typeface="Futura Std Light" panose="020B04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522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ANPHI PPT Template" id="{EDC3E4E9-3ADE-084E-9C2F-0BE3B8B782E7}" vid="{3904128C-C8CF-FE46-B1E8-77F3FE2DD1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IANPHI PPT Template (1)</Template>
  <TotalTime>438</TotalTime>
  <Words>485</Words>
  <Application>Microsoft Office PowerPoint</Application>
  <PresentationFormat>Grand écran</PresentationFormat>
  <Paragraphs>46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</vt:lpstr>
      <vt:lpstr>Calibri</vt:lpstr>
      <vt:lpstr>Futura Std Light</vt:lpstr>
      <vt:lpstr>Wingdings</vt:lpstr>
      <vt:lpstr>Office Theme</vt:lpstr>
      <vt:lpstr>Présentation PowerPoint</vt:lpstr>
      <vt:lpstr>Présentation PowerPoint</vt:lpstr>
      <vt:lpstr>Global Health Emergency Corps</vt:lpstr>
      <vt:lpstr>Présentation PowerPoint</vt:lpstr>
      <vt:lpstr>IANPHI GHEC Survey &amp; Interviews</vt:lpstr>
      <vt:lpstr>The Survey</vt:lpstr>
      <vt:lpstr>Key informant interviews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ISMAILI Raphaele</cp:lastModifiedBy>
  <cp:revision>108</cp:revision>
  <dcterms:created xsi:type="dcterms:W3CDTF">2022-04-28T09:09:07Z</dcterms:created>
  <dcterms:modified xsi:type="dcterms:W3CDTF">2025-09-26T12:18:00Z</dcterms:modified>
</cp:coreProperties>
</file>