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3"/>
  </p:notesMasterIdLst>
  <p:sldIdLst>
    <p:sldId id="267" r:id="rId2"/>
    <p:sldId id="2147481607" r:id="rId3"/>
    <p:sldId id="2147481622" r:id="rId4"/>
    <p:sldId id="2147481623" r:id="rId5"/>
    <p:sldId id="2147481624" r:id="rId6"/>
    <p:sldId id="2147481625" r:id="rId7"/>
    <p:sldId id="2147481637" r:id="rId8"/>
    <p:sldId id="2147481638" r:id="rId9"/>
    <p:sldId id="2147481639" r:id="rId10"/>
    <p:sldId id="2147481640" r:id="rId11"/>
    <p:sldId id="2147481641" r:id="rId12"/>
    <p:sldId id="476" r:id="rId13"/>
    <p:sldId id="2147481642" r:id="rId14"/>
    <p:sldId id="2147481643" r:id="rId15"/>
    <p:sldId id="2147481626" r:id="rId16"/>
    <p:sldId id="2147481654" r:id="rId17"/>
    <p:sldId id="2147481628" r:id="rId18"/>
    <p:sldId id="2147481634" r:id="rId19"/>
    <p:sldId id="2147481629" r:id="rId20"/>
    <p:sldId id="2147481630" r:id="rId21"/>
    <p:sldId id="2147481631" r:id="rId22"/>
    <p:sldId id="2147481632" r:id="rId23"/>
    <p:sldId id="2147481655" r:id="rId24"/>
    <p:sldId id="2147481635" r:id="rId25"/>
    <p:sldId id="2147481656" r:id="rId26"/>
    <p:sldId id="2147481657" r:id="rId27"/>
    <p:sldId id="2147481647" r:id="rId28"/>
    <p:sldId id="2147481658" r:id="rId29"/>
    <p:sldId id="2147481659" r:id="rId30"/>
    <p:sldId id="2147481646" r:id="rId31"/>
    <p:sldId id="2147481633" r:id="rId32"/>
    <p:sldId id="2147481645" r:id="rId33"/>
    <p:sldId id="2147481660" r:id="rId34"/>
    <p:sldId id="466" r:id="rId35"/>
    <p:sldId id="2147481648" r:id="rId36"/>
    <p:sldId id="2147481636" r:id="rId37"/>
    <p:sldId id="2147481649" r:id="rId38"/>
    <p:sldId id="2147481650" r:id="rId39"/>
    <p:sldId id="2147481651" r:id="rId40"/>
    <p:sldId id="2147481652" r:id="rId41"/>
    <p:sldId id="2147481653" r:id="rId42"/>
    <p:sldId id="471" r:id="rId43"/>
    <p:sldId id="345" r:id="rId44"/>
    <p:sldId id="2147471547" r:id="rId45"/>
    <p:sldId id="2147481610" r:id="rId46"/>
    <p:sldId id="2147481608" r:id="rId47"/>
    <p:sldId id="2147481609" r:id="rId48"/>
    <p:sldId id="2147481611" r:id="rId49"/>
    <p:sldId id="2147481612" r:id="rId50"/>
    <p:sldId id="2147481613" r:id="rId51"/>
    <p:sldId id="2147481614" r:id="rId52"/>
    <p:sldId id="2147481615" r:id="rId53"/>
    <p:sldId id="2147481616" r:id="rId54"/>
    <p:sldId id="2147481617" r:id="rId55"/>
    <p:sldId id="2147481618" r:id="rId56"/>
    <p:sldId id="2147481620" r:id="rId57"/>
    <p:sldId id="2147471548" r:id="rId58"/>
    <p:sldId id="2147471549" r:id="rId59"/>
    <p:sldId id="259" r:id="rId60"/>
    <p:sldId id="2147471550" r:id="rId61"/>
    <p:sldId id="260" r:id="rId6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CB3272-B5E0-B083-A241-41D194D60372}" v="3" dt="2025-09-24T09:59:45.100"/>
    <p1510:client id="{42217A3A-2650-E925-C76A-AAF3EB5E56C1}" v="14" dt="2025-09-24T10:27:25.383"/>
    <p1510:client id="{699DD352-BF4D-720B-83BE-9393FEAA821A}" v="149" dt="2025-09-23T09:22:59.507"/>
    <p1510:client id="{8DC905E5-8838-E3A8-9B61-B577D94FC806}" v="397" dt="2025-09-24T11:17:11.857"/>
    <p1510:client id="{97C3897D-3134-FEBA-8BFF-77EF7C30BDAA}" v="2" dt="2025-09-24T09:32:04.362"/>
    <p1510:client id="{EB8C98E5-E082-3459-6FBA-60726AAF7E19}" v="6" dt="2025-09-24T10:46:57.3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03" autoAdjust="0"/>
    <p:restoredTop sz="94660"/>
  </p:normalViewPr>
  <p:slideViewPr>
    <p:cSldViewPr snapToGrid="0">
      <p:cViewPr varScale="1">
        <p:scale>
          <a:sx n="71" d="100"/>
          <a:sy n="71" d="100"/>
        </p:scale>
        <p:origin x="23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79" Type="http://schemas.microsoft.com/office/2015/10/relationships/revisionInfo" Target="revisionInfo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0B1079-B6C4-441B-9EBC-F113E7CCC369}" type="datetimeFigureOut">
              <a:rPr lang="fr-FR" smtClean="0"/>
              <a:t>29/09/2025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22994-D0E7-44CF-BD78-EADC1D34113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6095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C9C0C-1B2D-444F-AE50-D661C25BC681}" type="slidenum">
              <a:rPr lang="en-PH" smtClean="0"/>
              <a:t>11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2383198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C9C0C-1B2D-444F-AE50-D661C25BC681}" type="slidenum">
              <a:rPr lang="en-PH" smtClean="0"/>
              <a:t>51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7316040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The </a:t>
            </a:r>
            <a:r>
              <a:rPr lang="sv-SE" err="1"/>
              <a:t>ability</a:t>
            </a:r>
            <a:r>
              <a:rPr lang="sv-SE"/>
              <a:t> </a:t>
            </a:r>
            <a:r>
              <a:rPr lang="sv-SE" err="1"/>
              <a:t>of</a:t>
            </a:r>
            <a:r>
              <a:rPr lang="sv-SE"/>
              <a:t> the public </a:t>
            </a:r>
            <a:r>
              <a:rPr lang="sv-SE" err="1"/>
              <a:t>health</a:t>
            </a:r>
            <a:r>
              <a:rPr lang="sv-SE"/>
              <a:t> system to </a:t>
            </a:r>
            <a:r>
              <a:rPr lang="sv-SE" err="1"/>
              <a:t>respond</a:t>
            </a:r>
            <a:r>
              <a:rPr lang="sv-SE"/>
              <a:t> to a </a:t>
            </a:r>
            <a:r>
              <a:rPr lang="sv-SE" err="1"/>
              <a:t>health</a:t>
            </a:r>
            <a:r>
              <a:rPr lang="sv-SE"/>
              <a:t> </a:t>
            </a:r>
            <a:r>
              <a:rPr lang="sv-SE" err="1"/>
              <a:t>emergency</a:t>
            </a:r>
            <a:r>
              <a:rPr lang="sv-SE"/>
              <a:t> </a:t>
            </a:r>
            <a:r>
              <a:rPr lang="sv-SE" err="1"/>
              <a:t>was</a:t>
            </a:r>
            <a:r>
              <a:rPr lang="sv-SE"/>
              <a:t> </a:t>
            </a:r>
            <a:r>
              <a:rPr lang="sv-SE" err="1"/>
              <a:t>noted</a:t>
            </a:r>
            <a:r>
              <a:rPr lang="sv-SE"/>
              <a:t> to be </a:t>
            </a:r>
            <a:r>
              <a:rPr lang="sv-SE" err="1"/>
              <a:t>contingent</a:t>
            </a:r>
            <a:r>
              <a:rPr lang="sv-SE"/>
              <a:t> on the </a:t>
            </a:r>
            <a:r>
              <a:rPr lang="sv-SE" err="1"/>
              <a:t>health</a:t>
            </a:r>
            <a:r>
              <a:rPr lang="sv-SE"/>
              <a:t> </a:t>
            </a:r>
            <a:r>
              <a:rPr lang="sv-SE" err="1"/>
              <a:t>infrastructure</a:t>
            </a:r>
            <a:r>
              <a:rPr lang="sv-SE"/>
              <a:t> in </a:t>
            </a:r>
            <a:r>
              <a:rPr lang="sv-SE" err="1"/>
              <a:t>place</a:t>
            </a:r>
            <a:endParaRPr lang="sv-SE"/>
          </a:p>
          <a:p>
            <a:r>
              <a:rPr lang="sv-SE" err="1"/>
              <a:t>Figure</a:t>
            </a:r>
            <a:r>
              <a:rPr lang="sv-SE"/>
              <a:t> </a:t>
            </a:r>
            <a:r>
              <a:rPr lang="sv-SE" err="1"/>
              <a:t>illustrates</a:t>
            </a:r>
            <a:r>
              <a:rPr lang="sv-SE"/>
              <a:t> the </a:t>
            </a:r>
            <a:r>
              <a:rPr lang="sv-SE" err="1"/>
              <a:t>the</a:t>
            </a:r>
            <a:r>
              <a:rPr lang="sv-SE"/>
              <a:t> </a:t>
            </a:r>
            <a:r>
              <a:rPr lang="sv-SE" err="1"/>
              <a:t>pathway</a:t>
            </a:r>
            <a:r>
              <a:rPr lang="sv-SE"/>
              <a:t> from </a:t>
            </a:r>
            <a:r>
              <a:rPr lang="sv-SE" err="1"/>
              <a:t>surveillace</a:t>
            </a:r>
            <a:r>
              <a:rPr lang="sv-SE"/>
              <a:t> to </a:t>
            </a:r>
            <a:r>
              <a:rPr lang="sv-SE" err="1"/>
              <a:t>pbulic</a:t>
            </a:r>
            <a:r>
              <a:rPr lang="sv-SE"/>
              <a:t> </a:t>
            </a:r>
            <a:r>
              <a:rPr lang="sv-SE" err="1"/>
              <a:t>health</a:t>
            </a:r>
            <a:r>
              <a:rPr lang="sv-SE"/>
              <a:t> </a:t>
            </a:r>
            <a:r>
              <a:rPr lang="sv-SE" err="1"/>
              <a:t>response</a:t>
            </a:r>
            <a:r>
              <a:rPr lang="sv-SE"/>
              <a:t> and different partner </a:t>
            </a:r>
            <a:r>
              <a:rPr lang="sv-SE" err="1"/>
              <a:t>roles</a:t>
            </a:r>
            <a:r>
              <a:rPr lang="sv-SE"/>
              <a:t>. </a:t>
            </a:r>
          </a:p>
          <a:p>
            <a:endParaRPr lang="sv-SE"/>
          </a:p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C9C0C-1B2D-444F-AE50-D661C25BC681}" type="slidenum">
              <a:rPr lang="en-PH" smtClean="0"/>
              <a:t>52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1425055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err="1"/>
              <a:t>Many</a:t>
            </a:r>
            <a:r>
              <a:rPr lang="sv-SE"/>
              <a:t> NPHI </a:t>
            </a:r>
            <a:r>
              <a:rPr lang="sv-SE" err="1"/>
              <a:t>leaders</a:t>
            </a:r>
            <a:r>
              <a:rPr lang="sv-SE"/>
              <a:t> </a:t>
            </a:r>
            <a:r>
              <a:rPr lang="sv-SE" err="1"/>
              <a:t>emphasised</a:t>
            </a:r>
            <a:r>
              <a:rPr lang="sv-SE"/>
              <a:t> </a:t>
            </a:r>
            <a:r>
              <a:rPr lang="sv-SE" err="1"/>
              <a:t>that</a:t>
            </a:r>
            <a:r>
              <a:rPr lang="sv-SE"/>
              <a:t>: </a:t>
            </a:r>
          </a:p>
          <a:p>
            <a:r>
              <a:rPr lang="sv-SE"/>
              <a:t>Public </a:t>
            </a:r>
            <a:r>
              <a:rPr lang="sv-SE" err="1"/>
              <a:t>health</a:t>
            </a:r>
            <a:r>
              <a:rPr lang="sv-SE"/>
              <a:t> </a:t>
            </a:r>
            <a:r>
              <a:rPr lang="sv-SE" err="1"/>
              <a:t>emergency</a:t>
            </a:r>
            <a:r>
              <a:rPr lang="sv-SE"/>
              <a:t> </a:t>
            </a:r>
            <a:r>
              <a:rPr lang="sv-SE" err="1"/>
              <a:t>response</a:t>
            </a:r>
            <a:r>
              <a:rPr lang="sv-SE"/>
              <a:t> is not a </a:t>
            </a:r>
            <a:r>
              <a:rPr lang="sv-SE" err="1"/>
              <a:t>singe</a:t>
            </a:r>
            <a:r>
              <a:rPr lang="sv-SE"/>
              <a:t> </a:t>
            </a:r>
            <a:r>
              <a:rPr lang="sv-SE" err="1"/>
              <a:t>agency</a:t>
            </a:r>
            <a:r>
              <a:rPr lang="sv-SE"/>
              <a:t> </a:t>
            </a:r>
            <a:r>
              <a:rPr lang="sv-SE" err="1"/>
              <a:t>domaine</a:t>
            </a:r>
            <a:r>
              <a:rPr lang="sv-SE"/>
              <a:t> </a:t>
            </a:r>
            <a:r>
              <a:rPr lang="sv-SE" err="1"/>
              <a:t>but</a:t>
            </a:r>
            <a:r>
              <a:rPr lang="sv-SE"/>
              <a:t> a multi-</a:t>
            </a:r>
            <a:r>
              <a:rPr lang="sv-SE" err="1"/>
              <a:t>sectoral</a:t>
            </a:r>
            <a:r>
              <a:rPr lang="sv-SE"/>
              <a:t> and multi-</a:t>
            </a:r>
            <a:r>
              <a:rPr lang="sv-SE" err="1"/>
              <a:t>agency</a:t>
            </a:r>
            <a:r>
              <a:rPr lang="sv-SE"/>
              <a:t> </a:t>
            </a:r>
            <a:r>
              <a:rPr lang="sv-SE" err="1"/>
              <a:t>endeavour</a:t>
            </a:r>
            <a:r>
              <a:rPr lang="sv-SE"/>
              <a:t>, </a:t>
            </a:r>
            <a:r>
              <a:rPr lang="sv-SE" err="1"/>
              <a:t>involving</a:t>
            </a:r>
            <a:r>
              <a:rPr lang="sv-SE"/>
              <a:t> </a:t>
            </a:r>
            <a:r>
              <a:rPr lang="sv-SE" err="1"/>
              <a:t>multiple</a:t>
            </a:r>
            <a:r>
              <a:rPr lang="sv-SE"/>
              <a:t> </a:t>
            </a:r>
            <a:r>
              <a:rPr lang="sv-SE" err="1"/>
              <a:t>ministries</a:t>
            </a:r>
            <a:r>
              <a:rPr lang="sv-SE"/>
              <a:t>, </a:t>
            </a:r>
            <a:r>
              <a:rPr lang="sv-SE" err="1"/>
              <a:t>agencies</a:t>
            </a:r>
            <a:r>
              <a:rPr lang="sv-SE"/>
              <a:t>, NGOs, </a:t>
            </a:r>
            <a:r>
              <a:rPr lang="sv-SE" err="1"/>
              <a:t>communities</a:t>
            </a:r>
            <a:r>
              <a:rPr lang="sv-SE"/>
              <a:t>, </a:t>
            </a:r>
            <a:r>
              <a:rPr lang="sv-SE" err="1"/>
              <a:t>development</a:t>
            </a:r>
            <a:r>
              <a:rPr lang="sv-SE"/>
              <a:t> partners, etc.</a:t>
            </a:r>
          </a:p>
          <a:p>
            <a:r>
              <a:rPr lang="sv-SE" err="1"/>
              <a:t>Hence</a:t>
            </a:r>
            <a:r>
              <a:rPr lang="sv-SE"/>
              <a:t> </a:t>
            </a:r>
            <a:r>
              <a:rPr lang="sv-SE" err="1"/>
              <a:t>requiring</a:t>
            </a:r>
            <a:r>
              <a:rPr lang="sv-SE"/>
              <a:t> multi-</a:t>
            </a:r>
            <a:r>
              <a:rPr lang="sv-SE" err="1"/>
              <a:t>sectoral</a:t>
            </a:r>
            <a:r>
              <a:rPr lang="sv-SE"/>
              <a:t> and multi-</a:t>
            </a:r>
            <a:r>
              <a:rPr lang="sv-SE" err="1"/>
              <a:t>agency</a:t>
            </a:r>
            <a:r>
              <a:rPr lang="sv-SE"/>
              <a:t> </a:t>
            </a:r>
            <a:r>
              <a:rPr lang="sv-SE" err="1"/>
              <a:t>collaboration</a:t>
            </a:r>
            <a:r>
              <a:rPr lang="sv-SE"/>
              <a:t> and </a:t>
            </a:r>
            <a:r>
              <a:rPr lang="sv-SE" err="1"/>
              <a:t>coordination</a:t>
            </a:r>
            <a:r>
              <a:rPr lang="sv-SE"/>
              <a:t> at </a:t>
            </a:r>
            <a:r>
              <a:rPr lang="sv-SE" err="1"/>
              <a:t>various</a:t>
            </a:r>
            <a:r>
              <a:rPr lang="sv-SE"/>
              <a:t> </a:t>
            </a:r>
            <a:r>
              <a:rPr lang="sv-SE" err="1"/>
              <a:t>levels</a:t>
            </a:r>
            <a:r>
              <a:rPr lang="sv-SE"/>
              <a:t> – </a:t>
            </a:r>
            <a:r>
              <a:rPr lang="sv-SE" err="1"/>
              <a:t>sub</a:t>
            </a:r>
            <a:r>
              <a:rPr lang="sv-SE"/>
              <a:t>-national, national, regional and international </a:t>
            </a:r>
            <a:r>
              <a:rPr lang="sv-SE" err="1"/>
              <a:t>levels</a:t>
            </a:r>
            <a:r>
              <a:rPr lang="sv-SE"/>
              <a:t>.</a:t>
            </a:r>
          </a:p>
          <a:p>
            <a:r>
              <a:rPr lang="sv-SE" err="1"/>
              <a:t>Such</a:t>
            </a:r>
            <a:r>
              <a:rPr lang="sv-SE"/>
              <a:t> </a:t>
            </a:r>
            <a:r>
              <a:rPr lang="sv-SE" err="1"/>
              <a:t>capacitites</a:t>
            </a:r>
            <a:r>
              <a:rPr lang="sv-SE"/>
              <a:t> </a:t>
            </a:r>
            <a:r>
              <a:rPr lang="sv-SE" err="1"/>
              <a:t>need</a:t>
            </a:r>
            <a:r>
              <a:rPr lang="sv-SE"/>
              <a:t> to be </a:t>
            </a:r>
            <a:r>
              <a:rPr lang="sv-SE" err="1"/>
              <a:t>built</a:t>
            </a:r>
            <a:r>
              <a:rPr lang="sv-SE"/>
              <a:t> in </a:t>
            </a:r>
            <a:r>
              <a:rPr lang="sv-SE" err="1"/>
              <a:t>peace</a:t>
            </a:r>
            <a:r>
              <a:rPr lang="sv-SE"/>
              <a:t> </a:t>
            </a:r>
            <a:r>
              <a:rPr lang="sv-SE" err="1"/>
              <a:t>times</a:t>
            </a:r>
            <a:r>
              <a:rPr lang="sv-SE"/>
              <a:t>, </a:t>
            </a:r>
            <a:r>
              <a:rPr lang="sv-SE" err="1"/>
              <a:t>before</a:t>
            </a:r>
            <a:r>
              <a:rPr lang="sv-SE"/>
              <a:t> </a:t>
            </a:r>
            <a:r>
              <a:rPr lang="sv-SE" err="1"/>
              <a:t>emergencies</a:t>
            </a:r>
            <a:r>
              <a:rPr lang="sv-SE"/>
              <a:t>. </a:t>
            </a:r>
          </a:p>
          <a:p>
            <a:endParaRPr lang="sv-SE"/>
          </a:p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C9C0C-1B2D-444F-AE50-D661C25BC681}" type="slidenum">
              <a:rPr lang="en-PH" smtClean="0"/>
              <a:t>53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0423341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Need for </a:t>
            </a:r>
            <a:r>
              <a:rPr lang="en-US" i="1"/>
              <a:t>”collaborative leadership”</a:t>
            </a:r>
          </a:p>
          <a:p>
            <a:pPr lvl="1"/>
            <a:r>
              <a:rPr lang="en-US"/>
              <a:t>To be defined: engagement with other actors, strengthen relationships, bridging different sectors</a:t>
            </a:r>
          </a:p>
          <a:p>
            <a:endParaRPr lang="sv-SE"/>
          </a:p>
          <a:p>
            <a:endParaRPr lang="sv-SE"/>
          </a:p>
          <a:p>
            <a:r>
              <a:rPr lang="sv-SE" err="1"/>
              <a:t>Weighted</a:t>
            </a:r>
            <a:r>
              <a:rPr lang="sv-SE"/>
              <a:t> </a:t>
            </a:r>
            <a:r>
              <a:rPr lang="sv-SE" err="1"/>
              <a:t>towards</a:t>
            </a:r>
            <a:r>
              <a:rPr lang="sv-SE"/>
              <a:t> Regional </a:t>
            </a:r>
            <a:r>
              <a:rPr lang="sv-SE" err="1"/>
              <a:t>collaboration</a:t>
            </a:r>
            <a:r>
              <a:rPr lang="sv-SE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i="1"/>
              <a:t>Our neighbors’ problems are our problems, and our problems are our neighbors’ problems”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Perceived mutual benefit and reciprocity between NPHIs</a:t>
            </a:r>
          </a:p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C9C0C-1B2D-444F-AE50-D661C25BC681}" type="slidenum">
              <a:rPr lang="en-PH" smtClean="0"/>
              <a:t>54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5825367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C9C0C-1B2D-444F-AE50-D661C25BC681}" type="slidenum">
              <a:rPr lang="en-PH" smtClean="0"/>
              <a:t>55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5461781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C9C0C-1B2D-444F-AE50-D661C25BC681}" type="slidenum">
              <a:rPr lang="en-PH" smtClean="0"/>
              <a:t>56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34414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Most</a:t>
            </a:r>
            <a:r>
              <a:rPr lang="en-GB" baseline="0"/>
              <a:t> respondents indicated that </a:t>
            </a:r>
            <a:r>
              <a:rPr lang="en-GB" baseline="0" err="1"/>
              <a:t>MoH</a:t>
            </a:r>
            <a:r>
              <a:rPr lang="en-GB" baseline="0"/>
              <a:t> will provide staff for national level emergencies. However, for regional and international levels, both </a:t>
            </a:r>
            <a:r>
              <a:rPr lang="en-GB" baseline="0" err="1"/>
              <a:t>MoH</a:t>
            </a:r>
            <a:r>
              <a:rPr lang="en-GB" baseline="0"/>
              <a:t> and NPHI will provide staff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C9C0C-1B2D-444F-AE50-D661C25BC681}" type="slidenum">
              <a:rPr lang="en-PH" smtClean="0"/>
              <a:t>15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088688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C9C0C-1B2D-444F-AE50-D661C25BC681}" type="slidenum">
              <a:rPr lang="en-PH" smtClean="0"/>
              <a:t>16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462008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Small sample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C9C0C-1B2D-444F-AE50-D661C25BC681}" type="slidenum">
              <a:rPr lang="en-PH" smtClean="0"/>
              <a:t>21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538219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C9C0C-1B2D-444F-AE50-D661C25BC681}" type="slidenum">
              <a:rPr lang="en-PH" smtClean="0"/>
              <a:t>34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739059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C9C0C-1B2D-444F-AE50-D661C25BC681}" type="slidenum">
              <a:rPr lang="en-PH" smtClean="0"/>
              <a:t>42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8926671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In addition to the </a:t>
            </a:r>
            <a:r>
              <a:rPr lang="sv-SE" err="1"/>
              <a:t>presented</a:t>
            </a:r>
            <a:r>
              <a:rPr lang="sv-SE"/>
              <a:t> survey, </a:t>
            </a:r>
            <a:r>
              <a:rPr lang="sv-SE" err="1"/>
              <a:t>key</a:t>
            </a:r>
            <a:r>
              <a:rPr lang="sv-SE"/>
              <a:t> informant </a:t>
            </a:r>
            <a:r>
              <a:rPr lang="sv-SE" err="1"/>
              <a:t>interviews</a:t>
            </a:r>
            <a:r>
              <a:rPr lang="sv-SE"/>
              <a:t> </a:t>
            </a:r>
            <a:r>
              <a:rPr lang="sv-SE" err="1"/>
              <a:t>were</a:t>
            </a:r>
            <a:r>
              <a:rPr lang="sv-SE"/>
              <a:t> </a:t>
            </a:r>
            <a:r>
              <a:rPr lang="sv-SE" err="1"/>
              <a:t>held</a:t>
            </a:r>
            <a:r>
              <a:rPr lang="sv-SE"/>
              <a:t> </a:t>
            </a:r>
            <a:r>
              <a:rPr lang="sv-SE" err="1"/>
              <a:t>with</a:t>
            </a:r>
            <a:r>
              <a:rPr lang="sv-SE"/>
              <a:t> a </a:t>
            </a:r>
            <a:r>
              <a:rPr lang="sv-SE" err="1"/>
              <a:t>selection</a:t>
            </a:r>
            <a:r>
              <a:rPr lang="sv-SE"/>
              <a:t> </a:t>
            </a:r>
            <a:r>
              <a:rPr lang="sv-SE" err="1"/>
              <a:t>of</a:t>
            </a:r>
            <a:r>
              <a:rPr lang="sv-SE"/>
              <a:t> senior </a:t>
            </a:r>
            <a:r>
              <a:rPr lang="sv-SE" err="1"/>
              <a:t>leaders</a:t>
            </a:r>
            <a:r>
              <a:rPr lang="sv-SE"/>
              <a:t> </a:t>
            </a:r>
            <a:r>
              <a:rPr lang="sv-SE" err="1"/>
              <a:t>of</a:t>
            </a:r>
            <a:r>
              <a:rPr lang="sv-SE"/>
              <a:t> 15 </a:t>
            </a:r>
            <a:r>
              <a:rPr lang="sv-SE" err="1"/>
              <a:t>NPHIs</a:t>
            </a:r>
            <a:r>
              <a:rPr lang="sv-SE"/>
              <a:t> </a:t>
            </a:r>
            <a:r>
              <a:rPr lang="sv-SE" err="1"/>
              <a:t>including</a:t>
            </a:r>
            <a:r>
              <a:rPr lang="sv-SE"/>
              <a:t> </a:t>
            </a:r>
            <a:r>
              <a:rPr lang="sv-SE" err="1"/>
              <a:t>one</a:t>
            </a:r>
            <a:r>
              <a:rPr lang="sv-SE"/>
              <a:t> </a:t>
            </a:r>
            <a:r>
              <a:rPr lang="sv-SE" err="1"/>
              <a:t>sub</a:t>
            </a:r>
            <a:r>
              <a:rPr lang="sv-SE"/>
              <a:t>-national and </a:t>
            </a:r>
            <a:r>
              <a:rPr lang="sv-SE" err="1"/>
              <a:t>one</a:t>
            </a:r>
            <a:r>
              <a:rPr lang="sv-SE"/>
              <a:t> supra-national public </a:t>
            </a:r>
            <a:r>
              <a:rPr lang="sv-SE" err="1"/>
              <a:t>health</a:t>
            </a:r>
            <a:r>
              <a:rPr lang="sv-SE"/>
              <a:t> </a:t>
            </a:r>
            <a:r>
              <a:rPr lang="sv-SE" err="1"/>
              <a:t>agency</a:t>
            </a:r>
            <a:r>
              <a:rPr lang="sv-SE"/>
              <a:t>.</a:t>
            </a:r>
          </a:p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C9C0C-1B2D-444F-AE50-D661C25BC681}" type="slidenum">
              <a:rPr lang="en-PH" smtClean="0"/>
              <a:t>45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8149060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C9C0C-1B2D-444F-AE50-D661C25BC681}" type="slidenum">
              <a:rPr lang="en-PH" smtClean="0"/>
              <a:t>46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0781398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err="1"/>
              <a:t>Related</a:t>
            </a:r>
            <a:r>
              <a:rPr lang="sv-SE"/>
              <a:t> to </a:t>
            </a:r>
            <a:r>
              <a:rPr lang="sv-SE" err="1"/>
              <a:t>both</a:t>
            </a:r>
            <a:r>
              <a:rPr lang="sv-SE"/>
              <a:t> national and international </a:t>
            </a:r>
            <a:r>
              <a:rPr lang="sv-SE" err="1"/>
              <a:t>emergencies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C9C0C-1B2D-444F-AE50-D661C25BC681}" type="slidenum">
              <a:rPr lang="en-PH" smtClean="0"/>
              <a:t>49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268101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05D04-3FA6-4C76-97F6-00D80E984E53}" type="datetimeFigureOut">
              <a:rPr lang="fr-FR" smtClean="0"/>
              <a:t>29/09/2025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1582F-C4DF-4C88-844B-800C191E5BC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7202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05D04-3FA6-4C76-97F6-00D80E984E53}" type="datetimeFigureOut">
              <a:rPr lang="fr-FR" smtClean="0"/>
              <a:t>29/09/2025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1582F-C4DF-4C88-844B-800C191E5BC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1730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05D04-3FA6-4C76-97F6-00D80E984E53}" type="datetimeFigureOut">
              <a:rPr lang="fr-FR" smtClean="0"/>
              <a:t>29/09/2025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1582F-C4DF-4C88-844B-800C191E5BC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9685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resentation Title / 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3410CAE-DC91-1D4C-9A9F-3710D17A06F9}"/>
              </a:ext>
            </a:extLst>
          </p:cNvPr>
          <p:cNvSpPr/>
          <p:nvPr userDrawn="1"/>
        </p:nvSpPr>
        <p:spPr>
          <a:xfrm>
            <a:off x="4114800" y="1"/>
            <a:ext cx="8077200" cy="6858000"/>
          </a:xfrm>
          <a:prstGeom prst="rect">
            <a:avLst/>
          </a:prstGeom>
          <a:solidFill>
            <a:srgbClr val="2C70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DBB9B88-E00B-774A-8344-BC68E8E99185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109935" y="1616983"/>
            <a:ext cx="6243865" cy="44726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Insert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831690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D6CF8E36-D73A-B94C-995E-BC4C53D67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6983"/>
            <a:ext cx="10515600" cy="1039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2C70B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F540C12-E12A-374E-BA86-1C37257AF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42545"/>
            <a:ext cx="10515600" cy="3234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57191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B9FCA-3234-6B42-A497-A784B5144A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46" y="2624137"/>
            <a:ext cx="3932237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rgbClr val="2C70B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AA0CD-1B42-7147-A550-633821F55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2928" y="1404257"/>
            <a:ext cx="6052460" cy="4648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447F6B8-A12F-A54A-8674-66E59CC74C85}"/>
              </a:ext>
            </a:extLst>
          </p:cNvPr>
          <p:cNvCxnSpPr>
            <a:cxnSpLocks/>
          </p:cNvCxnSpPr>
          <p:nvPr userDrawn="1"/>
        </p:nvCxnSpPr>
        <p:spPr>
          <a:xfrm>
            <a:off x="4977605" y="1614488"/>
            <a:ext cx="1" cy="4254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9304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05D04-3FA6-4C76-97F6-00D80E984E53}" type="datetimeFigureOut">
              <a:rPr lang="fr-FR" smtClean="0"/>
              <a:t>29/09/2025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1582F-C4DF-4C88-844B-800C191E5BC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6540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05D04-3FA6-4C76-97F6-00D80E984E53}" type="datetimeFigureOut">
              <a:rPr lang="fr-FR" smtClean="0"/>
              <a:t>29/09/2025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1582F-C4DF-4C88-844B-800C191E5BC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9072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05D04-3FA6-4C76-97F6-00D80E984E53}" type="datetimeFigureOut">
              <a:rPr lang="fr-FR" smtClean="0"/>
              <a:t>29/09/2025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1582F-C4DF-4C88-844B-800C191E5BC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0399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05D04-3FA6-4C76-97F6-00D80E984E53}" type="datetimeFigureOut">
              <a:rPr lang="fr-FR" smtClean="0"/>
              <a:t>29/09/2025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1582F-C4DF-4C88-844B-800C191E5BC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8090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05D04-3FA6-4C76-97F6-00D80E984E53}" type="datetimeFigureOut">
              <a:rPr lang="fr-FR" smtClean="0"/>
              <a:t>29/09/2025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1582F-C4DF-4C88-844B-800C191E5BC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0092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05D04-3FA6-4C76-97F6-00D80E984E53}" type="datetimeFigureOut">
              <a:rPr lang="fr-FR" smtClean="0"/>
              <a:t>29/09/2025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1582F-C4DF-4C88-844B-800C191E5BC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9924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05D04-3FA6-4C76-97F6-00D80E984E53}" type="datetimeFigureOut">
              <a:rPr lang="fr-FR" smtClean="0"/>
              <a:t>29/09/2025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1582F-C4DF-4C88-844B-800C191E5BC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6733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05D04-3FA6-4C76-97F6-00D80E984E53}" type="datetimeFigureOut">
              <a:rPr lang="fr-FR" smtClean="0"/>
              <a:t>29/09/2025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1582F-C4DF-4C88-844B-800C191E5BC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1012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05D04-3FA6-4C76-97F6-00D80E984E53}" type="datetimeFigureOut">
              <a:rPr lang="fr-FR" smtClean="0"/>
              <a:t>29/09/2025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1582F-C4DF-4C88-844B-800C191E5BC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1909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9377"/>
            <a:ext cx="4132385" cy="5688624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D04758D-A026-9E45-97E3-B5BBF7FE1C1F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576539" y="528448"/>
            <a:ext cx="7131370" cy="247266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300"/>
              <a:t>GHEC: </a:t>
            </a:r>
          </a:p>
          <a:p>
            <a:pPr algn="ctr">
              <a:lnSpc>
                <a:spcPct val="100000"/>
              </a:lnSpc>
            </a:pPr>
            <a:r>
              <a:rPr lang="en-US" sz="4800" spc="300"/>
              <a:t>The role of NPHIs in health emergencies. Findings from a global survey  </a:t>
            </a:r>
          </a:p>
          <a:p>
            <a:pPr algn="ctr">
              <a:lnSpc>
                <a:spcPct val="100000"/>
              </a:lnSpc>
            </a:pPr>
            <a:r>
              <a:rPr lang="en-US" sz="4800" b="1" spc="300"/>
              <a:t> </a:t>
            </a:r>
            <a:endParaRPr lang="en-US" sz="6000" b="1" spc="30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18BA663-0F9B-C143-A27D-EBBB28C31417}"/>
              </a:ext>
            </a:extLst>
          </p:cNvPr>
          <p:cNvSpPr txBox="1">
            <a:spLocks/>
          </p:cNvSpPr>
          <p:nvPr/>
        </p:nvSpPr>
        <p:spPr>
          <a:xfrm>
            <a:off x="257910" y="4043081"/>
            <a:ext cx="3428292" cy="11772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120"/>
              </a:lnSpc>
            </a:pPr>
            <a:endParaRPr lang="en-US" sz="1800">
              <a:solidFill>
                <a:schemeClr val="tx2"/>
              </a:solidFill>
              <a:latin typeface="Futura Std Light" panose="020B0402020204020303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0E7402B-2865-1F40-B5C9-B1F65DDB2F85}"/>
              </a:ext>
            </a:extLst>
          </p:cNvPr>
          <p:cNvSpPr txBox="1">
            <a:spLocks/>
          </p:cNvSpPr>
          <p:nvPr/>
        </p:nvSpPr>
        <p:spPr>
          <a:xfrm>
            <a:off x="9771879" y="5909299"/>
            <a:ext cx="3428292" cy="11772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120"/>
              </a:lnSpc>
            </a:pPr>
            <a:r>
              <a:rPr lang="en-US" sz="1800">
                <a:solidFill>
                  <a:schemeClr val="bg1"/>
                </a:solidFill>
                <a:latin typeface="Futura Std Light" panose="020B0402020204020303" pitchFamily="34" charset="0"/>
              </a:rPr>
              <a:t>September 24, 2025</a:t>
            </a:r>
          </a:p>
        </p:txBody>
      </p:sp>
    </p:spTree>
    <p:extLst>
      <p:ext uri="{BB962C8B-B14F-4D97-AF65-F5344CB8AC3E}">
        <p14:creationId xmlns:p14="http://schemas.microsoft.com/office/powerpoint/2010/main" val="315314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397" y="3156156"/>
            <a:ext cx="8780272" cy="35838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24DC2E-A7CA-640A-F4D2-0A38CBF06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687" y="254908"/>
            <a:ext cx="11645312" cy="1039132"/>
          </a:xfrm>
        </p:spPr>
        <p:txBody>
          <a:bodyPr>
            <a:normAutofit/>
          </a:bodyPr>
          <a:lstStyle/>
          <a:p>
            <a:r>
              <a:rPr lang="en-GB" sz="2800" b="1" dirty="0"/>
              <a:t>NPHI involvement in public health functions: No involvement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2F3FD-D0BF-E69F-9B15-94BFBECC7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359" y="1294040"/>
            <a:ext cx="11055145" cy="198010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+mn-lt"/>
              </a:rPr>
              <a:t>Mounting a public health response through the </a:t>
            </a:r>
            <a:r>
              <a:rPr lang="en-US" sz="2400" b="1" dirty="0" err="1">
                <a:latin typeface="+mn-lt"/>
              </a:rPr>
              <a:t>mobilisation</a:t>
            </a:r>
            <a:r>
              <a:rPr lang="en-US" sz="2400" b="1" dirty="0">
                <a:latin typeface="+mn-lt"/>
              </a:rPr>
              <a:t> of field level teams (20%)</a:t>
            </a:r>
          </a:p>
          <a:p>
            <a:r>
              <a:rPr lang="en-GB" sz="2400" b="1" dirty="0">
                <a:latin typeface="+mn-lt"/>
              </a:rPr>
              <a:t>Disaster recovery </a:t>
            </a:r>
            <a:r>
              <a:rPr lang="en-GB" sz="2400" dirty="0">
                <a:latin typeface="+mn-lt"/>
              </a:rPr>
              <a:t>planning (20%)</a:t>
            </a:r>
          </a:p>
          <a:p>
            <a:r>
              <a:rPr lang="en-US" sz="2400" dirty="0">
                <a:latin typeface="+mn-lt"/>
              </a:rPr>
              <a:t>Post-disaster </a:t>
            </a:r>
            <a:r>
              <a:rPr lang="en-US" sz="2400" b="1" dirty="0">
                <a:latin typeface="+mn-lt"/>
              </a:rPr>
              <a:t>debriefing and lessons learning (13%)</a:t>
            </a:r>
          </a:p>
          <a:p>
            <a:pPr marL="0" indent="0">
              <a:buNone/>
            </a:pPr>
            <a:endParaRPr lang="en-GB" dirty="0">
              <a:latin typeface="+mn-lt"/>
            </a:endParaRPr>
          </a:p>
          <a:p>
            <a:pPr marL="0" indent="0">
              <a:buNone/>
            </a:pPr>
            <a:endParaRPr lang="en-GB" dirty="0">
              <a:latin typeface="+mn-lt"/>
            </a:endParaRPr>
          </a:p>
          <a:p>
            <a:pPr marL="0" indent="0">
              <a:buNone/>
            </a:pPr>
            <a:endParaRPr lang="en-GB" dirty="0">
              <a:latin typeface="+mn-lt"/>
            </a:endParaRPr>
          </a:p>
          <a:p>
            <a:pPr marL="0" indent="0">
              <a:buNone/>
            </a:pPr>
            <a:endParaRPr lang="en-GB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56503" y="3496787"/>
            <a:ext cx="7580670" cy="529523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33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4DC2E-A7CA-640A-F4D2-0A38CBF06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874" y="254908"/>
            <a:ext cx="10171971" cy="1039132"/>
          </a:xfrm>
        </p:spPr>
        <p:txBody>
          <a:bodyPr>
            <a:normAutofit/>
          </a:bodyPr>
          <a:lstStyle/>
          <a:p>
            <a:r>
              <a:rPr lang="en-GB" sz="2800" b="1" dirty="0"/>
              <a:t>Type of hazards NPHIs are involved in</a:t>
            </a:r>
            <a:endParaRPr lang="en-GB" sz="2800" b="1" dirty="0">
              <a:ea typeface="Calibri Light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2F3FD-D0BF-E69F-9B15-94BFBECC7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466850"/>
            <a:ext cx="5322277" cy="4710113"/>
          </a:xfrm>
        </p:spPr>
        <p:txBody>
          <a:bodyPr>
            <a:normAutofit fontScale="92500" lnSpcReduction="10000"/>
          </a:bodyPr>
          <a:lstStyle/>
          <a:p>
            <a:r>
              <a:rPr lang="en-GB" dirty="0">
                <a:latin typeface="+mn-lt"/>
              </a:rPr>
              <a:t>Most common</a:t>
            </a:r>
          </a:p>
          <a:p>
            <a:pPr lvl="1"/>
            <a:r>
              <a:rPr lang="en-GB" dirty="0">
                <a:latin typeface="+mn-lt"/>
              </a:rPr>
              <a:t>Infectious disease hazards (95%)</a:t>
            </a:r>
          </a:p>
          <a:p>
            <a:pPr lvl="1"/>
            <a:r>
              <a:rPr lang="en-GB" dirty="0">
                <a:latin typeface="+mn-lt"/>
              </a:rPr>
              <a:t>Biological hazards (82%)</a:t>
            </a:r>
          </a:p>
          <a:p>
            <a:pPr lvl="1"/>
            <a:r>
              <a:rPr lang="en-GB" dirty="0">
                <a:latin typeface="+mn-lt"/>
              </a:rPr>
              <a:t>Environmental hazards (75%)</a:t>
            </a:r>
          </a:p>
          <a:p>
            <a:pPr lvl="1"/>
            <a:r>
              <a:rPr lang="en-GB" dirty="0">
                <a:latin typeface="+mn-lt"/>
              </a:rPr>
              <a:t>Some involvement in non-communicable diseases (85</a:t>
            </a:r>
            <a:r>
              <a:rPr lang="en-GB" dirty="0" smtClean="0">
                <a:latin typeface="+mn-lt"/>
              </a:rPr>
              <a:t>%)</a:t>
            </a:r>
          </a:p>
          <a:p>
            <a:pPr lvl="1"/>
            <a:endParaRPr lang="en-GB" dirty="0">
              <a:latin typeface="+mn-lt"/>
            </a:endParaRPr>
          </a:p>
          <a:p>
            <a:r>
              <a:rPr lang="en-GB" dirty="0">
                <a:latin typeface="+mn-lt"/>
              </a:rPr>
              <a:t>Less common</a:t>
            </a:r>
          </a:p>
          <a:p>
            <a:pPr lvl="1"/>
            <a:r>
              <a:rPr lang="en-GB" dirty="0">
                <a:latin typeface="+mn-lt"/>
              </a:rPr>
              <a:t>Animal health (42%) </a:t>
            </a:r>
          </a:p>
          <a:p>
            <a:pPr lvl="1"/>
            <a:r>
              <a:rPr lang="en-GB" dirty="0">
                <a:latin typeface="+mn-lt"/>
              </a:rPr>
              <a:t>Health equity (40%)</a:t>
            </a:r>
          </a:p>
          <a:p>
            <a:pPr lvl="1"/>
            <a:r>
              <a:rPr lang="en-GB" dirty="0">
                <a:latin typeface="+mn-lt"/>
              </a:rPr>
              <a:t>Water and sanitation (38%)</a:t>
            </a:r>
          </a:p>
          <a:p>
            <a:pPr lvl="1"/>
            <a:r>
              <a:rPr lang="en-GB" dirty="0">
                <a:latin typeface="+mn-lt"/>
              </a:rPr>
              <a:t>Environmental quality / issues (25%)</a:t>
            </a:r>
          </a:p>
          <a:p>
            <a:pPr lvl="1"/>
            <a:r>
              <a:rPr lang="en-GB" dirty="0">
                <a:latin typeface="+mn-lt"/>
              </a:rPr>
              <a:t>Climate change adaptation / sustainability (22%)</a:t>
            </a:r>
          </a:p>
          <a:p>
            <a:pPr lvl="1"/>
            <a:endParaRPr lang="en-GB" dirty="0">
              <a:latin typeface="+mn-lt"/>
            </a:endParaRPr>
          </a:p>
          <a:p>
            <a:pPr lvl="1"/>
            <a:endParaRPr lang="en-GB" dirty="0">
              <a:latin typeface="+mn-lt"/>
            </a:endParaRPr>
          </a:p>
          <a:p>
            <a:pPr marL="0" indent="0">
              <a:buNone/>
            </a:pPr>
            <a:endParaRPr lang="en-GB" dirty="0">
              <a:latin typeface="+mn-lt"/>
            </a:endParaRPr>
          </a:p>
          <a:p>
            <a:pPr marL="0" indent="0">
              <a:buNone/>
            </a:pPr>
            <a:endParaRPr lang="en-GB" dirty="0">
              <a:latin typeface="+mn-lt"/>
            </a:endParaRPr>
          </a:p>
          <a:p>
            <a:pPr marL="0" indent="0">
              <a:buNone/>
            </a:pPr>
            <a:endParaRPr lang="en-GB" dirty="0">
              <a:latin typeface="+mn-lt"/>
            </a:endParaRPr>
          </a:p>
          <a:p>
            <a:pPr marL="0" indent="0">
              <a:buNone/>
            </a:pPr>
            <a:endParaRPr lang="en-GB" dirty="0">
              <a:latin typeface="+mn-lt"/>
            </a:endParaRPr>
          </a:p>
          <a:p>
            <a:pPr marL="0" indent="0">
              <a:buNone/>
            </a:pPr>
            <a:endParaRPr lang="en-GB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1974" y="427855"/>
            <a:ext cx="5085348" cy="31467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1974" y="3574561"/>
            <a:ext cx="5085348" cy="3174259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 rot="17928442">
            <a:off x="6517759" y="2902686"/>
            <a:ext cx="542260" cy="48909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 rot="17928442">
            <a:off x="7070513" y="2959775"/>
            <a:ext cx="672569" cy="48909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 rot="17928442">
            <a:off x="8410491" y="2902684"/>
            <a:ext cx="542260" cy="48909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 rot="17928442">
            <a:off x="5959760" y="6062278"/>
            <a:ext cx="1155871" cy="48909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 rot="17928442">
            <a:off x="9016035" y="5884570"/>
            <a:ext cx="542260" cy="489097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 rot="17928442">
            <a:off x="9586946" y="6006383"/>
            <a:ext cx="820295" cy="489097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 rot="17928442">
            <a:off x="8129629" y="5975047"/>
            <a:ext cx="748774" cy="489097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 rot="17928442">
            <a:off x="9137950" y="6057279"/>
            <a:ext cx="889185" cy="489097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37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869EC-4C68-4792-7956-8FB01BF16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817" y="315636"/>
            <a:ext cx="10515600" cy="1039132"/>
          </a:xfrm>
        </p:spPr>
        <p:txBody>
          <a:bodyPr>
            <a:normAutofit fontScale="90000"/>
          </a:bodyPr>
          <a:lstStyle/>
          <a:p>
            <a:r>
              <a:rPr lang="en-GB"/>
              <a:t>Public health emergency preparedness &amp; response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DB4A6-BB87-5DFB-5706-7A1014D6A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3619"/>
            <a:ext cx="10515600" cy="4848446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GB" dirty="0">
                <a:latin typeface="+mn-lt"/>
              </a:rPr>
              <a:t>Most NPHIs (78%) have a </a:t>
            </a:r>
            <a:r>
              <a:rPr lang="en-GB" b="1" dirty="0">
                <a:latin typeface="+mn-lt"/>
              </a:rPr>
              <a:t>formal framework or plan in place</a:t>
            </a:r>
            <a:r>
              <a:rPr lang="en-GB" dirty="0">
                <a:latin typeface="+mn-lt"/>
              </a:rPr>
              <a:t>. </a:t>
            </a:r>
          </a:p>
          <a:p>
            <a:pPr lvl="1"/>
            <a:r>
              <a:rPr lang="en-GB" sz="2400" dirty="0">
                <a:latin typeface="+mn-lt"/>
              </a:rPr>
              <a:t>Slightly higher in high income countries (86%) and larger NPHIs, and lowest in AMRO region (62%)</a:t>
            </a:r>
            <a:endParaRPr lang="en-GB" sz="2400" dirty="0">
              <a:latin typeface="+mn-lt"/>
              <a:ea typeface="Calibri"/>
              <a:cs typeface="Calibri"/>
            </a:endParaRPr>
          </a:p>
          <a:p>
            <a:r>
              <a:rPr lang="en-GB" dirty="0">
                <a:latin typeface="+mn-lt"/>
              </a:rPr>
              <a:t>Most NPHIs (75%) had updated this plan since the COVID-19 pandemic. </a:t>
            </a:r>
            <a:endParaRPr lang="en-GB" dirty="0">
              <a:latin typeface="+mn-lt"/>
              <a:ea typeface="Calibri"/>
              <a:cs typeface="Calibri"/>
            </a:endParaRPr>
          </a:p>
          <a:p>
            <a:r>
              <a:rPr lang="en-GB" dirty="0">
                <a:latin typeface="+mn-lt"/>
              </a:rPr>
              <a:t>The majority of respondents reported that this </a:t>
            </a:r>
            <a:r>
              <a:rPr lang="en-GB" b="1" dirty="0">
                <a:latin typeface="+mn-lt"/>
              </a:rPr>
              <a:t>plan was collaboratively produced </a:t>
            </a:r>
            <a:r>
              <a:rPr lang="en-GB" dirty="0">
                <a:latin typeface="+mn-lt"/>
              </a:rPr>
              <a:t>with other departments, agencies, or organisations (82%).</a:t>
            </a:r>
            <a:endParaRPr lang="en-GB" dirty="0">
              <a:latin typeface="+mn-lt"/>
              <a:ea typeface="Calibri"/>
              <a:cs typeface="Calibri"/>
            </a:endParaRPr>
          </a:p>
          <a:p>
            <a:r>
              <a:rPr lang="en-GB" dirty="0">
                <a:latin typeface="+mn-lt"/>
              </a:rPr>
              <a:t>Contribution to regional or international plan</a:t>
            </a:r>
            <a:endParaRPr lang="en-GB" dirty="0">
              <a:latin typeface="+mn-lt"/>
              <a:ea typeface="Calibri"/>
              <a:cs typeface="Calibri"/>
            </a:endParaRPr>
          </a:p>
          <a:p>
            <a:pPr lvl="1"/>
            <a:r>
              <a:rPr lang="en-GB" b="1" dirty="0">
                <a:latin typeface="+mn-lt"/>
              </a:rPr>
              <a:t>47%</a:t>
            </a:r>
            <a:r>
              <a:rPr lang="en-GB" dirty="0">
                <a:latin typeface="+mn-lt"/>
              </a:rPr>
              <a:t> of NPHI reported contributing to a regional or international plan </a:t>
            </a:r>
            <a:endParaRPr lang="en-GB" dirty="0">
              <a:latin typeface="+mn-lt"/>
              <a:ea typeface="Calibri"/>
              <a:cs typeface="Calibri"/>
            </a:endParaRPr>
          </a:p>
          <a:p>
            <a:pPr lvl="1"/>
            <a:r>
              <a:rPr lang="en-GB" dirty="0">
                <a:latin typeface="+mn-lt"/>
              </a:rPr>
              <a:t>24% of respondents reported contributing at a regional and/or international level for certain hazards only</a:t>
            </a:r>
            <a:endParaRPr lang="en-GB" dirty="0">
              <a:latin typeface="+mn-lt"/>
              <a:ea typeface="Calibri" panose="020F0502020204030204"/>
              <a:cs typeface="Calibri" panose="020F0502020204030204"/>
            </a:endParaRPr>
          </a:p>
          <a:p>
            <a:pPr lvl="1"/>
            <a:r>
              <a:rPr lang="en-GB" dirty="0">
                <a:latin typeface="+mn-lt"/>
              </a:rPr>
              <a:t>9% reported that they did not contribute to plans for emergency preparedness and response at any of these levels</a:t>
            </a:r>
            <a:endParaRPr lang="en-GB" dirty="0">
              <a:latin typeface="+mn-lt"/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4585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C21F7B-8D15-459E-906F-55EF212C81A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0" name="Picture 2" descr="https://cdn.who.int/media/images/default-source/emergencies/who_ghec_pyramid.tmb-479v.jpg?sfvrsn=9e0fac62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849" y="1406950"/>
            <a:ext cx="6254652" cy="458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02850" y="3582185"/>
            <a:ext cx="6254652" cy="240802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10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4DC2E-A7CA-640A-F4D2-0A38CBF06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149" y="254908"/>
            <a:ext cx="9804696" cy="1039132"/>
          </a:xfrm>
        </p:spPr>
        <p:txBody>
          <a:bodyPr>
            <a:normAutofit/>
          </a:bodyPr>
          <a:lstStyle/>
          <a:p>
            <a:r>
              <a:rPr lang="en-GB" sz="4000" b="1" dirty="0"/>
              <a:t>Workforce planning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6029" y="3969784"/>
            <a:ext cx="7069541" cy="263622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C32F3FD-D0BF-E69F-9B15-94BFBECC7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034" y="1397619"/>
            <a:ext cx="11287997" cy="2372276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>
                <a:latin typeface="+mn-lt"/>
              </a:rPr>
              <a:t>54% </a:t>
            </a:r>
            <a:r>
              <a:rPr lang="en-US" dirty="0">
                <a:latin typeface="+mn-lt"/>
              </a:rPr>
              <a:t>indicated that national public health workforce strategy / plan was in place</a:t>
            </a:r>
          </a:p>
          <a:p>
            <a:r>
              <a:rPr lang="en-US" b="1" dirty="0">
                <a:latin typeface="+mn-lt"/>
              </a:rPr>
              <a:t>77%</a:t>
            </a:r>
            <a:r>
              <a:rPr lang="en-US" dirty="0">
                <a:latin typeface="+mn-lt"/>
              </a:rPr>
              <a:t> indicated that the plan was developed / updated in the past 3 years</a:t>
            </a:r>
          </a:p>
          <a:p>
            <a:r>
              <a:rPr lang="en-US" dirty="0" err="1">
                <a:latin typeface="+mn-lt"/>
              </a:rPr>
              <a:t>MoH</a:t>
            </a:r>
            <a:r>
              <a:rPr lang="en-US" dirty="0">
                <a:latin typeface="+mn-lt"/>
              </a:rPr>
              <a:t> followed by NPHI were responsible for health workforce </a:t>
            </a:r>
            <a:r>
              <a:rPr lang="en-US" b="1" dirty="0">
                <a:latin typeface="+mn-lt"/>
              </a:rPr>
              <a:t>planning</a:t>
            </a:r>
            <a:r>
              <a:rPr lang="en-US" dirty="0">
                <a:latin typeface="+mn-lt"/>
              </a:rPr>
              <a:t> and </a:t>
            </a:r>
            <a:r>
              <a:rPr lang="en-US" b="1" dirty="0">
                <a:latin typeface="+mn-lt"/>
              </a:rPr>
              <a:t>needs</a:t>
            </a:r>
            <a:r>
              <a:rPr lang="en-US" dirty="0">
                <a:latin typeface="+mn-lt"/>
              </a:rPr>
              <a:t> assessment for all emergency levels (National, Regional, International) (Q23 and 24)</a:t>
            </a:r>
          </a:p>
          <a:p>
            <a:r>
              <a:rPr lang="en-US" dirty="0">
                <a:latin typeface="+mn-lt"/>
              </a:rPr>
              <a:t>Both </a:t>
            </a:r>
            <a:r>
              <a:rPr lang="en-US" dirty="0" err="1">
                <a:latin typeface="+mn-lt"/>
              </a:rPr>
              <a:t>MoH</a:t>
            </a:r>
            <a:r>
              <a:rPr lang="en-US" dirty="0">
                <a:latin typeface="+mn-lt"/>
              </a:rPr>
              <a:t> and NPHI will </a:t>
            </a:r>
            <a:r>
              <a:rPr lang="en-US" b="1" dirty="0">
                <a:latin typeface="+mn-lt"/>
              </a:rPr>
              <a:t>provide staff </a:t>
            </a:r>
            <a:r>
              <a:rPr lang="en-US" dirty="0">
                <a:latin typeface="+mn-lt"/>
              </a:rPr>
              <a:t>for all emergency levels</a:t>
            </a:r>
          </a:p>
          <a:p>
            <a:pPr lvl="1"/>
            <a:r>
              <a:rPr lang="en-US" dirty="0">
                <a:latin typeface="+mn-lt"/>
              </a:rPr>
              <a:t>Higher response for national emergencies</a:t>
            </a:r>
          </a:p>
          <a:p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5409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4DC2E-A7CA-640A-F4D2-0A38CBF06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254908"/>
            <a:ext cx="11357811" cy="1039132"/>
          </a:xfrm>
        </p:spPr>
        <p:txBody>
          <a:bodyPr>
            <a:normAutofit/>
          </a:bodyPr>
          <a:lstStyle/>
          <a:p>
            <a:r>
              <a:rPr lang="en-GB" sz="3600" b="1" dirty="0"/>
              <a:t>Which organization provides staff for public health emergency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C32F3FD-D0BF-E69F-9B15-94BFBECC7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035" y="1397619"/>
            <a:ext cx="11461347" cy="3551453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Both </a:t>
            </a:r>
            <a:r>
              <a:rPr lang="en-US" dirty="0" err="1">
                <a:latin typeface="+mn-lt"/>
              </a:rPr>
              <a:t>MoH</a:t>
            </a:r>
            <a:r>
              <a:rPr lang="en-US" dirty="0">
                <a:latin typeface="+mn-lt"/>
              </a:rPr>
              <a:t> and NPHI will provide staff for all emergency levels</a:t>
            </a:r>
          </a:p>
          <a:p>
            <a:r>
              <a:rPr lang="en-US" dirty="0">
                <a:latin typeface="+mn-lt"/>
              </a:rPr>
              <a:t>Higher response for national emergencies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595" y="2531444"/>
            <a:ext cx="10212225" cy="421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36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4DC2E-A7CA-640A-F4D2-0A38CBF06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1725" y="254908"/>
            <a:ext cx="8328120" cy="1039132"/>
          </a:xfrm>
        </p:spPr>
        <p:txBody>
          <a:bodyPr>
            <a:normAutofit/>
          </a:bodyPr>
          <a:lstStyle/>
          <a:p>
            <a:r>
              <a:rPr lang="en-GB" b="1"/>
              <a:t>Key workforce challenges in NPHI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1725" y="1684378"/>
            <a:ext cx="7073261" cy="423720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345084" y="2197993"/>
            <a:ext cx="4977353" cy="114064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288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0526B82-1A0D-4BC1-9531-6A9B71761E8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0" name="Picture 2" descr="https://cdn.who.int/media/images/default-source/emergencies/who_ghec_pyramid.tmb-479v.jpg?sfvrsn=9e0fac62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849" y="1406950"/>
            <a:ext cx="6254652" cy="458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05113" y="2413261"/>
            <a:ext cx="5288437" cy="104637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18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7148AC9-7428-47BA-9AED-F994312517C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extBox 1"/>
          <p:cNvSpPr txBox="1"/>
          <p:nvPr/>
        </p:nvSpPr>
        <p:spPr>
          <a:xfrm>
            <a:off x="2087217" y="2474843"/>
            <a:ext cx="8279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/>
              <a:t>National Health Emergency </a:t>
            </a:r>
          </a:p>
        </p:txBody>
      </p:sp>
    </p:spTree>
    <p:extLst>
      <p:ext uri="{BB962C8B-B14F-4D97-AF65-F5344CB8AC3E}">
        <p14:creationId xmlns:p14="http://schemas.microsoft.com/office/powerpoint/2010/main" val="96168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4DC2E-A7CA-640A-F4D2-0A38CBF06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874" y="254908"/>
            <a:ext cx="10171971" cy="1039132"/>
          </a:xfrm>
        </p:spPr>
        <p:txBody>
          <a:bodyPr>
            <a:normAutofit/>
          </a:bodyPr>
          <a:lstStyle/>
          <a:p>
            <a:r>
              <a:rPr lang="en-GB" sz="3200" b="1" dirty="0"/>
              <a:t>Deployment by NPHI for national emergencies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2F3FD-D0BF-E69F-9B15-94BFBECC7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099" y="1466850"/>
            <a:ext cx="11223003" cy="4710113"/>
          </a:xfrm>
        </p:spPr>
        <p:txBody>
          <a:bodyPr>
            <a:normAutofit/>
          </a:bodyPr>
          <a:lstStyle/>
          <a:p>
            <a:r>
              <a:rPr lang="en-GB">
                <a:latin typeface="+mn-lt"/>
              </a:rPr>
              <a:t>75% of NPHIs deployed workforce to national health emergencies since 2014</a:t>
            </a:r>
          </a:p>
          <a:p>
            <a:r>
              <a:rPr lang="en-GB">
                <a:latin typeface="+mn-lt"/>
              </a:rPr>
              <a:t>Workforce deployed related to NPHI mandate and expertise</a:t>
            </a:r>
          </a:p>
          <a:p>
            <a:pPr lvl="1"/>
            <a:endParaRPr lang="en-GB">
              <a:latin typeface="+mn-lt"/>
            </a:endParaRPr>
          </a:p>
          <a:p>
            <a:pPr lvl="1"/>
            <a:endParaRPr lang="en-GB">
              <a:latin typeface="+mn-lt"/>
            </a:endParaRPr>
          </a:p>
          <a:p>
            <a:pPr marL="0" indent="0">
              <a:buNone/>
            </a:pPr>
            <a:endParaRPr lang="en-GB">
              <a:latin typeface="+mn-lt"/>
            </a:endParaRPr>
          </a:p>
          <a:p>
            <a:pPr marL="0" indent="0">
              <a:buNone/>
            </a:pPr>
            <a:endParaRPr lang="en-GB">
              <a:latin typeface="+mn-lt"/>
            </a:endParaRPr>
          </a:p>
          <a:p>
            <a:pPr marL="0" indent="0">
              <a:buNone/>
            </a:pPr>
            <a:endParaRPr lang="en-GB">
              <a:latin typeface="+mn-lt"/>
            </a:endParaRPr>
          </a:p>
          <a:p>
            <a:pPr marL="0" indent="0">
              <a:buNone/>
            </a:pPr>
            <a:endParaRPr lang="en-GB">
              <a:latin typeface="+mn-lt"/>
            </a:endParaRPr>
          </a:p>
          <a:p>
            <a:pPr marL="0" indent="0">
              <a:buNone/>
            </a:pPr>
            <a:endParaRPr lang="en-GB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489" y="2857235"/>
            <a:ext cx="7859907" cy="38385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22550" y="3298546"/>
            <a:ext cx="6204079" cy="105601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88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4DC2E-A7CA-640A-F4D2-0A38CBF06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627" y="254908"/>
            <a:ext cx="12374748" cy="1039132"/>
          </a:xfrm>
        </p:spPr>
        <p:txBody>
          <a:bodyPr>
            <a:normAutofit/>
          </a:bodyPr>
          <a:lstStyle/>
          <a:p>
            <a:r>
              <a:rPr lang="en-GB" sz="3200" b="1" dirty="0"/>
              <a:t>IANPHI GHEC Survey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7A7649E-7E2D-3CC0-BB04-9C5F7F2A6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627" y="1272456"/>
            <a:ext cx="8724296" cy="9691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b="0" i="0" u="none" strike="noStrike" baseline="0" dirty="0">
                <a:solidFill>
                  <a:srgbClr val="000000"/>
                </a:solidFill>
                <a:latin typeface="+mn-lt"/>
              </a:rPr>
              <a:t>Focus on the role and functions of NPHIs, to understand the extent to which the NPHI is leading or involved in the key domains outlined by the GHEC framework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E7A7649E-7E2D-3CC0-BB04-9C5F7F2A613B}"/>
              </a:ext>
            </a:extLst>
          </p:cNvPr>
          <p:cNvSpPr txBox="1">
            <a:spLocks/>
          </p:cNvSpPr>
          <p:nvPr/>
        </p:nvSpPr>
        <p:spPr>
          <a:xfrm>
            <a:off x="531627" y="2801131"/>
            <a:ext cx="11505041" cy="4613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utura Std Light" panose="020B04020202040203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Futura Std Light" panose="020B04020202040203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Futura Std Light" panose="020B04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utura Std Light" panose="020B04020202040203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utura Std Light" panose="020B04020202040203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solidFill>
                  <a:srgbClr val="000000"/>
                </a:solidFill>
                <a:latin typeface="+mn-lt"/>
              </a:rPr>
              <a:t>Aims to:</a:t>
            </a:r>
          </a:p>
          <a:p>
            <a:r>
              <a:rPr lang="en-GB" dirty="0">
                <a:solidFill>
                  <a:srgbClr val="000000"/>
                </a:solidFill>
                <a:latin typeface="+mn-lt"/>
              </a:rPr>
              <a:t>Provide an overview of the current landscape and support needed for NPHIs to strengthen their roles in rapid response to health emergencies.</a:t>
            </a:r>
          </a:p>
          <a:p>
            <a:r>
              <a:rPr lang="en-GB" dirty="0">
                <a:solidFill>
                  <a:srgbClr val="000000"/>
                </a:solidFill>
                <a:latin typeface="+mn-lt"/>
              </a:rPr>
              <a:t>Provide evidence to support the development of IANPHI guidelines for NPHIs reviewing, planning or developing surge capabilities to respond to domestic, regional, and international emergencies.</a:t>
            </a:r>
          </a:p>
          <a:p>
            <a:r>
              <a:rPr lang="en-GB" dirty="0">
                <a:solidFill>
                  <a:srgbClr val="000000"/>
                </a:solidFill>
                <a:latin typeface="+mn-lt"/>
              </a:rPr>
              <a:t>Generate position papers and publications to advocate for investment, support and strengthening of the roles and responsibilities of NPHIs in health emergencies.</a:t>
            </a:r>
          </a:p>
          <a:p>
            <a:r>
              <a:rPr lang="en-GB" dirty="0">
                <a:solidFill>
                  <a:srgbClr val="000000"/>
                </a:solidFill>
                <a:latin typeface="+mn-lt"/>
              </a:rPr>
              <a:t>Identify recommendations to support further GHEC development</a:t>
            </a:r>
          </a:p>
        </p:txBody>
      </p:sp>
      <p:pic>
        <p:nvPicPr>
          <p:cNvPr id="7" name="Picture 2" descr="https://cdn.who.int/media/images/default-source/emergencies/who_ghec_pyramid.tmb-479v.jpg?sfvrsn=9e0fac62_1">
            <a:extLst>
              <a:ext uri="{FF2B5EF4-FFF2-40B4-BE49-F238E27FC236}">
                <a16:creationId xmlns:a16="http://schemas.microsoft.com/office/drawing/2014/main" id="{20826533-93B3-C5B3-7B7D-0228FEA9C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775" y="533461"/>
            <a:ext cx="2309268" cy="170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62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843" y="2319873"/>
            <a:ext cx="8053514" cy="43590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24DC2E-A7CA-640A-F4D2-0A38CBF06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289" y="254908"/>
            <a:ext cx="11842867" cy="1039132"/>
          </a:xfrm>
        </p:spPr>
        <p:txBody>
          <a:bodyPr>
            <a:normAutofit/>
          </a:bodyPr>
          <a:lstStyle/>
          <a:p>
            <a:r>
              <a:rPr lang="en-GB" sz="3200" b="1" dirty="0"/>
              <a:t>NPHI receiving staff from regional or international organizations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2F3FD-D0BF-E69F-9B15-94BFBECC7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099" y="1466850"/>
            <a:ext cx="11223003" cy="4710113"/>
          </a:xfrm>
        </p:spPr>
        <p:txBody>
          <a:bodyPr>
            <a:normAutofit/>
          </a:bodyPr>
          <a:lstStyle/>
          <a:p>
            <a:r>
              <a:rPr lang="en-GB">
                <a:latin typeface="+mn-lt"/>
              </a:rPr>
              <a:t>36% of NPHIs received staff (LICs, LMICs, AFRO, EMRO)</a:t>
            </a:r>
          </a:p>
          <a:p>
            <a:r>
              <a:rPr lang="en-GB">
                <a:latin typeface="+mn-lt"/>
              </a:rPr>
              <a:t>Workforce received mirrored workforce deployed</a:t>
            </a:r>
          </a:p>
          <a:p>
            <a:pPr lvl="1"/>
            <a:endParaRPr lang="en-GB">
              <a:latin typeface="+mn-lt"/>
            </a:endParaRPr>
          </a:p>
          <a:p>
            <a:pPr lvl="1"/>
            <a:endParaRPr lang="en-GB">
              <a:latin typeface="+mn-lt"/>
            </a:endParaRPr>
          </a:p>
          <a:p>
            <a:pPr marL="0" indent="0">
              <a:buNone/>
            </a:pPr>
            <a:endParaRPr lang="en-GB">
              <a:latin typeface="+mn-lt"/>
            </a:endParaRPr>
          </a:p>
          <a:p>
            <a:pPr marL="0" indent="0">
              <a:buNone/>
            </a:pPr>
            <a:endParaRPr lang="en-GB">
              <a:latin typeface="+mn-lt"/>
            </a:endParaRPr>
          </a:p>
          <a:p>
            <a:pPr marL="0" indent="0">
              <a:buNone/>
            </a:pPr>
            <a:endParaRPr lang="en-GB">
              <a:latin typeface="+mn-lt"/>
            </a:endParaRPr>
          </a:p>
          <a:p>
            <a:pPr marL="0" indent="0">
              <a:buNone/>
            </a:pPr>
            <a:endParaRPr lang="en-GB">
              <a:latin typeface="+mn-lt"/>
            </a:endParaRPr>
          </a:p>
          <a:p>
            <a:pPr marL="0" indent="0">
              <a:buNone/>
            </a:pPr>
            <a:endParaRPr lang="en-GB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881" y="2809188"/>
            <a:ext cx="7469861" cy="102752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286881" y="3601039"/>
            <a:ext cx="6423486" cy="23567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533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4DC2E-A7CA-640A-F4D2-0A38CBF06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585" y="254908"/>
            <a:ext cx="11720571" cy="1039132"/>
          </a:xfrm>
        </p:spPr>
        <p:txBody>
          <a:bodyPr>
            <a:normAutofit/>
          </a:bodyPr>
          <a:lstStyle/>
          <a:p>
            <a:r>
              <a:rPr lang="en-GB" sz="3200" b="1" dirty="0"/>
              <a:t>Challenges with integrating external staff into NPHI (n=15)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2F3FD-D0BF-E69F-9B15-94BFBECC7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099" y="1466850"/>
            <a:ext cx="11223003" cy="4710113"/>
          </a:xfrm>
        </p:spPr>
        <p:txBody>
          <a:bodyPr>
            <a:normAutofit/>
          </a:bodyPr>
          <a:lstStyle/>
          <a:p>
            <a:r>
              <a:rPr lang="en-GB">
                <a:latin typeface="+mn-lt"/>
              </a:rPr>
              <a:t>Understanding of organization processes, remit and responsibilities (60%) </a:t>
            </a:r>
          </a:p>
          <a:p>
            <a:r>
              <a:rPr lang="en-GB">
                <a:latin typeface="+mn-lt"/>
              </a:rPr>
              <a:t>Orientation and management of external staff (40%)</a:t>
            </a:r>
          </a:p>
          <a:p>
            <a:r>
              <a:rPr lang="en-GB">
                <a:latin typeface="+mn-lt"/>
              </a:rPr>
              <a:t>Language barriers, cultural norms and familiarity (33)</a:t>
            </a:r>
          </a:p>
          <a:p>
            <a:pPr lvl="1"/>
            <a:endParaRPr lang="en-GB">
              <a:latin typeface="+mn-lt"/>
            </a:endParaRPr>
          </a:p>
          <a:p>
            <a:pPr lvl="1"/>
            <a:endParaRPr lang="en-GB">
              <a:latin typeface="+mn-lt"/>
            </a:endParaRPr>
          </a:p>
          <a:p>
            <a:pPr marL="0" indent="0">
              <a:buNone/>
            </a:pPr>
            <a:endParaRPr lang="en-GB">
              <a:latin typeface="+mn-lt"/>
            </a:endParaRPr>
          </a:p>
          <a:p>
            <a:pPr marL="0" indent="0">
              <a:buNone/>
            </a:pPr>
            <a:endParaRPr lang="en-GB">
              <a:latin typeface="+mn-lt"/>
            </a:endParaRPr>
          </a:p>
          <a:p>
            <a:pPr marL="0" indent="0">
              <a:buNone/>
            </a:pPr>
            <a:endParaRPr lang="en-GB">
              <a:latin typeface="+mn-lt"/>
            </a:endParaRPr>
          </a:p>
          <a:p>
            <a:pPr marL="0" indent="0">
              <a:buNone/>
            </a:pPr>
            <a:endParaRPr lang="en-GB">
              <a:latin typeface="+mn-lt"/>
            </a:endParaRPr>
          </a:p>
          <a:p>
            <a:pPr marL="0" indent="0">
              <a:buNone/>
            </a:pPr>
            <a:endParaRPr lang="en-GB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881" y="3685880"/>
            <a:ext cx="6927513" cy="292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08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4DC2E-A7CA-640A-F4D2-0A38CBF06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807" y="254908"/>
            <a:ext cx="11692349" cy="1039132"/>
          </a:xfrm>
        </p:spPr>
        <p:txBody>
          <a:bodyPr>
            <a:normAutofit/>
          </a:bodyPr>
          <a:lstStyle/>
          <a:p>
            <a:r>
              <a:rPr lang="en-GB" sz="2800" b="1" dirty="0"/>
              <a:t>Surge capacity challenges when responding to national level emergency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2F3FD-D0BF-E69F-9B15-94BFBECC7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099" y="1466850"/>
            <a:ext cx="5255837" cy="4710113"/>
          </a:xfrm>
        </p:spPr>
        <p:txBody>
          <a:bodyPr>
            <a:normAutofit/>
          </a:bodyPr>
          <a:lstStyle/>
          <a:p>
            <a:r>
              <a:rPr lang="en-GB">
                <a:latin typeface="+mn-lt"/>
              </a:rPr>
              <a:t>Logistics required to deploy staff (61%)</a:t>
            </a:r>
          </a:p>
          <a:p>
            <a:r>
              <a:rPr lang="en-GB">
                <a:latin typeface="+mn-lt"/>
              </a:rPr>
              <a:t>Lack of staff to deploy (54%)</a:t>
            </a:r>
          </a:p>
          <a:p>
            <a:r>
              <a:rPr lang="en-GB">
                <a:latin typeface="+mn-lt"/>
              </a:rPr>
              <a:t>Challenges with rapid recruitment (52%)</a:t>
            </a:r>
          </a:p>
          <a:p>
            <a:r>
              <a:rPr lang="en-GB">
                <a:latin typeface="+mn-lt"/>
              </a:rPr>
              <a:t>Lack of plan or protocol for deployment of staff (48%)</a:t>
            </a:r>
          </a:p>
          <a:p>
            <a:r>
              <a:rPr lang="en-GB">
                <a:latin typeface="+mn-lt"/>
              </a:rPr>
              <a:t>Program area do not include budget for deployments (45%)</a:t>
            </a:r>
          </a:p>
          <a:p>
            <a:pPr lvl="1"/>
            <a:endParaRPr lang="en-GB">
              <a:latin typeface="+mn-lt"/>
            </a:endParaRPr>
          </a:p>
          <a:p>
            <a:pPr lvl="1"/>
            <a:endParaRPr lang="en-GB">
              <a:latin typeface="+mn-lt"/>
            </a:endParaRPr>
          </a:p>
          <a:p>
            <a:pPr marL="0" indent="0">
              <a:buNone/>
            </a:pPr>
            <a:endParaRPr lang="en-GB">
              <a:latin typeface="+mn-lt"/>
            </a:endParaRPr>
          </a:p>
          <a:p>
            <a:pPr marL="0" indent="0">
              <a:buNone/>
            </a:pPr>
            <a:endParaRPr lang="en-GB">
              <a:latin typeface="+mn-lt"/>
            </a:endParaRPr>
          </a:p>
          <a:p>
            <a:pPr marL="0" indent="0">
              <a:buNone/>
            </a:pPr>
            <a:endParaRPr lang="en-GB">
              <a:latin typeface="+mn-lt"/>
            </a:endParaRPr>
          </a:p>
          <a:p>
            <a:pPr marL="0" indent="0">
              <a:buNone/>
            </a:pPr>
            <a:endParaRPr lang="en-GB">
              <a:latin typeface="+mn-lt"/>
            </a:endParaRPr>
          </a:p>
          <a:p>
            <a:pPr marL="0" indent="0">
              <a:buNone/>
            </a:pPr>
            <a:endParaRPr lang="en-GB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9604" y="1736903"/>
            <a:ext cx="6097552" cy="335030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 rot="18741733">
            <a:off x="7792888" y="4503585"/>
            <a:ext cx="903281" cy="31777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 rot="18741733">
            <a:off x="8549278" y="4503587"/>
            <a:ext cx="903281" cy="31777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 rot="18741733">
            <a:off x="10313258" y="4503588"/>
            <a:ext cx="903281" cy="31777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 rot="18741733">
            <a:off x="5979685" y="4503590"/>
            <a:ext cx="903281" cy="31777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2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4DC2E-A7CA-640A-F4D2-0A38CBF06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104" y="254908"/>
            <a:ext cx="11570052" cy="1039132"/>
          </a:xfrm>
        </p:spPr>
        <p:txBody>
          <a:bodyPr>
            <a:normAutofit/>
          </a:bodyPr>
          <a:lstStyle/>
          <a:p>
            <a:r>
              <a:rPr lang="en-GB" sz="2800" b="1" dirty="0"/>
              <a:t>Where draw staff from for surge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2F3FD-D0BF-E69F-9B15-94BFBECC7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099" y="1466850"/>
            <a:ext cx="10772362" cy="4710113"/>
          </a:xfrm>
        </p:spPr>
        <p:txBody>
          <a:bodyPr>
            <a:normAutofit/>
          </a:bodyPr>
          <a:lstStyle/>
          <a:p>
            <a:r>
              <a:rPr lang="en-GB">
                <a:latin typeface="+mn-lt"/>
              </a:rPr>
              <a:t>NPHI has an existing rapid response team that can be deployed (66%)</a:t>
            </a:r>
          </a:p>
          <a:p>
            <a:r>
              <a:rPr lang="en-GB">
                <a:latin typeface="+mn-lt"/>
              </a:rPr>
              <a:t>From non-NPHI staff working in the public health sector (64%)</a:t>
            </a:r>
          </a:p>
          <a:p>
            <a:r>
              <a:rPr lang="en-GB">
                <a:latin typeface="+mn-lt"/>
              </a:rPr>
              <a:t>Short-term temporary recruitment of staff / contractors (62%)</a:t>
            </a:r>
          </a:p>
          <a:p>
            <a:pPr lvl="1"/>
            <a:endParaRPr lang="en-GB">
              <a:latin typeface="+mn-lt"/>
            </a:endParaRPr>
          </a:p>
          <a:p>
            <a:pPr lvl="1"/>
            <a:endParaRPr lang="en-GB">
              <a:latin typeface="+mn-lt"/>
            </a:endParaRPr>
          </a:p>
          <a:p>
            <a:pPr marL="0" indent="0">
              <a:buNone/>
            </a:pPr>
            <a:endParaRPr lang="en-GB">
              <a:latin typeface="+mn-lt"/>
            </a:endParaRPr>
          </a:p>
          <a:p>
            <a:pPr marL="0" indent="0">
              <a:buNone/>
            </a:pPr>
            <a:endParaRPr lang="en-GB">
              <a:latin typeface="+mn-lt"/>
            </a:endParaRPr>
          </a:p>
          <a:p>
            <a:pPr marL="0" indent="0">
              <a:buNone/>
            </a:pPr>
            <a:endParaRPr lang="en-GB">
              <a:latin typeface="+mn-lt"/>
            </a:endParaRPr>
          </a:p>
          <a:p>
            <a:pPr marL="0" indent="0">
              <a:buNone/>
            </a:pPr>
            <a:endParaRPr lang="en-GB">
              <a:latin typeface="+mn-lt"/>
            </a:endParaRPr>
          </a:p>
          <a:p>
            <a:pPr marL="0" indent="0">
              <a:buNone/>
            </a:pPr>
            <a:endParaRPr lang="en-GB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221" y="3090924"/>
            <a:ext cx="7055902" cy="3633534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 rot="13275318">
            <a:off x="3566122" y="5693792"/>
            <a:ext cx="1646529" cy="69804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 rot="13275318">
            <a:off x="5120060" y="5466469"/>
            <a:ext cx="987158" cy="69804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 rot="13275318">
            <a:off x="2175471" y="5703717"/>
            <a:ext cx="1646529" cy="69804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97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E60490-94C4-4EBA-BED4-09F3C2BF21D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extBox 1"/>
          <p:cNvSpPr txBox="1"/>
          <p:nvPr/>
        </p:nvSpPr>
        <p:spPr>
          <a:xfrm>
            <a:off x="2087217" y="2474843"/>
            <a:ext cx="82792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Regional</a:t>
            </a:r>
            <a:r>
              <a:rPr kumimoji="0" lang="en-GB" sz="54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International</a:t>
            </a:r>
            <a:r>
              <a:rPr kumimoji="0" lang="en-GB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Health Emergency </a:t>
            </a:r>
          </a:p>
        </p:txBody>
      </p:sp>
    </p:spTree>
    <p:extLst>
      <p:ext uri="{BB962C8B-B14F-4D97-AF65-F5344CB8AC3E}">
        <p14:creationId xmlns:p14="http://schemas.microsoft.com/office/powerpoint/2010/main" val="151650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4DC2E-A7CA-640A-F4D2-0A38CBF06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919" y="254908"/>
            <a:ext cx="11297237" cy="1039132"/>
          </a:xfrm>
        </p:spPr>
        <p:txBody>
          <a:bodyPr>
            <a:normAutofit/>
          </a:bodyPr>
          <a:lstStyle/>
          <a:p>
            <a:r>
              <a:rPr lang="en-GB" sz="2800" b="1" dirty="0"/>
              <a:t>Type of regional or international emergency NPHIs will respond 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2F3FD-D0BF-E69F-9B15-94BFBECC7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099" y="1466850"/>
            <a:ext cx="10136258" cy="4710113"/>
          </a:xfrm>
        </p:spPr>
        <p:txBody>
          <a:bodyPr>
            <a:normAutofit/>
          </a:bodyPr>
          <a:lstStyle/>
          <a:p>
            <a:r>
              <a:rPr lang="en-GB">
                <a:latin typeface="+mn-lt"/>
              </a:rPr>
              <a:t>Infectious diseases</a:t>
            </a:r>
          </a:p>
          <a:p>
            <a:r>
              <a:rPr lang="en-GB">
                <a:latin typeface="+mn-lt"/>
              </a:rPr>
              <a:t>Environmental hazards</a:t>
            </a:r>
          </a:p>
          <a:p>
            <a:r>
              <a:rPr lang="en-GB">
                <a:latin typeface="+mn-lt"/>
              </a:rPr>
              <a:t>Biological hazards</a:t>
            </a:r>
          </a:p>
          <a:p>
            <a:pPr lvl="1"/>
            <a:endParaRPr lang="en-GB">
              <a:latin typeface="+mn-lt"/>
            </a:endParaRPr>
          </a:p>
          <a:p>
            <a:pPr lvl="1"/>
            <a:endParaRPr lang="en-GB">
              <a:latin typeface="+mn-lt"/>
            </a:endParaRPr>
          </a:p>
          <a:p>
            <a:pPr marL="0" indent="0">
              <a:buNone/>
            </a:pPr>
            <a:endParaRPr lang="en-GB">
              <a:latin typeface="+mn-lt"/>
            </a:endParaRPr>
          </a:p>
          <a:p>
            <a:pPr marL="0" indent="0">
              <a:buNone/>
            </a:pPr>
            <a:endParaRPr lang="en-GB">
              <a:latin typeface="+mn-lt"/>
            </a:endParaRPr>
          </a:p>
          <a:p>
            <a:pPr marL="0" indent="0">
              <a:buNone/>
            </a:pPr>
            <a:endParaRPr lang="en-GB">
              <a:latin typeface="+mn-lt"/>
            </a:endParaRPr>
          </a:p>
          <a:p>
            <a:pPr marL="0" indent="0">
              <a:buNone/>
            </a:pPr>
            <a:endParaRPr lang="en-GB">
              <a:latin typeface="+mn-lt"/>
            </a:endParaRPr>
          </a:p>
          <a:p>
            <a:pPr marL="0" indent="0">
              <a:buNone/>
            </a:pPr>
            <a:endParaRPr lang="en-GB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3853" y="2976908"/>
            <a:ext cx="8549373" cy="360632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 rot="5400000">
            <a:off x="3177900" y="5825639"/>
            <a:ext cx="477893" cy="104826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 rot="5400000">
            <a:off x="4338317" y="5841853"/>
            <a:ext cx="477893" cy="104826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 rot="5400000">
            <a:off x="6541163" y="5841853"/>
            <a:ext cx="477893" cy="104826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39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4DC2E-A7CA-640A-F4D2-0A38CBF06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067" y="254908"/>
            <a:ext cx="11617089" cy="1039132"/>
          </a:xfrm>
        </p:spPr>
        <p:txBody>
          <a:bodyPr>
            <a:normAutofit/>
          </a:bodyPr>
          <a:lstStyle/>
          <a:p>
            <a:r>
              <a:rPr lang="en-GB" sz="3200" b="1" dirty="0"/>
              <a:t>NPHI staff deployment since 2014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2F3FD-D0BF-E69F-9B15-94BFBECC7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099" y="1441174"/>
            <a:ext cx="10136258" cy="5198166"/>
          </a:xfrm>
        </p:spPr>
        <p:txBody>
          <a:bodyPr>
            <a:normAutofit/>
          </a:bodyPr>
          <a:lstStyle/>
          <a:p>
            <a:r>
              <a:rPr lang="en-GB">
                <a:latin typeface="+mn-lt"/>
              </a:rPr>
              <a:t>50% of NPHIs deployed</a:t>
            </a:r>
          </a:p>
          <a:p>
            <a:pPr lvl="1"/>
            <a:r>
              <a:rPr lang="en-GB">
                <a:latin typeface="+mn-lt"/>
              </a:rPr>
              <a:t>Larger NPHIs have higher deployment rates</a:t>
            </a:r>
          </a:p>
          <a:p>
            <a:r>
              <a:rPr lang="en-GB">
                <a:latin typeface="+mn-lt"/>
              </a:rPr>
              <a:t>Workforce deployed similar as for national emergencies (n=29)</a:t>
            </a:r>
          </a:p>
          <a:p>
            <a:pPr lvl="1"/>
            <a:r>
              <a:rPr lang="en-US">
                <a:latin typeface="+mn-lt"/>
              </a:rPr>
              <a:t>Epidemiology/Data and analytics staff (86%)</a:t>
            </a:r>
          </a:p>
          <a:p>
            <a:pPr lvl="1"/>
            <a:r>
              <a:rPr lang="en-US">
                <a:latin typeface="+mn-lt"/>
              </a:rPr>
              <a:t>Public health rapid response teams (69%)</a:t>
            </a:r>
          </a:p>
          <a:p>
            <a:pPr lvl="1"/>
            <a:r>
              <a:rPr lang="en-US">
                <a:latin typeface="+mn-lt"/>
              </a:rPr>
              <a:t>Surveillance staff (62%) </a:t>
            </a:r>
          </a:p>
          <a:p>
            <a:pPr lvl="1"/>
            <a:r>
              <a:rPr lang="en-US">
                <a:latin typeface="+mn-lt"/>
              </a:rPr>
              <a:t>Public health technical experts (59%)</a:t>
            </a:r>
          </a:p>
          <a:p>
            <a:r>
              <a:rPr lang="en-US">
                <a:latin typeface="+mn-lt"/>
              </a:rPr>
              <a:t>Pre-deployment training (n=28)</a:t>
            </a:r>
          </a:p>
          <a:p>
            <a:pPr lvl="1"/>
            <a:r>
              <a:rPr lang="en-US">
                <a:latin typeface="+mn-lt"/>
              </a:rPr>
              <a:t>Health and safety (75%)</a:t>
            </a:r>
          </a:p>
          <a:p>
            <a:pPr lvl="1"/>
            <a:r>
              <a:rPr lang="en-US">
                <a:latin typeface="+mn-lt"/>
              </a:rPr>
              <a:t>Cultural awareness and orientation (68%) </a:t>
            </a:r>
            <a:r>
              <a:rPr lang="en-US" sz="1800">
                <a:latin typeface="+mn-lt"/>
              </a:rPr>
              <a:t>(</a:t>
            </a:r>
            <a:r>
              <a:rPr lang="en-US" sz="1800" i="1">
                <a:latin typeface="+mn-lt"/>
              </a:rPr>
              <a:t>One of the integration challenges identified</a:t>
            </a:r>
            <a:r>
              <a:rPr lang="en-US" sz="1800">
                <a:latin typeface="+mn-lt"/>
              </a:rPr>
              <a:t>)</a:t>
            </a:r>
          </a:p>
          <a:p>
            <a:pPr lvl="1"/>
            <a:r>
              <a:rPr lang="en-US">
                <a:latin typeface="+mn-lt"/>
              </a:rPr>
              <a:t>Personal security (61%)</a:t>
            </a:r>
          </a:p>
          <a:p>
            <a:pPr lvl="1"/>
            <a:endParaRPr lang="en-GB">
              <a:latin typeface="+mn-lt"/>
            </a:endParaRPr>
          </a:p>
          <a:p>
            <a:pPr lvl="1"/>
            <a:endParaRPr lang="en-GB">
              <a:latin typeface="+mn-lt"/>
            </a:endParaRPr>
          </a:p>
          <a:p>
            <a:pPr marL="0" indent="0">
              <a:buNone/>
            </a:pPr>
            <a:endParaRPr lang="en-GB">
              <a:latin typeface="+mn-lt"/>
            </a:endParaRPr>
          </a:p>
          <a:p>
            <a:pPr marL="0" indent="0">
              <a:buNone/>
            </a:pPr>
            <a:endParaRPr lang="en-GB">
              <a:latin typeface="+mn-lt"/>
            </a:endParaRPr>
          </a:p>
          <a:p>
            <a:pPr marL="0" indent="0">
              <a:buNone/>
            </a:pPr>
            <a:endParaRPr lang="en-GB">
              <a:latin typeface="+mn-lt"/>
            </a:endParaRPr>
          </a:p>
          <a:p>
            <a:pPr marL="0" indent="0">
              <a:buNone/>
            </a:pPr>
            <a:endParaRPr lang="en-GB">
              <a:latin typeface="+mn-lt"/>
            </a:endParaRPr>
          </a:p>
          <a:p>
            <a:pPr marL="0" indent="0">
              <a:buNone/>
            </a:pPr>
            <a:endParaRPr lang="en-GB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38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4DC2E-A7CA-640A-F4D2-0A38CBF06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881" y="254908"/>
            <a:ext cx="9820275" cy="1039132"/>
          </a:xfrm>
        </p:spPr>
        <p:txBody>
          <a:bodyPr>
            <a:normAutofit/>
          </a:bodyPr>
          <a:lstStyle/>
          <a:p>
            <a:r>
              <a:rPr lang="en-GB" sz="3200" b="1"/>
              <a:t>NPHI staff deployment since 2014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2F3FD-D0BF-E69F-9B15-94BFBECC7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099" y="1431234"/>
            <a:ext cx="10136258" cy="5208105"/>
          </a:xfrm>
        </p:spPr>
        <p:txBody>
          <a:bodyPr>
            <a:normAutofit/>
          </a:bodyPr>
          <a:lstStyle/>
          <a:p>
            <a:r>
              <a:rPr lang="en-US">
                <a:latin typeface="+mn-lt"/>
              </a:rPr>
              <a:t>Support for staff (n=29)</a:t>
            </a:r>
          </a:p>
          <a:p>
            <a:pPr lvl="1"/>
            <a:r>
              <a:rPr lang="en-US">
                <a:latin typeface="+mn-lt"/>
              </a:rPr>
              <a:t>Technical (83%) </a:t>
            </a:r>
          </a:p>
          <a:p>
            <a:pPr lvl="1"/>
            <a:r>
              <a:rPr lang="en-US">
                <a:latin typeface="+mn-lt"/>
              </a:rPr>
              <a:t>Financial (72%) </a:t>
            </a:r>
          </a:p>
          <a:p>
            <a:pPr lvl="1"/>
            <a:r>
              <a:rPr lang="en-US">
                <a:latin typeface="+mn-lt"/>
              </a:rPr>
              <a:t>Wellbeing (48%)</a:t>
            </a:r>
          </a:p>
          <a:p>
            <a:r>
              <a:rPr lang="en-US">
                <a:latin typeface="+mn-lt"/>
              </a:rPr>
              <a:t>Duration of staff deployment tended to be short (n=29)</a:t>
            </a:r>
          </a:p>
          <a:p>
            <a:pPr lvl="1"/>
            <a:r>
              <a:rPr lang="en-US">
                <a:latin typeface="+mn-lt"/>
              </a:rPr>
              <a:t>1 – 3 months (34%) </a:t>
            </a:r>
          </a:p>
          <a:p>
            <a:pPr lvl="1"/>
            <a:r>
              <a:rPr lang="en-US">
                <a:latin typeface="+mn-lt"/>
              </a:rPr>
              <a:t>&lt;1 month (24%)</a:t>
            </a:r>
          </a:p>
          <a:p>
            <a:pPr lvl="1"/>
            <a:r>
              <a:rPr lang="en-US">
                <a:latin typeface="+mn-lt"/>
              </a:rPr>
              <a:t>3 – 6 months (14%) </a:t>
            </a:r>
          </a:p>
          <a:p>
            <a:pPr lvl="1"/>
            <a:r>
              <a:rPr lang="en-US">
                <a:latin typeface="+mn-lt"/>
              </a:rPr>
              <a:t>LMIC and HIC did not deploy for longer than 3 months</a:t>
            </a:r>
          </a:p>
          <a:p>
            <a:pPr lvl="1"/>
            <a:endParaRPr lang="en-US">
              <a:latin typeface="+mn-lt"/>
            </a:endParaRPr>
          </a:p>
          <a:p>
            <a:pPr lvl="1"/>
            <a:endParaRPr lang="en-GB">
              <a:latin typeface="+mn-lt"/>
            </a:endParaRPr>
          </a:p>
          <a:p>
            <a:pPr lvl="1"/>
            <a:endParaRPr lang="en-GB">
              <a:latin typeface="+mn-lt"/>
            </a:endParaRPr>
          </a:p>
          <a:p>
            <a:pPr marL="0" indent="0">
              <a:buNone/>
            </a:pPr>
            <a:endParaRPr lang="en-GB">
              <a:latin typeface="+mn-lt"/>
            </a:endParaRPr>
          </a:p>
          <a:p>
            <a:pPr marL="0" indent="0">
              <a:buNone/>
            </a:pPr>
            <a:endParaRPr lang="en-GB">
              <a:latin typeface="+mn-lt"/>
            </a:endParaRPr>
          </a:p>
          <a:p>
            <a:pPr marL="0" indent="0">
              <a:buNone/>
            </a:pPr>
            <a:endParaRPr lang="en-GB">
              <a:latin typeface="+mn-lt"/>
            </a:endParaRPr>
          </a:p>
          <a:p>
            <a:pPr marL="0" indent="0">
              <a:buNone/>
            </a:pPr>
            <a:endParaRPr lang="en-GB">
              <a:latin typeface="+mn-lt"/>
            </a:endParaRPr>
          </a:p>
          <a:p>
            <a:pPr marL="0" indent="0">
              <a:buNone/>
            </a:pPr>
            <a:endParaRPr lang="en-GB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4831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4DC2E-A7CA-640A-F4D2-0A38CBF06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881" y="254908"/>
            <a:ext cx="9820275" cy="1039132"/>
          </a:xfrm>
        </p:spPr>
        <p:txBody>
          <a:bodyPr>
            <a:normAutofit/>
          </a:bodyPr>
          <a:lstStyle/>
          <a:p>
            <a:r>
              <a:rPr lang="en-GB" sz="3200" b="1"/>
              <a:t>Deployment mechanisms (n=28)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2F3FD-D0BF-E69F-9B15-94BFBECC7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099" y="1466850"/>
            <a:ext cx="11048777" cy="4757150"/>
          </a:xfrm>
        </p:spPr>
        <p:txBody>
          <a:bodyPr>
            <a:normAutofit/>
          </a:bodyPr>
          <a:lstStyle/>
          <a:p>
            <a:r>
              <a:rPr lang="en-US">
                <a:latin typeface="+mn-lt"/>
              </a:rPr>
              <a:t>Deployment via Global Outbreak Alert and Response Network (GOARN) (50%)</a:t>
            </a:r>
          </a:p>
          <a:p>
            <a:r>
              <a:rPr lang="en-US">
                <a:latin typeface="+mn-lt"/>
              </a:rPr>
              <a:t>Other international organizations (ECDC, EPIET, ICRC, Africa CDC) (46%)</a:t>
            </a:r>
          </a:p>
          <a:p>
            <a:r>
              <a:rPr lang="en-US">
                <a:latin typeface="+mn-lt"/>
              </a:rPr>
              <a:t>NPHI directly deployed to another country on ad hoc basis previously (36%) </a:t>
            </a:r>
          </a:p>
          <a:p>
            <a:pPr lvl="1"/>
            <a:endParaRPr lang="en-GB">
              <a:latin typeface="+mn-lt"/>
            </a:endParaRPr>
          </a:p>
          <a:p>
            <a:pPr lvl="1"/>
            <a:endParaRPr lang="en-GB">
              <a:latin typeface="+mn-lt"/>
            </a:endParaRPr>
          </a:p>
          <a:p>
            <a:pPr marL="0" indent="0">
              <a:buNone/>
            </a:pPr>
            <a:endParaRPr lang="en-GB">
              <a:latin typeface="+mn-lt"/>
            </a:endParaRPr>
          </a:p>
          <a:p>
            <a:pPr marL="0" indent="0">
              <a:buNone/>
            </a:pPr>
            <a:endParaRPr lang="en-GB">
              <a:latin typeface="+mn-lt"/>
            </a:endParaRPr>
          </a:p>
          <a:p>
            <a:pPr marL="0" indent="0">
              <a:buNone/>
            </a:pPr>
            <a:endParaRPr lang="en-GB">
              <a:latin typeface="+mn-lt"/>
            </a:endParaRPr>
          </a:p>
          <a:p>
            <a:pPr marL="0" indent="0">
              <a:buNone/>
            </a:pPr>
            <a:endParaRPr lang="en-GB">
              <a:latin typeface="+mn-lt"/>
            </a:endParaRPr>
          </a:p>
          <a:p>
            <a:pPr marL="0" indent="0">
              <a:buNone/>
            </a:pPr>
            <a:endParaRPr lang="en-GB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9195" y="3684823"/>
            <a:ext cx="6126459" cy="292007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6EAF3C1-876E-6890-452F-C47D893CECEE}"/>
              </a:ext>
            </a:extLst>
          </p:cNvPr>
          <p:cNvGrpSpPr/>
          <p:nvPr/>
        </p:nvGrpSpPr>
        <p:grpSpPr>
          <a:xfrm>
            <a:off x="3486361" y="5766989"/>
            <a:ext cx="3412255" cy="931856"/>
            <a:chOff x="5885250" y="5701137"/>
            <a:chExt cx="3506329" cy="1120004"/>
          </a:xfrm>
        </p:grpSpPr>
        <p:sp>
          <p:nvSpPr>
            <p:cNvPr id="5" name="Oval 4"/>
            <p:cNvSpPr/>
            <p:nvPr/>
          </p:nvSpPr>
          <p:spPr>
            <a:xfrm rot="1490745">
              <a:off x="7095628" y="5772874"/>
              <a:ext cx="477893" cy="1048267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/>
            <p:cNvSpPr/>
            <p:nvPr/>
          </p:nvSpPr>
          <p:spPr>
            <a:xfrm rot="1490745">
              <a:off x="8838646" y="5769732"/>
              <a:ext cx="552933" cy="1048267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/>
            <p:nvPr/>
          </p:nvSpPr>
          <p:spPr>
            <a:xfrm rot="1490745">
              <a:off x="5885250" y="5701137"/>
              <a:ext cx="569553" cy="1048267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71252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4DC2E-A7CA-640A-F4D2-0A38CBF06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881" y="254908"/>
            <a:ext cx="9820275" cy="1039132"/>
          </a:xfrm>
        </p:spPr>
        <p:txBody>
          <a:bodyPr>
            <a:normAutofit/>
          </a:bodyPr>
          <a:lstStyle/>
          <a:p>
            <a:r>
              <a:rPr lang="en-GB" sz="2400" b="1"/>
              <a:t>Geographical region of deployment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2F3FD-D0BF-E69F-9B15-94BFBECC7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099" y="1466850"/>
            <a:ext cx="10136258" cy="4710113"/>
          </a:xfrm>
        </p:spPr>
        <p:txBody>
          <a:bodyPr>
            <a:normAutofit/>
          </a:bodyPr>
          <a:lstStyle/>
          <a:p>
            <a:r>
              <a:rPr lang="en-US">
                <a:latin typeface="+mn-lt"/>
              </a:rPr>
              <a:t>Within WHO region (61%)</a:t>
            </a:r>
          </a:p>
          <a:p>
            <a:r>
              <a:rPr lang="en-US">
                <a:latin typeface="+mn-lt"/>
              </a:rPr>
              <a:t>Within </a:t>
            </a:r>
            <a:r>
              <a:rPr lang="en-US" err="1">
                <a:latin typeface="+mn-lt"/>
              </a:rPr>
              <a:t>neighbouring</a:t>
            </a:r>
            <a:r>
              <a:rPr lang="en-US">
                <a:latin typeface="+mn-lt"/>
              </a:rPr>
              <a:t> countries (43%)</a:t>
            </a:r>
          </a:p>
          <a:p>
            <a:pPr lvl="1"/>
            <a:endParaRPr lang="en-GB">
              <a:latin typeface="+mn-lt"/>
            </a:endParaRPr>
          </a:p>
          <a:p>
            <a:pPr lvl="1"/>
            <a:endParaRPr lang="en-GB">
              <a:latin typeface="+mn-lt"/>
            </a:endParaRPr>
          </a:p>
          <a:p>
            <a:pPr marL="0" indent="0">
              <a:buNone/>
            </a:pPr>
            <a:endParaRPr lang="en-GB">
              <a:latin typeface="+mn-lt"/>
            </a:endParaRPr>
          </a:p>
          <a:p>
            <a:pPr marL="0" indent="0">
              <a:buNone/>
            </a:pPr>
            <a:endParaRPr lang="en-GB">
              <a:latin typeface="+mn-lt"/>
            </a:endParaRPr>
          </a:p>
          <a:p>
            <a:pPr marL="0" indent="0">
              <a:buNone/>
            </a:pPr>
            <a:endParaRPr lang="en-GB">
              <a:latin typeface="+mn-lt"/>
            </a:endParaRPr>
          </a:p>
          <a:p>
            <a:pPr marL="0" indent="0">
              <a:buNone/>
            </a:pPr>
            <a:endParaRPr lang="en-GB">
              <a:latin typeface="+mn-lt"/>
            </a:endParaRPr>
          </a:p>
          <a:p>
            <a:pPr marL="0" indent="0">
              <a:buNone/>
            </a:pPr>
            <a:endParaRPr lang="en-GB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5514" y="2959076"/>
            <a:ext cx="7579188" cy="378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99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4DC2E-A7CA-640A-F4D2-0A38CBF06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1725" y="254908"/>
            <a:ext cx="8328120" cy="1039132"/>
          </a:xfrm>
        </p:spPr>
        <p:txBody>
          <a:bodyPr>
            <a:normAutofit/>
          </a:bodyPr>
          <a:lstStyle/>
          <a:p>
            <a:r>
              <a:rPr lang="en-GB" b="1"/>
              <a:t>Demographics of respondents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2F3FD-D0BF-E69F-9B15-94BFBECC7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843548"/>
            <a:ext cx="6715972" cy="379033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GB" dirty="0">
                <a:latin typeface="+mn-lt"/>
              </a:rPr>
              <a:t>60/127 NPHIs responded (47% response rate)</a:t>
            </a:r>
          </a:p>
          <a:p>
            <a:r>
              <a:rPr lang="en-GB" dirty="0">
                <a:latin typeface="+mn-lt"/>
              </a:rPr>
              <a:t>All World Bank regions, *WHO regions and </a:t>
            </a:r>
            <a:r>
              <a:rPr lang="en-GB" dirty="0"/>
              <a:t>**</a:t>
            </a:r>
            <a:r>
              <a:rPr lang="en-GB" dirty="0">
                <a:latin typeface="+mn-lt"/>
              </a:rPr>
              <a:t>income groups were represented</a:t>
            </a:r>
            <a:endParaRPr lang="en-GB" dirty="0">
              <a:latin typeface="+mn-lt"/>
              <a:ea typeface="Calibri"/>
              <a:cs typeface="Calibri"/>
            </a:endParaRPr>
          </a:p>
          <a:p>
            <a:r>
              <a:rPr lang="en-GB" dirty="0">
                <a:latin typeface="+mn-lt"/>
              </a:rPr>
              <a:t>Most respondents from </a:t>
            </a:r>
            <a:endParaRPr lang="en-GB" dirty="0">
              <a:latin typeface="+mn-lt"/>
              <a:ea typeface="Calibri"/>
              <a:cs typeface="Calibri"/>
            </a:endParaRPr>
          </a:p>
          <a:p>
            <a:pPr lvl="1"/>
            <a:r>
              <a:rPr lang="en-GB" dirty="0">
                <a:latin typeface="+mn-lt"/>
              </a:rPr>
              <a:t>EURO (18)</a:t>
            </a:r>
            <a:endParaRPr lang="en-GB" dirty="0">
              <a:latin typeface="+mn-lt"/>
              <a:ea typeface="Calibri"/>
              <a:cs typeface="Calibri"/>
            </a:endParaRPr>
          </a:p>
          <a:p>
            <a:pPr lvl="1"/>
            <a:r>
              <a:rPr lang="en-GB" dirty="0">
                <a:latin typeface="+mn-lt"/>
              </a:rPr>
              <a:t>AFRO (17)</a:t>
            </a:r>
            <a:endParaRPr lang="en-GB" dirty="0">
              <a:latin typeface="+mn-lt"/>
              <a:ea typeface="Calibri"/>
              <a:cs typeface="Calibri"/>
            </a:endParaRPr>
          </a:p>
          <a:p>
            <a:pPr lvl="1"/>
            <a:r>
              <a:rPr lang="en-GB" dirty="0">
                <a:latin typeface="+mn-lt"/>
              </a:rPr>
              <a:t>High income (22)</a:t>
            </a:r>
            <a:endParaRPr lang="en-GB" dirty="0">
              <a:latin typeface="+mn-lt"/>
              <a:ea typeface="Calibri"/>
              <a:cs typeface="Calibri"/>
            </a:endParaRPr>
          </a:p>
          <a:p>
            <a:pPr lvl="1"/>
            <a:r>
              <a:rPr lang="en-GB" dirty="0">
                <a:latin typeface="+mn-lt"/>
              </a:rPr>
              <a:t>Lower middle income (15)</a:t>
            </a:r>
            <a:endParaRPr lang="en-GB" dirty="0">
              <a:latin typeface="+mn-lt"/>
              <a:ea typeface="Calibri"/>
              <a:cs typeface="Calibri"/>
            </a:endParaRPr>
          </a:p>
          <a:p>
            <a:pPr marL="457200" lvl="1" indent="0">
              <a:buNone/>
            </a:pPr>
            <a:endParaRPr lang="en-GB" dirty="0">
              <a:latin typeface="+mn-lt"/>
            </a:endParaRPr>
          </a:p>
          <a:p>
            <a:pPr lvl="1"/>
            <a:endParaRPr lang="en-GB" dirty="0">
              <a:latin typeface="+mn-lt"/>
            </a:endParaRPr>
          </a:p>
          <a:p>
            <a:pPr marL="0" indent="0">
              <a:buNone/>
            </a:pPr>
            <a:endParaRPr lang="en-US" sz="1000" i="1" dirty="0">
              <a:latin typeface="+mn-lt"/>
              <a:ea typeface="Calibri"/>
              <a:cs typeface="Calibri"/>
            </a:endParaRPr>
          </a:p>
          <a:p>
            <a:pPr marL="0" indent="0">
              <a:buNone/>
            </a:pPr>
            <a:endParaRPr lang="en-US" sz="1000" i="1" dirty="0">
              <a:latin typeface="+mn-lt"/>
              <a:ea typeface="Calibri"/>
              <a:cs typeface="Calibri"/>
            </a:endParaRPr>
          </a:p>
          <a:p>
            <a:pPr marL="0" indent="0">
              <a:buNone/>
            </a:pPr>
            <a:endParaRPr lang="en-GB" dirty="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en-GB" dirty="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en-GB" dirty="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8700" y="1063744"/>
            <a:ext cx="4772222" cy="27227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8700" y="3698177"/>
            <a:ext cx="4528594" cy="306707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912100" y="1540590"/>
            <a:ext cx="990600" cy="184785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7912100" y="4249960"/>
            <a:ext cx="1651000" cy="230323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C32F3FD-D0BF-E69F-9B15-94BFBECC7039}"/>
              </a:ext>
            </a:extLst>
          </p:cNvPr>
          <p:cNvSpPr txBox="1">
            <a:spLocks/>
          </p:cNvSpPr>
          <p:nvPr/>
        </p:nvSpPr>
        <p:spPr>
          <a:xfrm>
            <a:off x="103481" y="6122955"/>
            <a:ext cx="7023101" cy="6369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utura Std Light" panose="020B04020202040203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Futura Std Light" panose="020B04020202040203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Futura Std Light" panose="020B04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utura Std Light" panose="020B04020202040203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utura Std Light" panose="020B04020202040203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" i="1" dirty="0">
                <a:latin typeface="+mn-lt"/>
              </a:rPr>
              <a:t>*the African Region (AFRO), the Region of the Americas (AMRO), the Eastern Mediterranean Region (EMRO), the European Region (EURO), the South-East Asia Region (SEARO), and the Western Pacific Region (WPRO)</a:t>
            </a:r>
            <a:endParaRPr lang="en-US" sz="800"/>
          </a:p>
          <a:p>
            <a:pPr marL="457200" lvl="1" indent="0">
              <a:buNone/>
            </a:pPr>
            <a:endParaRPr lang="en-US" sz="1000" i="1" dirty="0">
              <a:latin typeface="+mn-lt"/>
              <a:ea typeface="Calibri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800" i="1" dirty="0">
                <a:latin typeface="+mn-lt"/>
                <a:ea typeface="Calibri"/>
                <a:cs typeface="Calibri"/>
              </a:rPr>
              <a:t>**HIC: High Income Group; LMIC: Lower Middle income group;  UMIC: Upper Middle Income Group; LIC</a:t>
            </a:r>
            <a:r>
              <a:rPr lang="en-US" sz="800" i="1" dirty="0">
                <a:latin typeface="Calibri" panose="020F0502020204030204"/>
                <a:ea typeface="Calibri"/>
                <a:cs typeface="Calibri"/>
              </a:rPr>
              <a:t>: Low Income Group</a:t>
            </a:r>
            <a:endParaRPr lang="en-US" sz="800" dirty="0">
              <a:ea typeface="Calibri"/>
              <a:cs typeface="Calibri"/>
            </a:endParaRPr>
          </a:p>
          <a:p>
            <a:pPr marL="457200" lvl="1" indent="0">
              <a:buNone/>
            </a:pPr>
            <a:endParaRPr lang="en-US" sz="1000" i="1" dirty="0">
              <a:latin typeface="Calibri" panose="020F0502020204030204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335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4DC2E-A7CA-640A-F4D2-0A38CBF06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881" y="254908"/>
            <a:ext cx="9820275" cy="1039132"/>
          </a:xfrm>
        </p:spPr>
        <p:txBody>
          <a:bodyPr>
            <a:normAutofit/>
          </a:bodyPr>
          <a:lstStyle/>
          <a:p>
            <a:r>
              <a:rPr lang="en-GB" sz="3200" b="1"/>
              <a:t>Surge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2F3FD-D0BF-E69F-9B15-94BFBECC7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099" y="1466850"/>
            <a:ext cx="10136258" cy="471011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>
                <a:latin typeface="+mn-lt"/>
              </a:rPr>
              <a:t>Same as for national surge</a:t>
            </a:r>
            <a:endParaRPr lang="en-US" dirty="0">
              <a:latin typeface="+mn-lt"/>
              <a:ea typeface="Calibri"/>
              <a:cs typeface="Calibri"/>
            </a:endParaRPr>
          </a:p>
          <a:p>
            <a:r>
              <a:rPr lang="en-US" b="1" dirty="0">
                <a:latin typeface="+mn-lt"/>
              </a:rPr>
              <a:t>Logistical challenges</a:t>
            </a:r>
            <a:r>
              <a:rPr lang="en-US" dirty="0">
                <a:latin typeface="+mn-lt"/>
              </a:rPr>
              <a:t> to deploy staff (regional 57%, 31/54; international 43%, 23/54),</a:t>
            </a:r>
            <a:endParaRPr lang="en-US" dirty="0">
              <a:latin typeface="+mn-lt"/>
              <a:ea typeface="Calibri"/>
              <a:cs typeface="Calibri"/>
            </a:endParaRPr>
          </a:p>
          <a:p>
            <a:r>
              <a:rPr lang="en-US" b="1" dirty="0">
                <a:latin typeface="+mn-lt"/>
              </a:rPr>
              <a:t>Lack of plan or protocol </a:t>
            </a:r>
            <a:r>
              <a:rPr lang="en-US" dirty="0">
                <a:latin typeface="+mn-lt"/>
              </a:rPr>
              <a:t>for deployment of staff (regional 56%, 30/54; international 50%, 27/54), </a:t>
            </a:r>
            <a:endParaRPr lang="en-US" dirty="0">
              <a:latin typeface="+mn-lt"/>
              <a:ea typeface="Calibri"/>
              <a:cs typeface="Calibri"/>
            </a:endParaRPr>
          </a:p>
          <a:p>
            <a:r>
              <a:rPr lang="en-US" dirty="0">
                <a:latin typeface="+mn-lt"/>
              </a:rPr>
              <a:t>Issues with the </a:t>
            </a:r>
            <a:r>
              <a:rPr lang="en-US" b="1" dirty="0">
                <a:latin typeface="+mn-lt"/>
              </a:rPr>
              <a:t>coordination</a:t>
            </a:r>
            <a:r>
              <a:rPr lang="en-US" dirty="0">
                <a:latin typeface="+mn-lt"/>
              </a:rPr>
              <a:t> of deployments (regional 50%, 27/54; international 46%, 25/54)</a:t>
            </a:r>
            <a:endParaRPr lang="en-US" dirty="0">
              <a:latin typeface="+mn-lt"/>
              <a:ea typeface="Calibri"/>
              <a:cs typeface="Calibri"/>
            </a:endParaRPr>
          </a:p>
          <a:p>
            <a:r>
              <a:rPr lang="en-US" b="1" dirty="0">
                <a:latin typeface="+mn-lt"/>
              </a:rPr>
              <a:t>Lack of staff </a:t>
            </a:r>
            <a:r>
              <a:rPr lang="en-US" dirty="0">
                <a:latin typeface="+mn-lt"/>
              </a:rPr>
              <a:t>to deploy (regional 46%, 25/54; international 39%, 21/54)</a:t>
            </a:r>
            <a:endParaRPr lang="en-US" dirty="0">
              <a:latin typeface="+mn-lt"/>
              <a:ea typeface="Calibri"/>
              <a:cs typeface="Calibri"/>
            </a:endParaRPr>
          </a:p>
          <a:p>
            <a:r>
              <a:rPr lang="en-US" dirty="0">
                <a:latin typeface="+mn-lt"/>
              </a:rPr>
              <a:t>Differences were observed</a:t>
            </a:r>
            <a:endParaRPr lang="en-US" dirty="0">
              <a:latin typeface="+mn-lt"/>
              <a:ea typeface="Calibri"/>
              <a:cs typeface="Calibri"/>
            </a:endParaRPr>
          </a:p>
          <a:p>
            <a:pPr lvl="1"/>
            <a:r>
              <a:rPr lang="en-US" dirty="0">
                <a:latin typeface="+mn-lt"/>
              </a:rPr>
              <a:t>LICs: lack of plan (73%) and budget (64%)</a:t>
            </a:r>
            <a:endParaRPr lang="en-US" dirty="0">
              <a:latin typeface="+mn-lt"/>
              <a:ea typeface="Calibri"/>
              <a:cs typeface="Calibri"/>
            </a:endParaRPr>
          </a:p>
          <a:p>
            <a:pPr lvl="1"/>
            <a:r>
              <a:rPr lang="en-US" dirty="0">
                <a:latin typeface="+mn-lt"/>
              </a:rPr>
              <a:t>LMIC: unclear decision-making authority (75%)</a:t>
            </a:r>
            <a:endParaRPr lang="en-US" dirty="0">
              <a:latin typeface="+mn-lt"/>
              <a:ea typeface="Calibri"/>
              <a:cs typeface="Calibri"/>
            </a:endParaRPr>
          </a:p>
          <a:p>
            <a:pPr lvl="1"/>
            <a:r>
              <a:rPr lang="en-US" dirty="0">
                <a:latin typeface="+mn-lt"/>
              </a:rPr>
              <a:t>HIC: Coordination of deployments at international level (53%)</a:t>
            </a:r>
            <a:endParaRPr lang="en-GB" dirty="0">
              <a:latin typeface="+mn-lt"/>
            </a:endParaRPr>
          </a:p>
          <a:p>
            <a:pPr lvl="1"/>
            <a:endParaRPr lang="en-GB">
              <a:latin typeface="+mn-lt"/>
            </a:endParaRPr>
          </a:p>
          <a:p>
            <a:pPr marL="0" indent="0">
              <a:buNone/>
            </a:pPr>
            <a:endParaRPr lang="en-GB">
              <a:latin typeface="+mn-lt"/>
            </a:endParaRPr>
          </a:p>
          <a:p>
            <a:pPr marL="0" indent="0">
              <a:buNone/>
            </a:pPr>
            <a:endParaRPr lang="en-GB">
              <a:latin typeface="+mn-lt"/>
            </a:endParaRPr>
          </a:p>
          <a:p>
            <a:pPr marL="0" indent="0">
              <a:buNone/>
            </a:pPr>
            <a:endParaRPr lang="en-GB">
              <a:latin typeface="+mn-lt"/>
            </a:endParaRPr>
          </a:p>
          <a:p>
            <a:pPr marL="0" indent="0">
              <a:buNone/>
            </a:pPr>
            <a:endParaRPr lang="en-GB">
              <a:latin typeface="+mn-lt"/>
            </a:endParaRPr>
          </a:p>
          <a:p>
            <a:pPr marL="0" indent="0">
              <a:buNone/>
            </a:pPr>
            <a:endParaRPr lang="en-GB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2161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4DC2E-A7CA-640A-F4D2-0A38CBF06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807" y="254908"/>
            <a:ext cx="11692349" cy="1039132"/>
          </a:xfrm>
        </p:spPr>
        <p:txBody>
          <a:bodyPr>
            <a:noAutofit/>
          </a:bodyPr>
          <a:lstStyle/>
          <a:p>
            <a:r>
              <a:rPr lang="en-GB" sz="3200" b="1" dirty="0"/>
              <a:t>Top priority areas for improving surge capacity (for all emergency levels)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2F3FD-D0BF-E69F-9B15-94BFBECC7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099" y="1466850"/>
            <a:ext cx="11199744" cy="4710113"/>
          </a:xfrm>
        </p:spPr>
        <p:txBody>
          <a:bodyPr>
            <a:normAutofit/>
          </a:bodyPr>
          <a:lstStyle/>
          <a:p>
            <a:r>
              <a:rPr lang="en-US">
                <a:latin typeface="+mn-lt"/>
              </a:rPr>
              <a:t>Resources (primarily monetary)</a:t>
            </a:r>
          </a:p>
          <a:p>
            <a:r>
              <a:rPr lang="en-US">
                <a:latin typeface="+mn-lt"/>
              </a:rPr>
              <a:t>Workforce (both capacity and level of expertise)</a:t>
            </a:r>
          </a:p>
          <a:p>
            <a:r>
              <a:rPr lang="en-US">
                <a:latin typeface="+mn-lt"/>
              </a:rPr>
              <a:t>Emergency planning/protocols</a:t>
            </a:r>
          </a:p>
          <a:p>
            <a:r>
              <a:rPr lang="en-US">
                <a:latin typeface="+mn-lt"/>
              </a:rPr>
              <a:t>Coordination of the deployment and response</a:t>
            </a:r>
          </a:p>
          <a:p>
            <a:r>
              <a:rPr lang="en-US">
                <a:latin typeface="+mn-lt"/>
              </a:rPr>
              <a:t>Communication with the public and key stakeholders</a:t>
            </a:r>
          </a:p>
          <a:p>
            <a:r>
              <a:rPr lang="en-US">
                <a:latin typeface="+mn-lt"/>
              </a:rPr>
              <a:t>Data surveillance and </a:t>
            </a:r>
          </a:p>
          <a:p>
            <a:r>
              <a:rPr lang="en-US">
                <a:latin typeface="+mn-lt"/>
              </a:rPr>
              <a:t>Public health intelligence (e.g., greater integration of various sources of intelligence and surveillance data, and improving the speed of data analytics) </a:t>
            </a:r>
            <a:endParaRPr lang="en-GB">
              <a:latin typeface="+mn-lt"/>
            </a:endParaRPr>
          </a:p>
          <a:p>
            <a:pPr lvl="1"/>
            <a:endParaRPr lang="en-GB">
              <a:latin typeface="+mn-lt"/>
            </a:endParaRPr>
          </a:p>
          <a:p>
            <a:pPr marL="0" indent="0">
              <a:buNone/>
            </a:pPr>
            <a:endParaRPr lang="en-GB">
              <a:latin typeface="+mn-lt"/>
            </a:endParaRPr>
          </a:p>
          <a:p>
            <a:pPr marL="0" indent="0">
              <a:buNone/>
            </a:pPr>
            <a:endParaRPr lang="en-GB">
              <a:latin typeface="+mn-lt"/>
            </a:endParaRPr>
          </a:p>
          <a:p>
            <a:pPr marL="0" indent="0">
              <a:buNone/>
            </a:pPr>
            <a:endParaRPr lang="en-GB">
              <a:latin typeface="+mn-lt"/>
            </a:endParaRPr>
          </a:p>
          <a:p>
            <a:pPr marL="0" indent="0">
              <a:buNone/>
            </a:pPr>
            <a:endParaRPr lang="en-GB">
              <a:latin typeface="+mn-lt"/>
            </a:endParaRPr>
          </a:p>
          <a:p>
            <a:pPr marL="0" indent="0">
              <a:buNone/>
            </a:pPr>
            <a:endParaRPr lang="en-GB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9092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795B7C2-E9F8-47A4-B9A5-1680C9A1B3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0" name="Picture 2" descr="https://cdn.who.int/media/images/default-source/emergencies/who_ghec_pyramid.tmb-479v.jpg?sfvrsn=9e0fac62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849" y="1406950"/>
            <a:ext cx="6254652" cy="458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35896" y="1406950"/>
            <a:ext cx="2912166" cy="104637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15312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4DC2E-A7CA-640A-F4D2-0A38CBF06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244" y="254908"/>
            <a:ext cx="9955601" cy="1039132"/>
          </a:xfrm>
        </p:spPr>
        <p:txBody>
          <a:bodyPr>
            <a:normAutofit/>
          </a:bodyPr>
          <a:lstStyle/>
          <a:p>
            <a:r>
              <a:rPr lang="en-GB" sz="3600" b="1" dirty="0"/>
              <a:t>NPHI lead and partners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2F3FD-D0BF-E69F-9B15-94BFBECC7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466850"/>
            <a:ext cx="11358770" cy="5202307"/>
          </a:xfrm>
        </p:spPr>
        <p:txBody>
          <a:bodyPr>
            <a:normAutofit fontScale="92500" lnSpcReduction="10000"/>
          </a:bodyPr>
          <a:lstStyle/>
          <a:p>
            <a:r>
              <a:rPr lang="en-GB">
                <a:latin typeface="+mn-lt"/>
              </a:rPr>
              <a:t>Most NPHIs had a high-level NPHI lead for health emergencies (84%) </a:t>
            </a:r>
          </a:p>
          <a:p>
            <a:r>
              <a:rPr lang="en-GB">
                <a:latin typeface="+mn-lt"/>
              </a:rPr>
              <a:t>Key partners for NPHI – Ministry of Health, other government departments, regional agencies</a:t>
            </a:r>
          </a:p>
          <a:p>
            <a:pPr lvl="1"/>
            <a:r>
              <a:rPr lang="en-GB">
                <a:latin typeface="+mn-lt"/>
              </a:rPr>
              <a:t>National emergency </a:t>
            </a:r>
          </a:p>
          <a:p>
            <a:pPr lvl="2"/>
            <a:r>
              <a:rPr lang="en-GB" b="1" err="1">
                <a:latin typeface="+mn-lt"/>
              </a:rPr>
              <a:t>MoH</a:t>
            </a:r>
            <a:r>
              <a:rPr lang="en-GB" b="1">
                <a:latin typeface="+mn-lt"/>
              </a:rPr>
              <a:t> (96%) </a:t>
            </a:r>
          </a:p>
          <a:p>
            <a:pPr lvl="2"/>
            <a:r>
              <a:rPr lang="en-GB">
                <a:latin typeface="+mn-lt"/>
              </a:rPr>
              <a:t>Other government department (80%) </a:t>
            </a:r>
          </a:p>
          <a:p>
            <a:pPr lvl="2"/>
            <a:r>
              <a:rPr lang="en-GB">
                <a:latin typeface="+mn-lt"/>
              </a:rPr>
              <a:t>Subnational government (73%)</a:t>
            </a:r>
          </a:p>
          <a:p>
            <a:pPr lvl="1"/>
            <a:r>
              <a:rPr lang="en-GB">
                <a:latin typeface="+mn-lt"/>
              </a:rPr>
              <a:t>Regional emergency</a:t>
            </a:r>
          </a:p>
          <a:p>
            <a:pPr lvl="2"/>
            <a:r>
              <a:rPr lang="en-GB" b="1" err="1">
                <a:latin typeface="+mn-lt"/>
              </a:rPr>
              <a:t>MoH</a:t>
            </a:r>
            <a:r>
              <a:rPr lang="en-GB" b="1">
                <a:latin typeface="+mn-lt"/>
              </a:rPr>
              <a:t> (71%)</a:t>
            </a:r>
          </a:p>
          <a:p>
            <a:pPr lvl="2"/>
            <a:r>
              <a:rPr lang="en-GB">
                <a:latin typeface="+mn-lt"/>
              </a:rPr>
              <a:t>Other government department (55%)</a:t>
            </a:r>
          </a:p>
          <a:p>
            <a:pPr lvl="2"/>
            <a:r>
              <a:rPr lang="en-GB">
                <a:latin typeface="+mn-lt"/>
              </a:rPr>
              <a:t>Regional agencies e.g. Africa CDC, </a:t>
            </a:r>
          </a:p>
          <a:p>
            <a:pPr marL="914400" lvl="2" indent="0">
              <a:buNone/>
            </a:pPr>
            <a:r>
              <a:rPr lang="en-GB">
                <a:latin typeface="+mn-lt"/>
              </a:rPr>
              <a:t>    WHO regional office (52%) </a:t>
            </a:r>
          </a:p>
          <a:p>
            <a:pPr lvl="1"/>
            <a:r>
              <a:rPr lang="en-GB">
                <a:latin typeface="+mn-lt"/>
              </a:rPr>
              <a:t>International emergency </a:t>
            </a:r>
          </a:p>
          <a:p>
            <a:pPr lvl="2"/>
            <a:r>
              <a:rPr lang="en-GB" b="1" err="1">
                <a:latin typeface="+mn-lt"/>
              </a:rPr>
              <a:t>MoH</a:t>
            </a:r>
            <a:r>
              <a:rPr lang="en-GB" b="1">
                <a:latin typeface="+mn-lt"/>
              </a:rPr>
              <a:t> (71%)</a:t>
            </a:r>
          </a:p>
          <a:p>
            <a:pPr lvl="2"/>
            <a:r>
              <a:rPr lang="en-GB">
                <a:latin typeface="+mn-lt"/>
              </a:rPr>
              <a:t> </a:t>
            </a:r>
            <a:r>
              <a:rPr lang="en-GB">
                <a:solidFill>
                  <a:prstClr val="black"/>
                </a:solidFill>
                <a:latin typeface="Calibri" panose="020F0502020204030204"/>
              </a:rPr>
              <a:t>Regional agencies e.g. Africa CDC, WHO regional office (57%) </a:t>
            </a:r>
          </a:p>
          <a:p>
            <a:pPr lvl="2"/>
            <a:r>
              <a:rPr lang="en-GB">
                <a:solidFill>
                  <a:prstClr val="black"/>
                </a:solidFill>
                <a:latin typeface="Calibri" panose="020F0502020204030204"/>
              </a:rPr>
              <a:t>UN agencies (46%)</a:t>
            </a:r>
          </a:p>
          <a:p>
            <a:pPr lvl="2"/>
            <a:endParaRPr lang="en-GB">
              <a:latin typeface="+mn-lt"/>
            </a:endParaRPr>
          </a:p>
          <a:p>
            <a:pPr lvl="2"/>
            <a:endParaRPr lang="en-GB">
              <a:latin typeface="+mn-lt"/>
            </a:endParaRPr>
          </a:p>
          <a:p>
            <a:pPr lvl="1"/>
            <a:endParaRPr lang="en-GB">
              <a:latin typeface="+mn-lt"/>
            </a:endParaRPr>
          </a:p>
          <a:p>
            <a:pPr marL="0" indent="0">
              <a:buNone/>
            </a:pPr>
            <a:endParaRPr lang="en-GB">
              <a:latin typeface="+mn-lt"/>
            </a:endParaRPr>
          </a:p>
          <a:p>
            <a:pPr marL="0" indent="0">
              <a:buNone/>
            </a:pPr>
            <a:endParaRPr lang="en-GB">
              <a:latin typeface="+mn-lt"/>
            </a:endParaRPr>
          </a:p>
          <a:p>
            <a:pPr marL="0" indent="0">
              <a:buNone/>
            </a:pPr>
            <a:endParaRPr lang="en-GB">
              <a:latin typeface="+mn-lt"/>
            </a:endParaRPr>
          </a:p>
          <a:p>
            <a:pPr marL="0" indent="0">
              <a:buNone/>
            </a:pPr>
            <a:endParaRPr lang="en-GB">
              <a:latin typeface="+mn-lt"/>
            </a:endParaRPr>
          </a:p>
          <a:p>
            <a:pPr marL="0" indent="0">
              <a:buNone/>
            </a:pPr>
            <a:endParaRPr lang="en-GB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5891" y="2773445"/>
            <a:ext cx="6589170" cy="283995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30900" y="4940300"/>
            <a:ext cx="604885" cy="4445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781925" y="4940300"/>
            <a:ext cx="333376" cy="4445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8836025" y="4940300"/>
            <a:ext cx="736599" cy="4445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94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4DC2E-A7CA-640A-F4D2-0A38CBF06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68" y="254908"/>
            <a:ext cx="11245732" cy="1029725"/>
          </a:xfrm>
        </p:spPr>
        <p:txBody>
          <a:bodyPr>
            <a:normAutofit/>
          </a:bodyPr>
          <a:lstStyle/>
          <a:p>
            <a:r>
              <a:rPr lang="en-GB" sz="3200" b="1"/>
              <a:t>Collaborations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2F3FD-D0BF-E69F-9B15-94BFBECC7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294040"/>
            <a:ext cx="11353800" cy="54047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>
                <a:latin typeface="+mn-lt"/>
              </a:rPr>
              <a:t>In terms of collaboration agreements with institutions from other countries for health  emergency response (e.g., legal agreements, MoUs, data sharing agreements, etc) </a:t>
            </a:r>
          </a:p>
          <a:p>
            <a:r>
              <a:rPr lang="en-GB">
                <a:latin typeface="+mn-lt"/>
              </a:rPr>
              <a:t>Most NPHIs have </a:t>
            </a:r>
            <a:r>
              <a:rPr lang="en-GB" b="1">
                <a:latin typeface="+mn-lt"/>
              </a:rPr>
              <a:t>agreements with other NPHIs and with international organizations (51%)</a:t>
            </a:r>
            <a:r>
              <a:rPr lang="en-GB">
                <a:latin typeface="+mn-lt"/>
              </a:rPr>
              <a:t>, but not with non-NPHI government agencies in other countries (10%)</a:t>
            </a:r>
          </a:p>
          <a:p>
            <a:r>
              <a:rPr lang="en-GB">
                <a:latin typeface="+mn-lt"/>
              </a:rPr>
              <a:t>Nature of collaboration varies: </a:t>
            </a:r>
            <a:r>
              <a:rPr lang="en-US" sz="2400" b="1">
                <a:latin typeface="+mn-lt"/>
              </a:rPr>
              <a:t>share health intelligence (76%),</a:t>
            </a:r>
            <a:r>
              <a:rPr lang="en-US" sz="2400">
                <a:latin typeface="+mn-lt"/>
              </a:rPr>
              <a:t> </a:t>
            </a:r>
            <a:r>
              <a:rPr lang="en-US" sz="2400" b="1">
                <a:solidFill>
                  <a:prstClr val="black"/>
                </a:solidFill>
                <a:latin typeface="+mn-lt"/>
              </a:rPr>
              <a:t>lab samples </a:t>
            </a:r>
            <a:r>
              <a:rPr lang="en-US" sz="2400">
                <a:solidFill>
                  <a:prstClr val="black"/>
                </a:solidFill>
                <a:latin typeface="+mn-lt"/>
              </a:rPr>
              <a:t>(55%),  </a:t>
            </a:r>
            <a:r>
              <a:rPr lang="en-US" sz="2400" b="1">
                <a:solidFill>
                  <a:prstClr val="black"/>
                </a:solidFill>
                <a:latin typeface="+mn-lt"/>
              </a:rPr>
              <a:t>testing capacity </a:t>
            </a:r>
            <a:r>
              <a:rPr lang="en-US" sz="2400">
                <a:solidFill>
                  <a:prstClr val="black"/>
                </a:solidFill>
                <a:latin typeface="+mn-lt"/>
              </a:rPr>
              <a:t>(45%), or </a:t>
            </a:r>
            <a:r>
              <a:rPr lang="en-US" sz="2400" b="1">
                <a:solidFill>
                  <a:prstClr val="black"/>
                </a:solidFill>
                <a:latin typeface="+mn-lt"/>
              </a:rPr>
              <a:t>staff support </a:t>
            </a:r>
            <a:r>
              <a:rPr lang="en-US" sz="2400">
                <a:solidFill>
                  <a:prstClr val="black"/>
                </a:solidFill>
                <a:latin typeface="+mn-lt"/>
              </a:rPr>
              <a:t>(43%)</a:t>
            </a:r>
          </a:p>
          <a:p>
            <a:endParaRPr lang="en-GB" sz="2400">
              <a:solidFill>
                <a:prstClr val="black"/>
              </a:solidFill>
              <a:latin typeface="+mn-lt"/>
            </a:endParaRPr>
          </a:p>
          <a:p>
            <a:endParaRPr lang="en-US" sz="2400">
              <a:solidFill>
                <a:prstClr val="black"/>
              </a:solidFill>
              <a:latin typeface="+mn-lt"/>
            </a:endParaRPr>
          </a:p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endParaRPr lang="en-GB" b="0" i="0" u="none" strike="noStrike">
              <a:effectLst/>
              <a:latin typeface="+mn-lt"/>
            </a:endParaRPr>
          </a:p>
          <a:p>
            <a:endParaRPr lang="en-US" sz="2400">
              <a:solidFill>
                <a:prstClr val="black"/>
              </a:solidFill>
              <a:latin typeface="+mn-lt"/>
            </a:endParaRPr>
          </a:p>
          <a:p>
            <a:endParaRPr lang="en-GB">
              <a:latin typeface="+mn-lt"/>
            </a:endParaRPr>
          </a:p>
          <a:p>
            <a:pPr marL="0" indent="0">
              <a:buNone/>
            </a:pPr>
            <a:endParaRPr lang="en-GB">
              <a:latin typeface="+mn-lt"/>
            </a:endParaRPr>
          </a:p>
          <a:p>
            <a:pPr lvl="1"/>
            <a:endParaRPr lang="en-US" sz="2400" b="0" i="0" u="none" strike="noStrike">
              <a:solidFill>
                <a:srgbClr val="000000"/>
              </a:solidFill>
              <a:effectLst/>
              <a:latin typeface="+mn-lt"/>
            </a:endParaRPr>
          </a:p>
          <a:p>
            <a:pPr lvl="1"/>
            <a:endParaRPr lang="en-US" sz="2400" b="0" i="0" u="none" strike="noStrike">
              <a:solidFill>
                <a:srgbClr val="000000"/>
              </a:solidFill>
              <a:effectLst/>
              <a:latin typeface="+mn-lt"/>
            </a:endParaRPr>
          </a:p>
          <a:p>
            <a:pPr lvl="1"/>
            <a:endParaRPr lang="en-US" sz="2400" b="0" i="0" u="none" strike="noStrike">
              <a:solidFill>
                <a:srgbClr val="000000"/>
              </a:solidFill>
              <a:effectLst/>
              <a:latin typeface="+mn-lt"/>
            </a:endParaRPr>
          </a:p>
          <a:p>
            <a:pPr lvl="1"/>
            <a:endParaRPr lang="en-US" sz="2400" b="0" i="0" u="none" strike="noStrike">
              <a:solidFill>
                <a:srgbClr val="000000"/>
              </a:solidFill>
              <a:effectLst/>
              <a:latin typeface="+mn-lt"/>
            </a:endParaRPr>
          </a:p>
          <a:p>
            <a:pPr lvl="1"/>
            <a:endParaRPr lang="en-GB" sz="2400">
              <a:latin typeface="+mn-lt"/>
            </a:endParaRPr>
          </a:p>
          <a:p>
            <a:pPr marL="0" indent="0">
              <a:buNone/>
            </a:pPr>
            <a:endParaRPr lang="en-GB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741448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4DC2E-A7CA-640A-F4D2-0A38CBF06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244" y="254908"/>
            <a:ext cx="9955601" cy="1039132"/>
          </a:xfrm>
        </p:spPr>
        <p:txBody>
          <a:bodyPr>
            <a:normAutofit/>
          </a:bodyPr>
          <a:lstStyle/>
          <a:p>
            <a:r>
              <a:rPr lang="en-GB" sz="3200" b="1" dirty="0"/>
              <a:t>Collaborate with other NPHIs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2F3FD-D0BF-E69F-9B15-94BFBECC7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466850"/>
            <a:ext cx="11358770" cy="5202307"/>
          </a:xfrm>
        </p:spPr>
        <p:txBody>
          <a:bodyPr>
            <a:normAutofit/>
          </a:bodyPr>
          <a:lstStyle/>
          <a:p>
            <a:r>
              <a:rPr lang="en-GB">
                <a:latin typeface="+mn-lt"/>
              </a:rPr>
              <a:t>Before health emergency</a:t>
            </a:r>
          </a:p>
          <a:p>
            <a:pPr lvl="1"/>
            <a:r>
              <a:rPr lang="en-GB" b="1">
                <a:solidFill>
                  <a:prstClr val="black"/>
                </a:solidFill>
                <a:latin typeface="+mn-lt"/>
              </a:rPr>
              <a:t>Meet with other NPHI leads </a:t>
            </a:r>
            <a:r>
              <a:rPr lang="en-GB">
                <a:solidFill>
                  <a:prstClr val="black"/>
                </a:solidFill>
                <a:latin typeface="+mn-lt"/>
              </a:rPr>
              <a:t>(90%) </a:t>
            </a:r>
          </a:p>
          <a:p>
            <a:pPr lvl="1"/>
            <a:r>
              <a:rPr lang="en-GB">
                <a:solidFill>
                  <a:prstClr val="black"/>
                </a:solidFill>
                <a:latin typeface="+mn-lt"/>
              </a:rPr>
              <a:t>Collaboration on joint policies or projects related to health emergencies (73%) </a:t>
            </a:r>
          </a:p>
          <a:p>
            <a:pPr lvl="1"/>
            <a:r>
              <a:rPr lang="en-GB">
                <a:solidFill>
                  <a:prstClr val="black"/>
                </a:solidFill>
                <a:latin typeface="+mn-lt"/>
              </a:rPr>
              <a:t>Simulation exercises only done for 69%</a:t>
            </a:r>
          </a:p>
          <a:p>
            <a:r>
              <a:rPr lang="en-GB">
                <a:solidFill>
                  <a:prstClr val="black"/>
                </a:solidFill>
                <a:latin typeface="+mn-lt"/>
              </a:rPr>
              <a:t>During health emergency</a:t>
            </a:r>
          </a:p>
          <a:p>
            <a:pPr lvl="1"/>
            <a:r>
              <a:rPr lang="en-GB" b="1">
                <a:solidFill>
                  <a:prstClr val="black"/>
                </a:solidFill>
                <a:latin typeface="+mn-lt"/>
              </a:rPr>
              <a:t>Meet</a:t>
            </a:r>
            <a:r>
              <a:rPr lang="en-GB">
                <a:solidFill>
                  <a:prstClr val="black"/>
                </a:solidFill>
                <a:latin typeface="+mn-lt"/>
              </a:rPr>
              <a:t> </a:t>
            </a:r>
            <a:r>
              <a:rPr lang="en-GB" b="1">
                <a:solidFill>
                  <a:prstClr val="black"/>
                </a:solidFill>
                <a:latin typeface="+mn-lt"/>
              </a:rPr>
              <a:t>with other NPHI leads (81%) </a:t>
            </a:r>
            <a:endParaRPr lang="en-GB" b="1">
              <a:solidFill>
                <a:prstClr val="black"/>
              </a:solidFill>
              <a:latin typeface="Calibri" panose="020F0502020204030204"/>
            </a:endParaRPr>
          </a:p>
          <a:p>
            <a:pPr lvl="1"/>
            <a:r>
              <a:rPr lang="en-GB">
                <a:solidFill>
                  <a:prstClr val="black"/>
                </a:solidFill>
                <a:latin typeface="Calibri" panose="020F0502020204030204"/>
              </a:rPr>
              <a:t>Share information / intelligence on health threats with other NPHIs (81%)</a:t>
            </a:r>
          </a:p>
          <a:p>
            <a:pPr lvl="1"/>
            <a:r>
              <a:rPr lang="en-GB">
                <a:solidFill>
                  <a:prstClr val="black"/>
                </a:solidFill>
                <a:latin typeface="Calibri" panose="020F0502020204030204"/>
              </a:rPr>
              <a:t>Collaboration on joint policies or projects related to health emergencies (54%) </a:t>
            </a:r>
          </a:p>
          <a:p>
            <a:r>
              <a:rPr lang="en-GB">
                <a:solidFill>
                  <a:prstClr val="black"/>
                </a:solidFill>
                <a:latin typeface="Calibri" panose="020F0502020204030204"/>
              </a:rPr>
              <a:t> After health emergency</a:t>
            </a:r>
          </a:p>
          <a:p>
            <a:pPr lvl="1"/>
            <a:r>
              <a:rPr lang="en-GB" b="1">
                <a:solidFill>
                  <a:prstClr val="black"/>
                </a:solidFill>
                <a:latin typeface="Calibri" panose="020F0502020204030204"/>
              </a:rPr>
              <a:t>Meet</a:t>
            </a:r>
            <a:r>
              <a:rPr lang="en-GB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GB" b="1">
                <a:solidFill>
                  <a:prstClr val="black"/>
                </a:solidFill>
                <a:latin typeface="Calibri" panose="020F0502020204030204"/>
              </a:rPr>
              <a:t>with other NPHI leads (81%)</a:t>
            </a:r>
          </a:p>
          <a:p>
            <a:pPr lvl="1"/>
            <a:r>
              <a:rPr lang="en-GB">
                <a:solidFill>
                  <a:prstClr val="black"/>
                </a:solidFill>
                <a:latin typeface="Calibri" panose="020F0502020204030204"/>
              </a:rPr>
              <a:t>Share information / intelligence on health threats with other NPHIs (67%)</a:t>
            </a:r>
          </a:p>
          <a:p>
            <a:pPr lvl="1"/>
            <a:r>
              <a:rPr lang="en-GB">
                <a:latin typeface="+mn-lt"/>
              </a:rPr>
              <a:t>Share lessons learnt from recent incidents with other NPHIs (67%)</a:t>
            </a:r>
          </a:p>
          <a:p>
            <a:pPr lvl="2"/>
            <a:endParaRPr lang="en-GB">
              <a:latin typeface="+mn-lt"/>
            </a:endParaRPr>
          </a:p>
          <a:p>
            <a:pPr lvl="1"/>
            <a:endParaRPr lang="en-GB">
              <a:latin typeface="+mn-lt"/>
            </a:endParaRPr>
          </a:p>
          <a:p>
            <a:pPr marL="0" indent="0">
              <a:buNone/>
            </a:pPr>
            <a:endParaRPr lang="en-GB">
              <a:latin typeface="+mn-lt"/>
            </a:endParaRPr>
          </a:p>
          <a:p>
            <a:pPr marL="0" indent="0">
              <a:buNone/>
            </a:pPr>
            <a:endParaRPr lang="en-GB">
              <a:latin typeface="+mn-lt"/>
            </a:endParaRPr>
          </a:p>
          <a:p>
            <a:pPr marL="0" indent="0">
              <a:buNone/>
            </a:pPr>
            <a:endParaRPr lang="en-GB">
              <a:latin typeface="+mn-lt"/>
            </a:endParaRPr>
          </a:p>
          <a:p>
            <a:pPr marL="0" indent="0">
              <a:buNone/>
            </a:pPr>
            <a:endParaRPr lang="en-GB">
              <a:latin typeface="+mn-lt"/>
            </a:endParaRPr>
          </a:p>
          <a:p>
            <a:pPr marL="0" indent="0">
              <a:buNone/>
            </a:pPr>
            <a:endParaRPr lang="en-GB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9350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4DC2E-A7CA-640A-F4D2-0A38CBF06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1725" y="254908"/>
            <a:ext cx="8328120" cy="1039132"/>
          </a:xfrm>
        </p:spPr>
        <p:txBody>
          <a:bodyPr>
            <a:normAutofit fontScale="90000"/>
          </a:bodyPr>
          <a:lstStyle/>
          <a:p>
            <a:r>
              <a:rPr lang="en-GB" b="1"/>
              <a:t>Who would NPHI contact in a health emergency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2F3FD-D0BF-E69F-9B15-94BFBECC7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466850"/>
            <a:ext cx="11386213" cy="4710113"/>
          </a:xfrm>
        </p:spPr>
        <p:txBody>
          <a:bodyPr>
            <a:normAutofit fontScale="92500" lnSpcReduction="10000"/>
          </a:bodyPr>
          <a:lstStyle/>
          <a:p>
            <a:r>
              <a:rPr lang="en-GB">
                <a:latin typeface="+mn-lt"/>
              </a:rPr>
              <a:t>For alerting	</a:t>
            </a:r>
          </a:p>
          <a:p>
            <a:pPr lvl="1"/>
            <a:r>
              <a:rPr lang="en-GB">
                <a:latin typeface="+mn-lt"/>
              </a:rPr>
              <a:t>WHO (95%)</a:t>
            </a:r>
          </a:p>
          <a:p>
            <a:pPr lvl="1"/>
            <a:r>
              <a:rPr lang="en-GB">
                <a:latin typeface="+mn-lt"/>
              </a:rPr>
              <a:t>A continental organisation or network (73%)</a:t>
            </a:r>
          </a:p>
          <a:p>
            <a:pPr lvl="1"/>
            <a:r>
              <a:rPr lang="en-GB">
                <a:latin typeface="+mn-lt"/>
              </a:rPr>
              <a:t>Other NPHI (66%)</a:t>
            </a:r>
          </a:p>
          <a:p>
            <a:r>
              <a:rPr lang="en-GB">
                <a:latin typeface="+mn-lt"/>
              </a:rPr>
              <a:t>Information sharing</a:t>
            </a:r>
          </a:p>
          <a:p>
            <a:pPr lvl="1"/>
            <a:r>
              <a:rPr lang="en-GB">
                <a:latin typeface="+mn-lt"/>
              </a:rPr>
              <a:t>WHO (84%)</a:t>
            </a:r>
          </a:p>
          <a:p>
            <a:pPr lvl="1"/>
            <a:r>
              <a:rPr lang="en-GB">
                <a:latin typeface="+mn-lt"/>
              </a:rPr>
              <a:t>Other NPHI (70%)</a:t>
            </a:r>
          </a:p>
          <a:p>
            <a:pPr lvl="1"/>
            <a:r>
              <a:rPr lang="en-GB">
                <a:latin typeface="+mn-lt"/>
              </a:rPr>
              <a:t>A continental organisation or network (70%)</a:t>
            </a:r>
          </a:p>
          <a:p>
            <a:r>
              <a:rPr lang="en-GB">
                <a:latin typeface="+mn-lt"/>
              </a:rPr>
              <a:t>To request assistance</a:t>
            </a:r>
          </a:p>
          <a:p>
            <a:pPr lvl="1"/>
            <a:r>
              <a:rPr lang="en-GB">
                <a:latin typeface="+mn-lt"/>
              </a:rPr>
              <a:t>WHO (70%)</a:t>
            </a:r>
          </a:p>
          <a:p>
            <a:pPr lvl="1"/>
            <a:r>
              <a:rPr lang="en-GB">
                <a:latin typeface="+mn-lt"/>
              </a:rPr>
              <a:t>A continental organisation or network (54%) </a:t>
            </a:r>
          </a:p>
          <a:p>
            <a:pPr lvl="1"/>
            <a:r>
              <a:rPr lang="en-GB">
                <a:latin typeface="+mn-lt"/>
              </a:rPr>
              <a:t>IANPHI (38%)</a:t>
            </a:r>
          </a:p>
          <a:p>
            <a:pPr lvl="1"/>
            <a:r>
              <a:rPr lang="en-GB">
                <a:latin typeface="+mn-lt"/>
              </a:rPr>
              <a:t>International organisation or network (38%)</a:t>
            </a:r>
          </a:p>
          <a:p>
            <a:pPr lvl="1"/>
            <a:endParaRPr lang="en-GB">
              <a:latin typeface="+mn-lt"/>
            </a:endParaRPr>
          </a:p>
          <a:p>
            <a:pPr marL="0" indent="0">
              <a:buNone/>
            </a:pPr>
            <a:endParaRPr lang="en-GB">
              <a:latin typeface="+mn-lt"/>
            </a:endParaRPr>
          </a:p>
          <a:p>
            <a:pPr marL="0" indent="0">
              <a:buNone/>
            </a:pPr>
            <a:endParaRPr lang="en-GB">
              <a:latin typeface="+mn-lt"/>
            </a:endParaRPr>
          </a:p>
          <a:p>
            <a:pPr marL="0" indent="0">
              <a:buNone/>
            </a:pPr>
            <a:endParaRPr lang="en-GB">
              <a:latin typeface="+mn-lt"/>
            </a:endParaRPr>
          </a:p>
          <a:p>
            <a:pPr marL="0" indent="0">
              <a:buNone/>
            </a:pPr>
            <a:endParaRPr lang="en-GB">
              <a:latin typeface="+mn-lt"/>
            </a:endParaRPr>
          </a:p>
          <a:p>
            <a:pPr marL="0" indent="0">
              <a:buNone/>
            </a:pPr>
            <a:endParaRPr lang="en-GB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2072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4DC2E-A7CA-640A-F4D2-0A38CBF06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244" y="254908"/>
            <a:ext cx="10783452" cy="1039132"/>
          </a:xfrm>
        </p:spPr>
        <p:txBody>
          <a:bodyPr>
            <a:normAutofit/>
          </a:bodyPr>
          <a:lstStyle/>
          <a:p>
            <a:r>
              <a:rPr lang="en-GB" sz="3200" b="1" dirty="0"/>
              <a:t>Who would NPHI contact in a health emergency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2F3FD-D0BF-E69F-9B15-94BFBECC7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1" y="1466850"/>
            <a:ext cx="5176482" cy="47101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400" dirty="0">
                <a:latin typeface="+mn-lt"/>
              </a:rPr>
              <a:t>WHO (alerting, information sharing, to request assistance)</a:t>
            </a:r>
            <a:endParaRPr lang="en-GB" sz="2400" dirty="0">
              <a:latin typeface="+mn-lt"/>
              <a:ea typeface="Calibri"/>
              <a:cs typeface="Calibri"/>
            </a:endParaRPr>
          </a:p>
          <a:p>
            <a:r>
              <a:rPr lang="en-GB" sz="2400" dirty="0">
                <a:latin typeface="+mn-lt"/>
              </a:rPr>
              <a:t>Continental organisation or network </a:t>
            </a:r>
            <a:r>
              <a:rPr lang="en-US" sz="2400" dirty="0">
                <a:latin typeface="+mn-lt"/>
              </a:rPr>
              <a:t>(alerting, information sharing, to request assistance)</a:t>
            </a:r>
            <a:endParaRPr lang="en-GB" sz="2400" dirty="0">
              <a:latin typeface="+mn-lt"/>
              <a:ea typeface="Calibri"/>
              <a:cs typeface="Calibri"/>
            </a:endParaRPr>
          </a:p>
          <a:p>
            <a:r>
              <a:rPr lang="en-GB" sz="2400" dirty="0">
                <a:latin typeface="+mn-lt"/>
              </a:rPr>
              <a:t>Other NPHI (for alerting and information sharing)</a:t>
            </a:r>
            <a:endParaRPr lang="en-GB" sz="2400" dirty="0">
              <a:latin typeface="+mn-lt"/>
              <a:ea typeface="Calibri"/>
              <a:cs typeface="Calibri"/>
            </a:endParaRPr>
          </a:p>
          <a:p>
            <a:r>
              <a:rPr lang="en-GB" sz="2400" dirty="0">
                <a:latin typeface="+mn-lt"/>
              </a:rPr>
              <a:t>IANPHI (to request assistance)</a:t>
            </a:r>
            <a:endParaRPr lang="en-GB" sz="2400" dirty="0">
              <a:latin typeface="+mn-lt"/>
              <a:ea typeface="Calibri"/>
              <a:cs typeface="Calibri"/>
            </a:endParaRPr>
          </a:p>
          <a:p>
            <a:r>
              <a:rPr lang="en-GB" sz="2400" dirty="0">
                <a:latin typeface="+mn-lt"/>
              </a:rPr>
              <a:t>International organisation or network (to request assistance)</a:t>
            </a:r>
            <a:endParaRPr lang="en-GB" sz="2400" dirty="0">
              <a:latin typeface="+mn-lt"/>
              <a:ea typeface="Calibri"/>
              <a:cs typeface="Calibri"/>
            </a:endParaRPr>
          </a:p>
          <a:p>
            <a:pPr lvl="1"/>
            <a:endParaRPr lang="en-GB" sz="2000" dirty="0">
              <a:latin typeface="+mn-lt"/>
              <a:ea typeface="Calibri"/>
              <a:cs typeface="Calibri"/>
            </a:endParaRPr>
          </a:p>
          <a:p>
            <a:pPr marL="0" indent="0">
              <a:buNone/>
            </a:pPr>
            <a:endParaRPr lang="en-GB" sz="2400" dirty="0">
              <a:latin typeface="+mn-lt"/>
              <a:ea typeface="Calibri"/>
              <a:cs typeface="Calibri"/>
            </a:endParaRPr>
          </a:p>
          <a:p>
            <a:pPr marL="0" indent="0">
              <a:buNone/>
            </a:pPr>
            <a:endParaRPr lang="en-GB" sz="2400" dirty="0">
              <a:latin typeface="+mn-lt"/>
              <a:ea typeface="Calibri"/>
              <a:cs typeface="Calibri"/>
            </a:endParaRPr>
          </a:p>
          <a:p>
            <a:pPr marL="0" indent="0">
              <a:buNone/>
            </a:pPr>
            <a:endParaRPr lang="en-GB" sz="2400" dirty="0">
              <a:latin typeface="+mn-lt"/>
              <a:ea typeface="Calibri"/>
              <a:cs typeface="Calibri"/>
            </a:endParaRPr>
          </a:p>
          <a:p>
            <a:pPr marL="0" indent="0">
              <a:buNone/>
            </a:pPr>
            <a:endParaRPr lang="en-GB" sz="2400" dirty="0">
              <a:latin typeface="+mn-lt"/>
              <a:ea typeface="Calibri"/>
              <a:cs typeface="Calibri"/>
            </a:endParaRPr>
          </a:p>
          <a:p>
            <a:pPr marL="0" indent="0">
              <a:buNone/>
            </a:pPr>
            <a:endParaRPr lang="en-GB" sz="2400" dirty="0">
              <a:latin typeface="+mn-lt"/>
              <a:ea typeface="Calibri"/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5706" y="1637731"/>
            <a:ext cx="6432957" cy="359065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438900" y="4749800"/>
            <a:ext cx="419100" cy="35158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11087100" y="4862093"/>
            <a:ext cx="673100" cy="35158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7068782" y="4749800"/>
            <a:ext cx="495111" cy="35158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8473235" y="4735093"/>
            <a:ext cx="419100" cy="35158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32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4DC2E-A7CA-640A-F4D2-0A38CBF06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429" y="254908"/>
            <a:ext cx="11714786" cy="1039132"/>
          </a:xfrm>
        </p:spPr>
        <p:txBody>
          <a:bodyPr>
            <a:noAutofit/>
          </a:bodyPr>
          <a:lstStyle/>
          <a:p>
            <a:r>
              <a:rPr lang="en-GB" sz="3600" b="1" dirty="0"/>
              <a:t>Timing of contact – When will the NPHI contact a regional or international organisation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2F3FD-D0BF-E69F-9B15-94BFBECC7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1" y="1852553"/>
            <a:ext cx="5176482" cy="432441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latin typeface="+mn-lt"/>
              </a:rPr>
              <a:t>Timing of when NPHIs </a:t>
            </a:r>
            <a:r>
              <a:rPr lang="en-US" sz="2400" dirty="0"/>
              <a:t>might contact </a:t>
            </a:r>
            <a:r>
              <a:rPr lang="en-US" sz="2400" dirty="0">
                <a:latin typeface="+mn-lt"/>
              </a:rPr>
              <a:t> others in a health emergency varies</a:t>
            </a:r>
            <a:endParaRPr lang="en-US" sz="2400" dirty="0">
              <a:latin typeface="+mn-lt"/>
              <a:ea typeface="Calibri"/>
              <a:cs typeface="Calibri"/>
            </a:endParaRPr>
          </a:p>
          <a:p>
            <a:r>
              <a:rPr lang="en-US" sz="2400" dirty="0">
                <a:latin typeface="+mn-lt"/>
              </a:rPr>
              <a:t>When a health emergency has been declared (72%)</a:t>
            </a:r>
            <a:endParaRPr lang="en-US" sz="2400">
              <a:latin typeface="+mn-lt"/>
              <a:ea typeface="Calibri"/>
              <a:cs typeface="Calibri"/>
            </a:endParaRPr>
          </a:p>
          <a:p>
            <a:r>
              <a:rPr lang="en-US" sz="2400" dirty="0">
                <a:latin typeface="+mn-lt"/>
              </a:rPr>
              <a:t>When additional support is required (68%)</a:t>
            </a:r>
            <a:endParaRPr lang="en-US" sz="2400">
              <a:latin typeface="+mn-lt"/>
              <a:ea typeface="Calibri"/>
              <a:cs typeface="Calibri"/>
            </a:endParaRPr>
          </a:p>
          <a:p>
            <a:r>
              <a:rPr lang="en-US" sz="2400" dirty="0">
                <a:latin typeface="+mn-lt"/>
              </a:rPr>
              <a:t>NPHIs in EURO and AMRO more likely to make contact early</a:t>
            </a:r>
            <a:endParaRPr lang="en-US" sz="2400" dirty="0">
              <a:latin typeface="+mn-lt"/>
              <a:ea typeface="Calibri"/>
              <a:cs typeface="Calibri"/>
            </a:endParaRPr>
          </a:p>
          <a:p>
            <a:pPr lvl="1"/>
            <a:endParaRPr lang="en-GB">
              <a:latin typeface="+mn-lt"/>
            </a:endParaRPr>
          </a:p>
          <a:p>
            <a:pPr marL="0" indent="0">
              <a:buNone/>
            </a:pPr>
            <a:endParaRPr lang="en-GB">
              <a:latin typeface="+mn-lt"/>
            </a:endParaRPr>
          </a:p>
          <a:p>
            <a:pPr marL="0" indent="0">
              <a:buNone/>
            </a:pPr>
            <a:endParaRPr lang="en-GB">
              <a:latin typeface="+mn-lt"/>
            </a:endParaRPr>
          </a:p>
          <a:p>
            <a:pPr marL="0" indent="0">
              <a:buNone/>
            </a:pPr>
            <a:endParaRPr lang="en-GB">
              <a:latin typeface="+mn-lt"/>
            </a:endParaRPr>
          </a:p>
          <a:p>
            <a:pPr marL="0" indent="0">
              <a:buNone/>
            </a:pPr>
            <a:endParaRPr lang="en-GB">
              <a:latin typeface="+mn-lt"/>
            </a:endParaRPr>
          </a:p>
          <a:p>
            <a:pPr marL="0" indent="0">
              <a:buNone/>
            </a:pPr>
            <a:endParaRPr lang="en-GB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9355" y="1965278"/>
            <a:ext cx="6168787" cy="409531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765576" y="2497540"/>
            <a:ext cx="1514901" cy="343923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67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4DC2E-A7CA-640A-F4D2-0A38CBF06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577" y="254908"/>
            <a:ext cx="10040268" cy="1039132"/>
          </a:xfrm>
        </p:spPr>
        <p:txBody>
          <a:bodyPr>
            <a:normAutofit/>
          </a:bodyPr>
          <a:lstStyle/>
          <a:p>
            <a:r>
              <a:rPr lang="en-GB" sz="3200" b="1" dirty="0"/>
              <a:t>Support requested by NPHIs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2F3FD-D0BF-E69F-9B15-94BFBECC7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466850"/>
            <a:ext cx="6095999" cy="51250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latin typeface="+mn-lt"/>
              </a:rPr>
              <a:t>Three most requested support across all levels</a:t>
            </a:r>
            <a:endParaRPr lang="en-US" sz="2400" dirty="0">
              <a:latin typeface="+mn-lt"/>
              <a:ea typeface="Calibri"/>
              <a:cs typeface="Calibri"/>
            </a:endParaRPr>
          </a:p>
          <a:p>
            <a:pPr lvl="1"/>
            <a:r>
              <a:rPr lang="en-US" sz="2000" dirty="0">
                <a:latin typeface="+mn-lt"/>
              </a:rPr>
              <a:t>For technical expertise </a:t>
            </a:r>
            <a:endParaRPr lang="en-US" sz="2000" dirty="0">
              <a:latin typeface="+mn-lt"/>
              <a:ea typeface="Calibri"/>
              <a:cs typeface="Calibri"/>
            </a:endParaRPr>
          </a:p>
          <a:p>
            <a:pPr lvl="1"/>
            <a:r>
              <a:rPr lang="en-US" sz="2000" dirty="0">
                <a:latin typeface="+mn-lt"/>
              </a:rPr>
              <a:t>For financial support </a:t>
            </a:r>
            <a:endParaRPr lang="en-US" sz="2000" dirty="0">
              <a:latin typeface="+mn-lt"/>
              <a:ea typeface="Calibri"/>
              <a:cs typeface="Calibri"/>
            </a:endParaRPr>
          </a:p>
          <a:p>
            <a:pPr lvl="1"/>
            <a:r>
              <a:rPr lang="en-US" sz="2000" dirty="0">
                <a:latin typeface="+mn-lt"/>
              </a:rPr>
              <a:t>For professional public health support </a:t>
            </a:r>
            <a:endParaRPr lang="en-US" sz="2000" dirty="0">
              <a:latin typeface="+mn-lt"/>
              <a:ea typeface="Calibri"/>
              <a:cs typeface="Calibri"/>
            </a:endParaRPr>
          </a:p>
          <a:p>
            <a:r>
              <a:rPr lang="en-US" sz="2400" dirty="0">
                <a:latin typeface="+mn-lt"/>
              </a:rPr>
              <a:t>Lack of protocols on who to contact</a:t>
            </a:r>
            <a:endParaRPr lang="en-US" sz="2400" dirty="0">
              <a:latin typeface="+mn-lt"/>
              <a:ea typeface="Calibri"/>
              <a:cs typeface="Calibri"/>
            </a:endParaRPr>
          </a:p>
          <a:p>
            <a:pPr lvl="1"/>
            <a:r>
              <a:rPr lang="en-US" sz="2000" dirty="0">
                <a:latin typeface="+mn-lt"/>
              </a:rPr>
              <a:t>More protocols exist at national level</a:t>
            </a:r>
            <a:endParaRPr lang="en-US" sz="2000" dirty="0">
              <a:latin typeface="+mn-lt"/>
              <a:ea typeface="Calibri"/>
              <a:cs typeface="Calibri"/>
            </a:endParaRPr>
          </a:p>
          <a:p>
            <a:pPr lvl="2"/>
            <a:r>
              <a:rPr lang="en-US" sz="1800" dirty="0">
                <a:latin typeface="+mn-lt"/>
              </a:rPr>
              <a:t>For professional public health support  (66%)</a:t>
            </a:r>
            <a:endParaRPr lang="en-US" sz="1800" dirty="0">
              <a:latin typeface="+mn-lt"/>
              <a:ea typeface="Calibri"/>
              <a:cs typeface="Calibri"/>
            </a:endParaRPr>
          </a:p>
          <a:p>
            <a:pPr lvl="2"/>
            <a:r>
              <a:rPr lang="en-US" sz="1800" dirty="0">
                <a:latin typeface="+mn-lt"/>
              </a:rPr>
              <a:t>Technical expertise (55%)</a:t>
            </a:r>
            <a:endParaRPr lang="en-US" sz="1800" dirty="0">
              <a:latin typeface="+mn-lt"/>
              <a:ea typeface="Calibri"/>
              <a:cs typeface="Calibri"/>
            </a:endParaRPr>
          </a:p>
          <a:p>
            <a:pPr lvl="2"/>
            <a:r>
              <a:rPr lang="en-US" sz="1800" dirty="0">
                <a:latin typeface="+mn-lt"/>
              </a:rPr>
              <a:t>Financial support (55%)</a:t>
            </a:r>
            <a:endParaRPr lang="en-US" sz="1800" dirty="0">
              <a:latin typeface="+mn-lt"/>
              <a:ea typeface="Calibri"/>
              <a:cs typeface="Calibri"/>
            </a:endParaRPr>
          </a:p>
          <a:p>
            <a:pPr lvl="1"/>
            <a:endParaRPr lang="en-US">
              <a:latin typeface="+mn-lt"/>
            </a:endParaRPr>
          </a:p>
          <a:p>
            <a:pPr lvl="1"/>
            <a:endParaRPr lang="en-GB">
              <a:latin typeface="+mn-lt"/>
            </a:endParaRPr>
          </a:p>
          <a:p>
            <a:pPr marL="0" indent="0">
              <a:buNone/>
            </a:pPr>
            <a:endParaRPr lang="en-GB">
              <a:latin typeface="+mn-lt"/>
            </a:endParaRPr>
          </a:p>
          <a:p>
            <a:pPr marL="0" indent="0">
              <a:buNone/>
            </a:pPr>
            <a:endParaRPr lang="en-GB">
              <a:latin typeface="+mn-lt"/>
            </a:endParaRPr>
          </a:p>
          <a:p>
            <a:pPr marL="0" indent="0">
              <a:buNone/>
            </a:pPr>
            <a:endParaRPr lang="en-GB">
              <a:latin typeface="+mn-lt"/>
            </a:endParaRPr>
          </a:p>
          <a:p>
            <a:pPr marL="0" indent="0">
              <a:buNone/>
            </a:pPr>
            <a:endParaRPr lang="en-GB">
              <a:latin typeface="+mn-lt"/>
            </a:endParaRPr>
          </a:p>
          <a:p>
            <a:pPr marL="0" indent="0">
              <a:buNone/>
            </a:pPr>
            <a:endParaRPr lang="en-GB">
              <a:latin typeface="+mn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2100" y="3779900"/>
            <a:ext cx="5097941" cy="29850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2100" y="937736"/>
            <a:ext cx="5097941" cy="284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04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4DC2E-A7CA-640A-F4D2-0A38CBF06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1725" y="254908"/>
            <a:ext cx="8328120" cy="1039132"/>
          </a:xfrm>
        </p:spPr>
        <p:txBody>
          <a:bodyPr>
            <a:normAutofit/>
          </a:bodyPr>
          <a:lstStyle/>
          <a:p>
            <a:r>
              <a:rPr lang="en-GB" b="1"/>
              <a:t>Demographics of respondents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2F3FD-D0BF-E69F-9B15-94BFBECC7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466850"/>
            <a:ext cx="7237292" cy="5086350"/>
          </a:xfrm>
        </p:spPr>
        <p:txBody>
          <a:bodyPr>
            <a:normAutofit fontScale="92500"/>
          </a:bodyPr>
          <a:lstStyle/>
          <a:p>
            <a:r>
              <a:rPr lang="en-GB" sz="2600" dirty="0">
                <a:solidFill>
                  <a:schemeClr val="bg2"/>
                </a:solidFill>
                <a:latin typeface="+mn-lt"/>
              </a:rPr>
              <a:t>60/127 NPHIs responded (47% response rate)</a:t>
            </a:r>
          </a:p>
          <a:p>
            <a:r>
              <a:rPr lang="en-GB" sz="2600" dirty="0">
                <a:solidFill>
                  <a:schemeClr val="bg2"/>
                </a:solidFill>
                <a:latin typeface="+mn-lt"/>
              </a:rPr>
              <a:t>All World Bank and WHO regions were represented</a:t>
            </a:r>
          </a:p>
          <a:p>
            <a:r>
              <a:rPr lang="en-GB" sz="2600" dirty="0">
                <a:solidFill>
                  <a:schemeClr val="bg2"/>
                </a:solidFill>
                <a:latin typeface="+mn-lt"/>
              </a:rPr>
              <a:t>Most respondents from </a:t>
            </a:r>
          </a:p>
          <a:p>
            <a:pPr lvl="1"/>
            <a:r>
              <a:rPr lang="en-GB" sz="2200" dirty="0">
                <a:solidFill>
                  <a:schemeClr val="bg2"/>
                </a:solidFill>
                <a:latin typeface="+mn-lt"/>
              </a:rPr>
              <a:t>EURO (18)</a:t>
            </a:r>
          </a:p>
          <a:p>
            <a:pPr lvl="1"/>
            <a:r>
              <a:rPr lang="en-GB" sz="2200" dirty="0">
                <a:solidFill>
                  <a:schemeClr val="bg2"/>
                </a:solidFill>
                <a:latin typeface="+mn-lt"/>
              </a:rPr>
              <a:t>AFRO (17)</a:t>
            </a:r>
          </a:p>
          <a:p>
            <a:pPr lvl="1"/>
            <a:r>
              <a:rPr lang="en-GB" sz="2200" dirty="0">
                <a:solidFill>
                  <a:schemeClr val="bg2"/>
                </a:solidFill>
                <a:latin typeface="+mn-lt"/>
              </a:rPr>
              <a:t>High income (22)</a:t>
            </a:r>
          </a:p>
          <a:p>
            <a:pPr lvl="1"/>
            <a:r>
              <a:rPr lang="en-GB" sz="2200" dirty="0">
                <a:solidFill>
                  <a:schemeClr val="bg2"/>
                </a:solidFill>
                <a:latin typeface="+mn-lt"/>
              </a:rPr>
              <a:t>Lower middle income (15)</a:t>
            </a:r>
          </a:p>
          <a:p>
            <a:r>
              <a:rPr lang="en-GB" sz="2600" dirty="0">
                <a:latin typeface="+mn-lt"/>
              </a:rPr>
              <a:t>IANPHI representation by WHO region</a:t>
            </a:r>
          </a:p>
          <a:p>
            <a:pPr lvl="1"/>
            <a:r>
              <a:rPr lang="en-GB" sz="2200" dirty="0">
                <a:latin typeface="+mn-lt"/>
              </a:rPr>
              <a:t>Highest – EMRO (65%), WPRO (56%)</a:t>
            </a:r>
          </a:p>
          <a:p>
            <a:pPr lvl="1"/>
            <a:r>
              <a:rPr lang="en-GB" sz="2200" dirty="0">
                <a:latin typeface="+mn-lt"/>
              </a:rPr>
              <a:t>Lowest – SEARO (14%)</a:t>
            </a:r>
          </a:p>
          <a:p>
            <a:r>
              <a:rPr lang="en-GB" sz="2600" dirty="0">
                <a:latin typeface="+mn-lt"/>
              </a:rPr>
              <a:t>Representation by World Bank Income Group	</a:t>
            </a:r>
          </a:p>
          <a:p>
            <a:pPr lvl="1"/>
            <a:r>
              <a:rPr lang="en-GB" sz="2200" dirty="0">
                <a:latin typeface="+mn-lt"/>
              </a:rPr>
              <a:t>Highest – High income (56%)</a:t>
            </a:r>
          </a:p>
          <a:p>
            <a:pPr lvl="1"/>
            <a:r>
              <a:rPr lang="en-GB" sz="2200" dirty="0">
                <a:latin typeface="+mn-lt"/>
              </a:rPr>
              <a:t>Lowest – Lower middle income (41%)</a:t>
            </a:r>
          </a:p>
          <a:p>
            <a:pPr marL="457200" lvl="1" indent="0">
              <a:buNone/>
            </a:pPr>
            <a:endParaRPr lang="en-GB" dirty="0">
              <a:latin typeface="+mn-lt"/>
            </a:endParaRPr>
          </a:p>
          <a:p>
            <a:pPr lvl="1"/>
            <a:endParaRPr lang="en-GB" dirty="0">
              <a:latin typeface="+mn-lt"/>
            </a:endParaRPr>
          </a:p>
          <a:p>
            <a:pPr marL="0" indent="0">
              <a:buNone/>
            </a:pPr>
            <a:endParaRPr lang="en-GB" dirty="0">
              <a:latin typeface="+mn-lt"/>
            </a:endParaRPr>
          </a:p>
          <a:p>
            <a:pPr marL="0" indent="0">
              <a:buNone/>
            </a:pPr>
            <a:endParaRPr lang="en-GB" dirty="0">
              <a:latin typeface="+mn-lt"/>
            </a:endParaRPr>
          </a:p>
          <a:p>
            <a:pPr marL="0" indent="0">
              <a:buNone/>
            </a:pPr>
            <a:endParaRPr lang="en-GB" dirty="0">
              <a:latin typeface="+mn-lt"/>
            </a:endParaRPr>
          </a:p>
          <a:p>
            <a:pPr marL="0" indent="0">
              <a:buNone/>
            </a:pPr>
            <a:endParaRPr lang="en-GB" dirty="0">
              <a:latin typeface="+mn-lt"/>
            </a:endParaRPr>
          </a:p>
          <a:p>
            <a:pPr marL="0" indent="0">
              <a:buNone/>
            </a:pPr>
            <a:endParaRPr lang="en-GB" dirty="0"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8700" y="990004"/>
            <a:ext cx="4772222" cy="27227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8700" y="3698177"/>
            <a:ext cx="4528594" cy="306707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9250323" y="1674240"/>
            <a:ext cx="265814" cy="25025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10566938" y="1826640"/>
            <a:ext cx="265814" cy="25025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11210258" y="2561082"/>
            <a:ext cx="265814" cy="25025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8090076" y="4757582"/>
            <a:ext cx="265814" cy="25025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9010656" y="5073122"/>
            <a:ext cx="271565" cy="25025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86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4DC2E-A7CA-640A-F4D2-0A38CBF06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651" y="254908"/>
            <a:ext cx="10200194" cy="1039132"/>
          </a:xfrm>
        </p:spPr>
        <p:txBody>
          <a:bodyPr>
            <a:normAutofit/>
          </a:bodyPr>
          <a:lstStyle/>
          <a:p>
            <a:r>
              <a:rPr lang="en-GB" sz="3200" b="1"/>
              <a:t>Simulations, drills, exercises and lessons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2F3FD-D0BF-E69F-9B15-94BFBECC7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466850"/>
            <a:ext cx="5080947" cy="512501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>
                <a:latin typeface="+mn-lt"/>
              </a:rPr>
              <a:t>Most NPHIs involved in simulations, drills and exercises within NPHI and national partners</a:t>
            </a:r>
            <a:endParaRPr lang="en-US" sz="2400">
              <a:latin typeface="+mn-lt"/>
              <a:ea typeface="Calibri"/>
              <a:cs typeface="Calibri"/>
            </a:endParaRPr>
          </a:p>
          <a:p>
            <a:pPr lvl="1"/>
            <a:r>
              <a:rPr lang="en-US" sz="2000" dirty="0">
                <a:latin typeface="+mn-lt"/>
              </a:rPr>
              <a:t>Training </a:t>
            </a:r>
            <a:endParaRPr lang="en-US" sz="2000">
              <a:latin typeface="+mn-lt"/>
              <a:ea typeface="Calibri"/>
              <a:cs typeface="Calibri"/>
            </a:endParaRPr>
          </a:p>
          <a:p>
            <a:pPr lvl="1"/>
            <a:r>
              <a:rPr lang="en-US" sz="2000" dirty="0">
                <a:latin typeface="+mn-lt"/>
              </a:rPr>
              <a:t>Sharing of best practice</a:t>
            </a:r>
            <a:endParaRPr lang="en-US" sz="2000">
              <a:latin typeface="+mn-lt"/>
              <a:ea typeface="Calibri"/>
              <a:cs typeface="Calibri"/>
            </a:endParaRPr>
          </a:p>
          <a:p>
            <a:pPr lvl="1"/>
            <a:r>
              <a:rPr lang="en-US" sz="2000" dirty="0">
                <a:latin typeface="+mn-lt"/>
              </a:rPr>
              <a:t>Research and development</a:t>
            </a:r>
            <a:endParaRPr lang="en-US" sz="2000">
              <a:latin typeface="+mn-lt"/>
              <a:ea typeface="Calibri"/>
              <a:cs typeface="Calibri"/>
            </a:endParaRPr>
          </a:p>
          <a:p>
            <a:r>
              <a:rPr lang="en-US" sz="2400" dirty="0">
                <a:latin typeface="+mn-lt"/>
              </a:rPr>
              <a:t>54% of NPHIs always undertook an experience or lesson learned activity </a:t>
            </a:r>
            <a:endParaRPr lang="en-US" sz="2400">
              <a:latin typeface="+mn-lt"/>
              <a:ea typeface="Calibri"/>
              <a:cs typeface="Calibri"/>
            </a:endParaRPr>
          </a:p>
          <a:p>
            <a:r>
              <a:rPr lang="en-US" sz="2400" dirty="0">
                <a:latin typeface="+mn-lt"/>
              </a:rPr>
              <a:t>50% of NPHIs always  involve other organizations in this </a:t>
            </a:r>
            <a:endParaRPr lang="en-US" sz="2400">
              <a:latin typeface="+mn-lt"/>
              <a:ea typeface="Calibri"/>
              <a:cs typeface="Calibri"/>
            </a:endParaRPr>
          </a:p>
          <a:p>
            <a:r>
              <a:rPr lang="en-US" sz="2400" dirty="0">
                <a:latin typeface="+mn-lt"/>
              </a:rPr>
              <a:t>55% indicated that recommendations will always be implemented</a:t>
            </a:r>
            <a:endParaRPr lang="en-US" sz="2400" dirty="0">
              <a:latin typeface="+mn-lt"/>
              <a:ea typeface="Calibri"/>
              <a:cs typeface="Calibri"/>
            </a:endParaRPr>
          </a:p>
          <a:p>
            <a:endParaRPr lang="en-US">
              <a:latin typeface="+mn-lt"/>
            </a:endParaRPr>
          </a:p>
          <a:p>
            <a:endParaRPr lang="en-US">
              <a:latin typeface="+mn-lt"/>
            </a:endParaRPr>
          </a:p>
          <a:p>
            <a:pPr lvl="1"/>
            <a:endParaRPr lang="en-US">
              <a:latin typeface="+mn-lt"/>
            </a:endParaRPr>
          </a:p>
          <a:p>
            <a:pPr lvl="1"/>
            <a:endParaRPr lang="en-GB">
              <a:latin typeface="+mn-lt"/>
            </a:endParaRPr>
          </a:p>
          <a:p>
            <a:pPr marL="0" indent="0">
              <a:buNone/>
            </a:pPr>
            <a:endParaRPr lang="en-GB">
              <a:latin typeface="+mn-lt"/>
            </a:endParaRPr>
          </a:p>
          <a:p>
            <a:pPr marL="0" indent="0">
              <a:buNone/>
            </a:pPr>
            <a:endParaRPr lang="en-GB">
              <a:latin typeface="+mn-lt"/>
            </a:endParaRPr>
          </a:p>
          <a:p>
            <a:pPr marL="0" indent="0">
              <a:buNone/>
            </a:pPr>
            <a:endParaRPr lang="en-GB">
              <a:latin typeface="+mn-lt"/>
            </a:endParaRPr>
          </a:p>
          <a:p>
            <a:pPr marL="0" indent="0">
              <a:buNone/>
            </a:pPr>
            <a:endParaRPr lang="en-GB">
              <a:latin typeface="+mn-lt"/>
            </a:endParaRPr>
          </a:p>
          <a:p>
            <a:pPr marL="0" indent="0">
              <a:buNone/>
            </a:pPr>
            <a:endParaRPr lang="en-GB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047" y="1466850"/>
            <a:ext cx="6493878" cy="427424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454900" y="5168901"/>
            <a:ext cx="558800" cy="3810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9512300" y="5207001"/>
            <a:ext cx="787400" cy="3810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8489950" y="5207001"/>
            <a:ext cx="654050" cy="3810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680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4DC2E-A7CA-640A-F4D2-0A38CBF06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948" y="254908"/>
            <a:ext cx="10077897" cy="1039132"/>
          </a:xfrm>
        </p:spPr>
        <p:txBody>
          <a:bodyPr>
            <a:normAutofit/>
          </a:bodyPr>
          <a:lstStyle/>
          <a:p>
            <a:r>
              <a:rPr lang="en-GB" sz="3600" b="1" dirty="0"/>
              <a:t>Key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2F3FD-D0BF-E69F-9B15-94BFBECC7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466850"/>
            <a:ext cx="11413509" cy="5125019"/>
          </a:xfrm>
        </p:spPr>
        <p:txBody>
          <a:bodyPr>
            <a:normAutofit fontScale="92500" lnSpcReduction="20000"/>
          </a:bodyPr>
          <a:lstStyle/>
          <a:p>
            <a:r>
              <a:rPr lang="en-US">
                <a:latin typeface="+mn-lt"/>
              </a:rPr>
              <a:t>NPHIs differ – driven by mandate</a:t>
            </a:r>
          </a:p>
          <a:p>
            <a:pPr lvl="1"/>
            <a:r>
              <a:rPr lang="en-US">
                <a:latin typeface="+mn-lt"/>
              </a:rPr>
              <a:t>Not all NPHIs had a legally mandated role in health emergencies</a:t>
            </a:r>
          </a:p>
          <a:p>
            <a:pPr lvl="1"/>
            <a:r>
              <a:rPr lang="en-US">
                <a:latin typeface="+mn-lt"/>
              </a:rPr>
              <a:t>Clarify and formalize role of NPHIs supported by legislation</a:t>
            </a:r>
          </a:p>
          <a:p>
            <a:r>
              <a:rPr lang="en-US">
                <a:latin typeface="+mn-lt"/>
              </a:rPr>
              <a:t>NPHIs mostly focused on infectious diseases, environmental and biological hazards </a:t>
            </a:r>
          </a:p>
          <a:p>
            <a:pPr lvl="1"/>
            <a:r>
              <a:rPr lang="en-US">
                <a:latin typeface="+mn-lt"/>
              </a:rPr>
              <a:t>Less involved in mobilization of field teams, post-disaster recovery and one health functions (animal health, environmental issues, water and sanitation) </a:t>
            </a:r>
          </a:p>
          <a:p>
            <a:r>
              <a:rPr lang="en-US">
                <a:latin typeface="+mn-lt"/>
              </a:rPr>
              <a:t>Need for investment in public health workforce (routine functions and surge capacity) </a:t>
            </a:r>
          </a:p>
          <a:p>
            <a:pPr lvl="1"/>
            <a:r>
              <a:rPr lang="en-US">
                <a:latin typeface="+mn-lt"/>
              </a:rPr>
              <a:t>This includes identification of skills needed and ensuring multisectoral teams are identified</a:t>
            </a:r>
          </a:p>
          <a:p>
            <a:r>
              <a:rPr lang="en-US">
                <a:latin typeface="+mn-lt"/>
              </a:rPr>
              <a:t>Need to strengthen surge protocols and coordination mechanisms </a:t>
            </a:r>
          </a:p>
          <a:p>
            <a:r>
              <a:rPr lang="en-US">
                <a:latin typeface="+mn-lt"/>
              </a:rPr>
              <a:t>Strengthen networks and collaboration within countries, regionally and internationally – NPHIs can act as bridge connectors</a:t>
            </a:r>
          </a:p>
          <a:p>
            <a:r>
              <a:rPr lang="en-US">
                <a:latin typeface="+mn-lt"/>
              </a:rPr>
              <a:t>NPHIs to be involved in regional and international plans and protocols, and can share best practices through regular engagements</a:t>
            </a:r>
          </a:p>
          <a:p>
            <a:endParaRPr lang="en-US">
              <a:latin typeface="+mn-lt"/>
            </a:endParaRPr>
          </a:p>
          <a:p>
            <a:endParaRPr lang="en-US">
              <a:latin typeface="+mn-lt"/>
            </a:endParaRPr>
          </a:p>
          <a:p>
            <a:pPr lvl="1"/>
            <a:endParaRPr lang="en-US">
              <a:latin typeface="+mn-lt"/>
            </a:endParaRPr>
          </a:p>
          <a:p>
            <a:pPr lvl="1"/>
            <a:endParaRPr lang="en-GB">
              <a:latin typeface="+mn-lt"/>
            </a:endParaRPr>
          </a:p>
          <a:p>
            <a:pPr marL="0" indent="0">
              <a:buNone/>
            </a:pPr>
            <a:endParaRPr lang="en-GB">
              <a:latin typeface="+mn-lt"/>
            </a:endParaRPr>
          </a:p>
          <a:p>
            <a:pPr marL="0" indent="0">
              <a:buNone/>
            </a:pPr>
            <a:endParaRPr lang="en-GB">
              <a:latin typeface="+mn-lt"/>
            </a:endParaRPr>
          </a:p>
          <a:p>
            <a:pPr marL="0" indent="0">
              <a:buNone/>
            </a:pPr>
            <a:endParaRPr lang="en-GB">
              <a:latin typeface="+mn-lt"/>
            </a:endParaRPr>
          </a:p>
          <a:p>
            <a:pPr marL="0" indent="0">
              <a:buNone/>
            </a:pPr>
            <a:endParaRPr lang="en-GB">
              <a:latin typeface="+mn-lt"/>
            </a:endParaRPr>
          </a:p>
          <a:p>
            <a:pPr marL="0" indent="0">
              <a:buNone/>
            </a:pPr>
            <a:endParaRPr lang="en-GB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0439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4DC2E-A7CA-640A-F4D2-0A38CBF06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777" y="277281"/>
            <a:ext cx="10515600" cy="1039132"/>
          </a:xfrm>
        </p:spPr>
        <p:txBody>
          <a:bodyPr>
            <a:normAutofit/>
          </a:bodyPr>
          <a:lstStyle/>
          <a:p>
            <a:r>
              <a:rPr lang="en-GB"/>
              <a:t>Deployments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2F3FD-D0BF-E69F-9B15-94BFBECC7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8558"/>
            <a:ext cx="10515600" cy="4688405"/>
          </a:xfrm>
        </p:spPr>
        <p:txBody>
          <a:bodyPr>
            <a:normAutofit/>
          </a:bodyPr>
          <a:lstStyle/>
          <a:p>
            <a:r>
              <a:rPr lang="en-CA">
                <a:latin typeface="+mn-lt"/>
              </a:rPr>
              <a:t>M</a:t>
            </a:r>
            <a:r>
              <a:rPr lang="en-CA" sz="2400">
                <a:latin typeface="+mn-lt"/>
              </a:rPr>
              <a:t>ost NPHIs were </a:t>
            </a:r>
            <a:r>
              <a:rPr lang="en-CA" sz="2400" b="1">
                <a:latin typeface="+mn-lt"/>
              </a:rPr>
              <a:t>able to deploy nationally </a:t>
            </a:r>
            <a:r>
              <a:rPr lang="en-CA" sz="2400">
                <a:latin typeface="+mn-lt"/>
              </a:rPr>
              <a:t>(62%), less so internationally (51%)</a:t>
            </a:r>
          </a:p>
          <a:p>
            <a:r>
              <a:rPr lang="en-CA">
                <a:latin typeface="+mn-lt"/>
              </a:rPr>
              <a:t>Most international </a:t>
            </a:r>
            <a:r>
              <a:rPr lang="en-CA" b="1">
                <a:latin typeface="+mn-lt"/>
              </a:rPr>
              <a:t>deployments tended to be within the same WHO Region or neighbouring countries</a:t>
            </a:r>
            <a:r>
              <a:rPr lang="en-CA">
                <a:latin typeface="+mn-lt"/>
              </a:rPr>
              <a:t>. </a:t>
            </a:r>
          </a:p>
          <a:p>
            <a:r>
              <a:rPr lang="en-CA">
                <a:latin typeface="+mn-lt"/>
              </a:rPr>
              <a:t>More distant deployments tended to be from NPHIs in higher income countries.</a:t>
            </a:r>
          </a:p>
          <a:p>
            <a:r>
              <a:rPr lang="en-CA" sz="2400">
                <a:latin typeface="+mn-lt"/>
              </a:rPr>
              <a:t>Most deployments </a:t>
            </a:r>
            <a:r>
              <a:rPr lang="en-CA" sz="2400" b="1">
                <a:latin typeface="+mn-lt"/>
              </a:rPr>
              <a:t>via existing mechanisms</a:t>
            </a:r>
            <a:r>
              <a:rPr lang="en-CA" sz="2400">
                <a:latin typeface="+mn-lt"/>
              </a:rPr>
              <a:t>, e.g. GOARN (48%), or regional networks, e.g., ECDC, African CDC (44%). </a:t>
            </a:r>
          </a:p>
          <a:p>
            <a:r>
              <a:rPr lang="en-CA" sz="2400">
                <a:latin typeface="+mn-lt"/>
              </a:rPr>
              <a:t>Some deployments were on an ad hoc basis (37%), and a few via NGOs (15%)</a:t>
            </a:r>
          </a:p>
          <a:p>
            <a:r>
              <a:rPr lang="en-GB" sz="2400">
                <a:latin typeface="+mn-lt"/>
              </a:rPr>
              <a:t>Deployment rates are not high. Most </a:t>
            </a:r>
            <a:r>
              <a:rPr lang="en-GB" sz="2400" b="1">
                <a:latin typeface="+mn-lt"/>
              </a:rPr>
              <a:t>deployments tend to be short </a:t>
            </a:r>
            <a:r>
              <a:rPr lang="en-GB" sz="2400">
                <a:latin typeface="+mn-lt"/>
              </a:rPr>
              <a:t>(3 months or less). Larger NPHIs tended to be more able to deploy.</a:t>
            </a:r>
          </a:p>
          <a:p>
            <a:endParaRPr lang="en-CA" sz="2400">
              <a:latin typeface="+mn-lt"/>
            </a:endParaRPr>
          </a:p>
          <a:p>
            <a:endParaRPr lang="en-CA" sz="2400">
              <a:latin typeface="+mn-lt"/>
            </a:endParaRPr>
          </a:p>
          <a:p>
            <a:endParaRPr lang="en-CA" sz="2400">
              <a:latin typeface="+mn-lt"/>
            </a:endParaRPr>
          </a:p>
          <a:p>
            <a:endParaRPr lang="en-GB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9072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University of Sheffield, United Kingdom | Study.EU">
            <a:extLst>
              <a:ext uri="{FF2B5EF4-FFF2-40B4-BE49-F238E27FC236}">
                <a16:creationId xmlns:a16="http://schemas.microsoft.com/office/drawing/2014/main" id="{5ADABDE7-D46C-3097-DE47-3825331E3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6042" y="5665375"/>
            <a:ext cx="2643292" cy="105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08FD90-3C49-6673-2C9E-7D92C968F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6367" y="309178"/>
            <a:ext cx="10515600" cy="1039132"/>
          </a:xfrm>
        </p:spPr>
        <p:txBody>
          <a:bodyPr>
            <a:normAutofit/>
          </a:bodyPr>
          <a:lstStyle/>
          <a:p>
            <a:r>
              <a:rPr lang="en-GB" sz="3200" b="1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A4971-C135-8C68-74F3-94038839D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367" y="1169581"/>
            <a:ext cx="8322332" cy="4244151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buNone/>
            </a:pPr>
            <a:r>
              <a:rPr lang="en-GB">
                <a:latin typeface="+mn-lt"/>
              </a:rPr>
              <a:t>With thanks to the gracious support, time and participation of the many NPHIs who took part in the survey and interviews. </a:t>
            </a:r>
          </a:p>
          <a:p>
            <a:pPr marL="0" indent="0">
              <a:buNone/>
            </a:pPr>
            <a:r>
              <a:rPr lang="en-GB">
                <a:latin typeface="+mn-lt"/>
              </a:rPr>
              <a:t>Also for their expert input to </a:t>
            </a:r>
          </a:p>
          <a:p>
            <a:r>
              <a:rPr lang="en-GB">
                <a:latin typeface="+mn-lt"/>
              </a:rPr>
              <a:t>Scott Dowell and Christophe Schmacthel, WHO GHEC</a:t>
            </a:r>
          </a:p>
          <a:p>
            <a:r>
              <a:rPr lang="en-GB">
                <a:latin typeface="+mn-lt"/>
              </a:rPr>
              <a:t>Ed Newman, UKHSA / GOARN</a:t>
            </a:r>
          </a:p>
          <a:p>
            <a:r>
              <a:rPr lang="en-GB">
                <a:latin typeface="+mn-lt"/>
              </a:rPr>
              <a:t>Meng Khaw, Public Health Wales / IANPHI</a:t>
            </a:r>
          </a:p>
          <a:p>
            <a:pPr marL="0" indent="0">
              <a:buNone/>
            </a:pPr>
            <a:r>
              <a:rPr lang="en-GB">
                <a:latin typeface="+mn-lt"/>
              </a:rPr>
              <a:t>BMGF funding that enabled the survey work to be done.</a:t>
            </a:r>
          </a:p>
          <a:p>
            <a:pPr marL="0" indent="0">
              <a:buNone/>
            </a:pPr>
            <a:r>
              <a:rPr lang="en-GB">
                <a:latin typeface="+mn-lt"/>
              </a:rPr>
              <a:t>Project team: </a:t>
            </a:r>
          </a:p>
          <a:p>
            <a:pPr marL="0" indent="0">
              <a:buNone/>
            </a:pPr>
            <a:r>
              <a:rPr lang="en-GB">
                <a:latin typeface="+mn-lt"/>
              </a:rPr>
              <a:t>Erin Rees, PHA Canada; Vicky Ng, PHA Canada; Naomh Gallagher, UKHSA; Janine Bezuidenhoudt, NICD South Africa; Julie Collins, UKHSA; Alex Thompson, University of Sheffield; Jose Langa, INS Mozambique; </a:t>
            </a:r>
            <a:r>
              <a:rPr lang="en-GB" err="1">
                <a:latin typeface="+mn-lt"/>
              </a:rPr>
              <a:t>Raphaele</a:t>
            </a:r>
            <a:r>
              <a:rPr lang="en-GB">
                <a:latin typeface="+mn-lt"/>
              </a:rPr>
              <a:t> Ismail, IANPHI; Rosita </a:t>
            </a:r>
            <a:r>
              <a:rPr lang="en-GB"/>
              <a:t>Wigand</a:t>
            </a:r>
            <a:r>
              <a:rPr lang="en-GB">
                <a:latin typeface="+mn-lt"/>
              </a:rPr>
              <a:t>, PHA Sweden/ IANPHI; Sadaf Lynes, IANPHI; Andrew Lee, UKHSA/University of Sheffield.</a:t>
            </a:r>
            <a:endParaRPr lang="en-GB">
              <a:latin typeface="+mn-lt"/>
              <a:ea typeface="Calibri"/>
              <a:cs typeface="Calibri"/>
            </a:endParaRPr>
          </a:p>
          <a:p>
            <a:pPr marL="0" indent="0">
              <a:buNone/>
            </a:pPr>
            <a:endParaRPr lang="en-GB">
              <a:latin typeface="+mn-lt"/>
            </a:endParaRPr>
          </a:p>
          <a:p>
            <a:pPr marL="0" indent="0">
              <a:buNone/>
            </a:pPr>
            <a:endParaRPr lang="en-GB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0B2E48-298F-2FAC-7257-55F8BD7068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30" y="5489378"/>
            <a:ext cx="2403504" cy="12886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66B451-79C4-860A-B948-1BA2A110B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1152" y="5682694"/>
            <a:ext cx="2674718" cy="10196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85F031-75C9-3934-021B-50503C91BB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1563" y="5579958"/>
            <a:ext cx="3150391" cy="10286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CF67D8-9665-07DB-D846-96795B80E65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7882" y="5665375"/>
            <a:ext cx="1081726" cy="10287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7C9EE1-33DA-6BE3-8DD1-BC67C859FE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57881" y="4817849"/>
            <a:ext cx="1448948" cy="762109"/>
          </a:xfrm>
          <a:prstGeom prst="rect">
            <a:avLst/>
          </a:prstGeom>
        </p:spPr>
      </p:pic>
      <p:pic>
        <p:nvPicPr>
          <p:cNvPr id="11" name="Picture 10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04CAACA8-2ACD-4D6B-DCFC-6C961D9E7D7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1954" y="1003355"/>
            <a:ext cx="3700131" cy="277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23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18BA663-0F9B-C143-A27D-EBBB28C31417}"/>
              </a:ext>
            </a:extLst>
          </p:cNvPr>
          <p:cNvSpPr txBox="1">
            <a:spLocks/>
          </p:cNvSpPr>
          <p:nvPr/>
        </p:nvSpPr>
        <p:spPr>
          <a:xfrm>
            <a:off x="401345" y="2840369"/>
            <a:ext cx="3428292" cy="17817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solidFill>
                  <a:schemeClr val="tx1">
                    <a:lumMod val="50000"/>
                    <a:lumOff val="50000"/>
                  </a:schemeClr>
                </a:solidFill>
                <a:latin typeface="Futura Std Light" panose="020B0402020204020303" pitchFamily="34" charset="0"/>
              </a:rPr>
              <a:t>Rosita Wigand,</a:t>
            </a:r>
          </a:p>
          <a:p>
            <a:r>
              <a:rPr lang="en-US" sz="1800" err="1">
                <a:solidFill>
                  <a:schemeClr val="tx1">
                    <a:lumMod val="50000"/>
                    <a:lumOff val="50000"/>
                  </a:schemeClr>
                </a:solidFill>
                <a:latin typeface="Futura Std Light" panose="020B0402020204020303" pitchFamily="34" charset="0"/>
              </a:rPr>
              <a:t>Programme</a:t>
            </a:r>
            <a:r>
              <a:rPr lang="en-US" sz="1800">
                <a:solidFill>
                  <a:schemeClr val="tx1">
                    <a:lumMod val="50000"/>
                    <a:lumOff val="50000"/>
                  </a:schemeClr>
                </a:solidFill>
                <a:latin typeface="Futura Std Light" panose="020B0402020204020303" pitchFamily="34" charset="0"/>
              </a:rPr>
              <a:t> Manager for International Initiatives, IANPHI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BD04758D-A026-9E45-97E3-B5BBF7FE1C1F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776325" y="2538132"/>
            <a:ext cx="7014330" cy="178173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4000" b="1">
                <a:latin typeface="Futura Std Light"/>
              </a:rPr>
              <a:t>Findings from the connected leaders' interviews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3ECB5FF-3ADD-4EDB-8780-B7C78B7538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45" y="848447"/>
            <a:ext cx="2543136" cy="98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45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CD9BE847-5879-4947-B1C4-D860F8A57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2456"/>
            <a:ext cx="10515600" cy="897622"/>
          </a:xfrm>
        </p:spPr>
        <p:txBody>
          <a:bodyPr/>
          <a:lstStyle/>
          <a:p>
            <a:r>
              <a:rPr lang="en-US"/>
              <a:t>Key Informant Interviews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CF8CFFE-A4A4-45D0-9B32-9336CE757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420" y="2370338"/>
            <a:ext cx="10368379" cy="3806625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Director generals or their deputies of 15 NPHIs</a:t>
            </a:r>
          </a:p>
          <a:p>
            <a:r>
              <a:rPr lang="en-US"/>
              <a:t>Different World Bank income groups</a:t>
            </a:r>
          </a:p>
          <a:p>
            <a:pPr lvl="1"/>
            <a:r>
              <a:rPr lang="en-US"/>
              <a:t>HIC 6, UMIC 3, LMIC 3, LIC 3</a:t>
            </a:r>
          </a:p>
          <a:p>
            <a:r>
              <a:rPr lang="en-US"/>
              <a:t>All WHO Regions</a:t>
            </a:r>
          </a:p>
          <a:p>
            <a:pPr lvl="1"/>
            <a:r>
              <a:rPr lang="en-US"/>
              <a:t>AFRO 6	AMRO	3	EMRO 3	SEARO	1	WPRO	2</a:t>
            </a:r>
          </a:p>
          <a:p>
            <a:r>
              <a:rPr lang="en-US"/>
              <a:t>Different types of NPHIs: </a:t>
            </a:r>
          </a:p>
          <a:p>
            <a:pPr lvl="1"/>
            <a:r>
              <a:rPr lang="en-US"/>
              <a:t>regional NPHI responsible for several countries</a:t>
            </a:r>
          </a:p>
          <a:p>
            <a:pPr lvl="1"/>
            <a:r>
              <a:rPr lang="en-US"/>
              <a:t>national level NPHIs in centralized and decentralized countries</a:t>
            </a:r>
          </a:p>
          <a:p>
            <a:pPr lvl="1"/>
            <a:r>
              <a:rPr lang="en-US"/>
              <a:t>national level NPHIs in a federated state</a:t>
            </a:r>
          </a:p>
          <a:p>
            <a:pPr lvl="1"/>
            <a:r>
              <a:rPr lang="en-US"/>
              <a:t>sub-national/provincial level NPHIs in a federation.</a:t>
            </a:r>
          </a:p>
        </p:txBody>
      </p:sp>
    </p:spTree>
    <p:extLst>
      <p:ext uri="{BB962C8B-B14F-4D97-AF65-F5344CB8AC3E}">
        <p14:creationId xmlns:p14="http://schemas.microsoft.com/office/powerpoint/2010/main" val="3566286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3F09FEA0-BFE4-4D66-89CF-0EDA7328B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5118"/>
            <a:ext cx="10515600" cy="1047565"/>
          </a:xfrm>
        </p:spPr>
        <p:txBody>
          <a:bodyPr/>
          <a:lstStyle/>
          <a:p>
            <a:r>
              <a:rPr lang="en-US"/>
              <a:t>Objectives of Key Informant Interviews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0A4E75C-73DB-4610-9548-D58A60D37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2683"/>
            <a:ext cx="6761085" cy="336019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/>
              <a:t>To explore the concept of connected leadership for all-hazards emergencies, from sub-national, national, regional and international perspectives</a:t>
            </a:r>
          </a:p>
          <a:p>
            <a:r>
              <a:rPr lang="en-US"/>
              <a:t>To discuss enablers and barriers to NPHIs responding to national, regional and international health emergencies</a:t>
            </a:r>
          </a:p>
          <a:p>
            <a:pPr marL="0" indent="0">
              <a:buNone/>
            </a:pPr>
            <a:r>
              <a:rPr lang="en-US">
                <a:solidFill>
                  <a:srgbClr val="FF0000"/>
                </a:solidFill>
              </a:rPr>
              <a:t> </a:t>
            </a:r>
          </a:p>
          <a:p>
            <a:endParaRPr lang="sv-SE"/>
          </a:p>
          <a:p>
            <a:endParaRPr lang="sv-SE"/>
          </a:p>
          <a:p>
            <a:pPr marL="457200" lvl="1" indent="0">
              <a:buNone/>
            </a:pPr>
            <a:endParaRPr lang="sv-SE"/>
          </a:p>
          <a:p>
            <a:pPr lvl="1"/>
            <a:endParaRPr lang="sv-S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0F345F-B6C0-47F9-81C9-C149ADF150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4594" y="2213315"/>
            <a:ext cx="4148830" cy="3419567"/>
          </a:xfrm>
          <a:prstGeom prst="rect">
            <a:avLst/>
          </a:prstGeom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1209659B-A3AE-4C95-8C76-8D4B069D8E25}"/>
              </a:ext>
            </a:extLst>
          </p:cNvPr>
          <p:cNvSpPr txBox="1"/>
          <p:nvPr/>
        </p:nvSpPr>
        <p:spPr>
          <a:xfrm>
            <a:off x="10633229" y="5632882"/>
            <a:ext cx="14411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/>
              <a:t>Image source: A Lee</a:t>
            </a:r>
          </a:p>
        </p:txBody>
      </p:sp>
    </p:spTree>
    <p:extLst>
      <p:ext uri="{BB962C8B-B14F-4D97-AF65-F5344CB8AC3E}">
        <p14:creationId xmlns:p14="http://schemas.microsoft.com/office/powerpoint/2010/main" val="2297743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04E8910-FD72-48D4-A17A-E81DB2BED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Themes Emerging from Interviews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223FD2D7-56EB-4464-AA48-6549665632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93828" y="207357"/>
            <a:ext cx="8098172" cy="6443285"/>
          </a:xfrm>
        </p:spPr>
      </p:pic>
    </p:spTree>
    <p:extLst>
      <p:ext uri="{BB962C8B-B14F-4D97-AF65-F5344CB8AC3E}">
        <p14:creationId xmlns:p14="http://schemas.microsoft.com/office/powerpoint/2010/main" val="18698737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9C9D8853-1613-4DE9-B814-6DB8147B6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6140"/>
            <a:ext cx="10515600" cy="843379"/>
          </a:xfrm>
        </p:spPr>
        <p:txBody>
          <a:bodyPr/>
          <a:lstStyle/>
          <a:p>
            <a:r>
              <a:rPr lang="en-US"/>
              <a:t>Legal and Political Mandates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CC4BC37D-D940-4D46-9BDF-7AD460D59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157" y="2139519"/>
            <a:ext cx="10942468" cy="3737498"/>
          </a:xfrm>
        </p:spPr>
        <p:txBody>
          <a:bodyPr>
            <a:normAutofit/>
          </a:bodyPr>
          <a:lstStyle/>
          <a:p>
            <a:r>
              <a:rPr lang="en-US"/>
              <a:t>Legal mandate and governance framework dictate the permissions, remit and autonomy that an NPHI has to operate in health emergencies</a:t>
            </a:r>
          </a:p>
          <a:p>
            <a:pPr lvl="1"/>
            <a:r>
              <a:rPr lang="en-US"/>
              <a:t>Remit for health emergencies may be split</a:t>
            </a:r>
          </a:p>
          <a:p>
            <a:pPr lvl="1"/>
            <a:r>
              <a:rPr lang="en-US"/>
              <a:t>Considerable variability in the legal mandate</a:t>
            </a:r>
          </a:p>
          <a:p>
            <a:r>
              <a:rPr lang="en-US"/>
              <a:t>Political support</a:t>
            </a:r>
          </a:p>
          <a:p>
            <a:pPr lvl="1"/>
            <a:r>
              <a:rPr lang="en-US"/>
              <a:t>Appeared to correlate with degree of resourcing for the NPHI and remit</a:t>
            </a:r>
          </a:p>
          <a:p>
            <a:r>
              <a:rPr lang="en-US"/>
              <a:t>Political context both enabler or constraint on NPHIs activities in health emergencies and in global health engagement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FE55302-7C23-4CDB-BA18-9F97A122D9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2567" y="241248"/>
            <a:ext cx="1771897" cy="147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6666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5EF50E1-2D91-49C9-A37F-FB28281F8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7690"/>
            <a:ext cx="10515600" cy="897464"/>
          </a:xfrm>
        </p:spPr>
        <p:txBody>
          <a:bodyPr/>
          <a:lstStyle/>
          <a:p>
            <a:r>
              <a:rPr lang="en-US"/>
              <a:t>Mechanisms and Processes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19454D5-0223-47D7-A0A4-019D3B239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222" y="1935154"/>
            <a:ext cx="9761248" cy="4465646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Need for clear mechanisms for mobilizing surge capacity from their own staff</a:t>
            </a:r>
          </a:p>
          <a:p>
            <a:r>
              <a:rPr lang="en-US"/>
              <a:t>Coordination of surge responses</a:t>
            </a:r>
          </a:p>
          <a:p>
            <a:pPr lvl="1"/>
            <a:r>
              <a:rPr lang="en-US"/>
              <a:t>Multiple routes: NPHI-NPHI, ministry-ministry, government-government, WHO, partner collaboration networks, GOARN	</a:t>
            </a:r>
          </a:p>
          <a:p>
            <a:pPr lvl="1"/>
            <a:r>
              <a:rPr lang="en-US"/>
              <a:t>Mechanisms in place, bilateral agreements, EU Health Task Force</a:t>
            </a:r>
          </a:p>
          <a:p>
            <a:r>
              <a:rPr lang="en-US"/>
              <a:t>Issues with deploying a response</a:t>
            </a:r>
          </a:p>
          <a:p>
            <a:pPr lvl="1"/>
            <a:r>
              <a:rPr lang="en-US"/>
              <a:t>late engagement, legislative requirements</a:t>
            </a:r>
          </a:p>
          <a:p>
            <a:pPr lvl="1"/>
            <a:r>
              <a:rPr lang="en-US"/>
              <a:t>Need for </a:t>
            </a:r>
            <a:r>
              <a:rPr lang="en-US" i="1"/>
              <a:t>“prepared and tested logistics”</a:t>
            </a:r>
          </a:p>
          <a:p>
            <a:r>
              <a:rPr lang="en-US"/>
              <a:t>Government approval for international deployments</a:t>
            </a:r>
          </a:p>
          <a:p>
            <a:pPr lvl="1"/>
            <a:r>
              <a:rPr lang="en-US"/>
              <a:t>Clear request for assistance</a:t>
            </a:r>
          </a:p>
          <a:p>
            <a:pPr lvl="1"/>
            <a:r>
              <a:rPr lang="en-US"/>
              <a:t>Speed of the decision-making process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E8CFFF4-5D17-4B42-AE8D-557B1C57FB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07" r="5933"/>
          <a:stretch/>
        </p:blipFill>
        <p:spPr>
          <a:xfrm>
            <a:off x="10044044" y="310717"/>
            <a:ext cx="1541315" cy="162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030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4DC2E-A7CA-640A-F4D2-0A38CBF06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1725" y="254908"/>
            <a:ext cx="8328120" cy="1039132"/>
          </a:xfrm>
        </p:spPr>
        <p:txBody>
          <a:bodyPr>
            <a:normAutofit/>
          </a:bodyPr>
          <a:lstStyle/>
          <a:p>
            <a:r>
              <a:rPr lang="en-GB" b="1"/>
              <a:t>Demographics of respondents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6535191"/>
              </p:ext>
            </p:extLst>
          </p:nvPr>
        </p:nvGraphicFramePr>
        <p:xfrm>
          <a:off x="5635037" y="1382888"/>
          <a:ext cx="6303398" cy="4969437"/>
        </p:xfrm>
        <a:graphic>
          <a:graphicData uri="http://schemas.openxmlformats.org/drawingml/2006/table">
            <a:tbl>
              <a:tblPr>
                <a:tableStyleId>{6E25E649-3F16-4E02-A733-19D2CDBF48F0}</a:tableStyleId>
              </a:tblPr>
              <a:tblGrid>
                <a:gridCol w="4408541">
                  <a:extLst>
                    <a:ext uri="{9D8B030D-6E8A-4147-A177-3AD203B41FA5}">
                      <a16:colId xmlns:a16="http://schemas.microsoft.com/office/drawing/2014/main" val="2852781799"/>
                    </a:ext>
                  </a:extLst>
                </a:gridCol>
                <a:gridCol w="921778">
                  <a:extLst>
                    <a:ext uri="{9D8B030D-6E8A-4147-A177-3AD203B41FA5}">
                      <a16:colId xmlns:a16="http://schemas.microsoft.com/office/drawing/2014/main" val="410150249"/>
                    </a:ext>
                  </a:extLst>
                </a:gridCol>
                <a:gridCol w="973079">
                  <a:extLst>
                    <a:ext uri="{9D8B030D-6E8A-4147-A177-3AD203B41FA5}">
                      <a16:colId xmlns:a16="http://schemas.microsoft.com/office/drawing/2014/main" val="4182492527"/>
                    </a:ext>
                  </a:extLst>
                </a:gridCol>
              </a:tblGrid>
              <a:tr h="1293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1" u="none" strike="noStrike" dirty="0">
                          <a:effectLst/>
                        </a:rPr>
                        <a:t>Demographic</a:t>
                      </a:r>
                      <a:endParaRPr lang="en-GB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0" marR="4620" marT="4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1" u="none" strike="noStrike" dirty="0">
                          <a:effectLst/>
                        </a:rPr>
                        <a:t>Number</a:t>
                      </a:r>
                      <a:endParaRPr lang="en-GB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0" marR="4620" marT="462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1" u="none" strike="noStrike" dirty="0">
                          <a:effectLst/>
                        </a:rPr>
                        <a:t>Percentage</a:t>
                      </a:r>
                      <a:endParaRPr lang="en-GB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0" marR="4620" marT="462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202325"/>
                  </a:ext>
                </a:extLst>
              </a:tr>
              <a:tr h="12935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GB" sz="1500" b="1" u="none" strike="noStrike" dirty="0">
                          <a:effectLst/>
                        </a:rPr>
                        <a:t>Type of organization (n=58)</a:t>
                      </a:r>
                      <a:endParaRPr lang="en-GB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0" marR="4620" marT="462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2160559"/>
                  </a:ext>
                </a:extLst>
              </a:tr>
              <a:tr h="129350"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National Public Health Institute</a:t>
                      </a:r>
                      <a:endParaRPr lang="en-GB" sz="15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0" marR="4620" marT="462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52</a:t>
                      </a:r>
                      <a:endParaRPr lang="en-GB" sz="15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0" marR="4620" marT="462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90%</a:t>
                      </a:r>
                      <a:endParaRPr lang="en-GB" sz="15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0" marR="4620" marT="462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70209877"/>
                  </a:ext>
                </a:extLst>
              </a:tr>
              <a:tr h="129350"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u="none" strike="noStrike" dirty="0">
                          <a:effectLst/>
                        </a:rPr>
                        <a:t>Other government department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0" marR="4620" marT="462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u="none" strike="noStrike" dirty="0">
                          <a:effectLst/>
                        </a:rPr>
                        <a:t>3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0" marR="4620" marT="462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u="none" strike="noStrike" dirty="0">
                          <a:effectLst/>
                        </a:rPr>
                        <a:t>5%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0" marR="4620" marT="462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28885860"/>
                  </a:ext>
                </a:extLst>
              </a:tr>
              <a:tr h="129350"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u="none" strike="noStrike" dirty="0">
                          <a:effectLst/>
                        </a:rPr>
                        <a:t>Ministry of Health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0" marR="4620" marT="462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u="none" strike="noStrike" dirty="0">
                          <a:effectLst/>
                        </a:rPr>
                        <a:t>2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0" marR="4620" marT="462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u="none" strike="noStrike" dirty="0">
                          <a:effectLst/>
                        </a:rPr>
                        <a:t>3%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0" marR="4620" marT="462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95243612"/>
                  </a:ext>
                </a:extLst>
              </a:tr>
              <a:tr h="129350"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u="none" strike="noStrike" dirty="0">
                          <a:effectLst/>
                        </a:rPr>
                        <a:t>Other organization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0" marR="4620" marT="462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u="none" strike="noStrike" dirty="0">
                          <a:effectLst/>
                        </a:rPr>
                        <a:t>1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0" marR="4620" marT="462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u="none" strike="noStrike" dirty="0">
                          <a:effectLst/>
                        </a:rPr>
                        <a:t>2%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0" marR="4620" marT="462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47401569"/>
                  </a:ext>
                </a:extLst>
              </a:tr>
              <a:tr h="12935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GB" sz="1500" b="1" u="none" strike="noStrike" dirty="0">
                          <a:effectLst/>
                        </a:rPr>
                        <a:t>Membership (n=56)</a:t>
                      </a:r>
                      <a:endParaRPr lang="en-GB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0" marR="4620" marT="462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3295633"/>
                  </a:ext>
                </a:extLst>
              </a:tr>
              <a:tr h="129350"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National Member </a:t>
                      </a:r>
                      <a:endParaRPr lang="en-GB" sz="15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0" marR="4620" marT="462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48</a:t>
                      </a:r>
                      <a:endParaRPr lang="en-GB" sz="15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0" marR="4620" marT="462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86%</a:t>
                      </a:r>
                      <a:endParaRPr lang="en-GB" sz="15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0" marR="4620" marT="462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50597580"/>
                  </a:ext>
                </a:extLst>
              </a:tr>
              <a:tr h="129350"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u="none" strike="noStrike" dirty="0">
                          <a:effectLst/>
                        </a:rPr>
                        <a:t>Associate member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0" marR="4620" marT="462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u="none" strike="noStrike" dirty="0">
                          <a:effectLst/>
                        </a:rPr>
                        <a:t>8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0" marR="4620" marT="462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u="none" strike="noStrike" dirty="0">
                          <a:effectLst/>
                        </a:rPr>
                        <a:t>14%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0" marR="4620" marT="462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21396835"/>
                  </a:ext>
                </a:extLst>
              </a:tr>
              <a:tr h="12935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GB" sz="1500" b="1" u="none" strike="noStrike" dirty="0">
                          <a:effectLst/>
                        </a:rPr>
                        <a:t>Scope of work (n=59)</a:t>
                      </a:r>
                      <a:endParaRPr lang="en-GB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0" marR="4620" marT="462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2519533"/>
                  </a:ext>
                </a:extLst>
              </a:tr>
              <a:tr h="38804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Local remit with teams operating at the local/provincial/state level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0" marR="4620" marT="462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u="none" strike="noStrike" dirty="0">
                          <a:effectLst/>
                        </a:rPr>
                        <a:t>25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0" marR="4620" marT="462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u="none" strike="noStrike" dirty="0">
                          <a:effectLst/>
                        </a:rPr>
                        <a:t>42%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0" marR="4620" marT="462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34575916"/>
                  </a:ext>
                </a:extLst>
              </a:tr>
              <a:tr h="25869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National remit with teams operating at the national level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0" marR="4620" marT="462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56</a:t>
                      </a:r>
                      <a:endParaRPr lang="en-GB" sz="15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0" marR="4620" marT="462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95%</a:t>
                      </a:r>
                      <a:endParaRPr lang="en-GB" sz="15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0" marR="4620" marT="462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82231272"/>
                  </a:ext>
                </a:extLst>
              </a:tr>
              <a:tr h="25869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International remit with teams operating internationally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0" marR="4620" marT="462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u="none" strike="noStrike" dirty="0">
                          <a:effectLst/>
                        </a:rPr>
                        <a:t>17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0" marR="4620" marT="462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u="none" strike="noStrike" dirty="0">
                          <a:effectLst/>
                        </a:rPr>
                        <a:t>29%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0" marR="4620" marT="462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50500822"/>
                  </a:ext>
                </a:extLst>
              </a:tr>
              <a:tr h="258699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500" b="1" u="none" strike="noStrike" dirty="0">
                          <a:effectLst/>
                        </a:rPr>
                        <a:t>Total number of employees (n=60)</a:t>
                      </a:r>
                    </a:p>
                  </a:txBody>
                  <a:tcPr marL="4620" marR="4620" marT="462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4317683"/>
                  </a:ext>
                </a:extLst>
              </a:tr>
              <a:tr h="129350"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&lt; 100</a:t>
                      </a:r>
                      <a:endParaRPr lang="en-GB" sz="15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0" marR="4620" marT="462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5</a:t>
                      </a:r>
                      <a:endParaRPr lang="en-GB" sz="15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0" marR="4620" marT="462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8%</a:t>
                      </a:r>
                      <a:endParaRPr lang="en-GB" sz="15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0" marR="4620" marT="462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84502684"/>
                  </a:ext>
                </a:extLst>
              </a:tr>
              <a:tr h="129350"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101 - 500</a:t>
                      </a:r>
                      <a:endParaRPr lang="en-GB" sz="15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0" marR="4620" marT="462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28</a:t>
                      </a:r>
                      <a:endParaRPr lang="en-GB" sz="15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0" marR="4620" marT="462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47%</a:t>
                      </a:r>
                      <a:endParaRPr lang="en-GB" sz="15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0" marR="4620" marT="462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88344995"/>
                  </a:ext>
                </a:extLst>
              </a:tr>
              <a:tr h="129350"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u="none" strike="noStrike" dirty="0">
                          <a:effectLst/>
                        </a:rPr>
                        <a:t>501 - 1000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0" marR="4620" marT="462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u="none" strike="noStrike" dirty="0">
                          <a:effectLst/>
                        </a:rPr>
                        <a:t>10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0" marR="4620" marT="462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u="none" strike="noStrike" dirty="0">
                          <a:effectLst/>
                        </a:rPr>
                        <a:t>17%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0" marR="4620" marT="462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08087076"/>
                  </a:ext>
                </a:extLst>
              </a:tr>
              <a:tr h="129350"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u="none" strike="noStrike" dirty="0">
                          <a:effectLst/>
                        </a:rPr>
                        <a:t>1000 - 2000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0" marR="4620" marT="462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u="none" strike="noStrike" dirty="0">
                          <a:effectLst/>
                        </a:rPr>
                        <a:t>7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0" marR="4620" marT="462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u="none" strike="noStrike" dirty="0">
                          <a:effectLst/>
                        </a:rPr>
                        <a:t>12%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0" marR="4620" marT="462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50703322"/>
                  </a:ext>
                </a:extLst>
              </a:tr>
              <a:tr h="129350"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u="none" strike="noStrike" dirty="0">
                          <a:effectLst/>
                        </a:rPr>
                        <a:t>2000 + 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0" marR="4620" marT="462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u="none" strike="noStrike" dirty="0">
                          <a:effectLst/>
                        </a:rPr>
                        <a:t>9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0" marR="4620" marT="462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u="none" strike="noStrike" dirty="0">
                          <a:effectLst/>
                        </a:rPr>
                        <a:t>15%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0" marR="4620" marT="462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56926775"/>
                  </a:ext>
                </a:extLst>
              </a:tr>
              <a:tr h="129350"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u="none" strike="noStrike" dirty="0">
                          <a:effectLst/>
                        </a:rPr>
                        <a:t>Not known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0" marR="4620" marT="462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u="none" strike="noStrike" dirty="0">
                          <a:effectLst/>
                        </a:rPr>
                        <a:t>1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0" marR="4620" marT="462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u="none" strike="noStrike" dirty="0">
                          <a:effectLst/>
                        </a:rPr>
                        <a:t>2%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0" marR="4620" marT="462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50866511"/>
                  </a:ext>
                </a:extLst>
              </a:tr>
            </a:tbl>
          </a:graphicData>
        </a:graphic>
      </p:graphicFrame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C32F3FD-D0BF-E69F-9B15-94BFBECC7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550" y="1385241"/>
            <a:ext cx="5029905" cy="521811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latin typeface="+mn-lt"/>
              </a:rPr>
              <a:t>NPHIs (90%)</a:t>
            </a:r>
          </a:p>
          <a:p>
            <a:r>
              <a:rPr lang="en-GB" dirty="0">
                <a:latin typeface="+mn-lt"/>
              </a:rPr>
              <a:t>National member (86%)</a:t>
            </a:r>
          </a:p>
          <a:p>
            <a:r>
              <a:rPr lang="en-GB" dirty="0">
                <a:latin typeface="+mn-lt"/>
              </a:rPr>
              <a:t>Scope of work</a:t>
            </a:r>
            <a:endParaRPr lang="en-GB" dirty="0">
              <a:latin typeface="+mn-lt"/>
              <a:ea typeface="Calibri"/>
              <a:cs typeface="Calibri"/>
            </a:endParaRPr>
          </a:p>
          <a:p>
            <a:pPr lvl="1"/>
            <a:r>
              <a:rPr lang="en-GB" dirty="0">
                <a:latin typeface="+mn-lt"/>
              </a:rPr>
              <a:t>National remit with teams operating at national level (95%)</a:t>
            </a:r>
            <a:endParaRPr lang="en-GB" dirty="0">
              <a:latin typeface="+mn-lt"/>
              <a:ea typeface="Calibri"/>
              <a:cs typeface="Calibri"/>
            </a:endParaRPr>
          </a:p>
          <a:p>
            <a:pPr lvl="1"/>
            <a:r>
              <a:rPr lang="en-GB" dirty="0">
                <a:latin typeface="+mn-lt"/>
              </a:rPr>
              <a:t>International remit (29%)</a:t>
            </a:r>
            <a:endParaRPr lang="en-GB" dirty="0">
              <a:latin typeface="+mn-lt"/>
              <a:ea typeface="Calibri"/>
              <a:cs typeface="Calibri"/>
            </a:endParaRPr>
          </a:p>
          <a:p>
            <a:pPr lvl="2">
              <a:buFont typeface="Wingdings" panose="020B0604020202020204" pitchFamily="34" charset="0"/>
              <a:buChar char="§"/>
            </a:pPr>
            <a:r>
              <a:rPr lang="en-GB" dirty="0">
                <a:ea typeface="Calibri"/>
                <a:cs typeface="Calibri"/>
              </a:rPr>
              <a:t>HIC, AMRO</a:t>
            </a:r>
          </a:p>
          <a:p>
            <a:r>
              <a:rPr lang="en-GB" dirty="0">
                <a:latin typeface="+mn-lt"/>
              </a:rPr>
              <a:t>Total number of employees of less than 500 (55%)</a:t>
            </a:r>
            <a:endParaRPr lang="en-GB" dirty="0">
              <a:latin typeface="+mn-lt"/>
              <a:ea typeface="Calibri"/>
              <a:cs typeface="Calibri"/>
            </a:endParaRPr>
          </a:p>
          <a:p>
            <a:r>
              <a:rPr lang="en-GB" dirty="0">
                <a:ea typeface="Calibri"/>
                <a:cs typeface="Calibri"/>
              </a:rPr>
              <a:t>Most NPHIs established more than 10 years ago (72%)</a:t>
            </a:r>
            <a:endParaRPr lang="en-GB" dirty="0">
              <a:latin typeface="+mn-lt"/>
              <a:ea typeface="Calibri"/>
              <a:cs typeface="Calibri"/>
            </a:endParaRPr>
          </a:p>
          <a:p>
            <a:endParaRPr lang="en-GB" dirty="0">
              <a:latin typeface="+mn-lt"/>
              <a:ea typeface="Calibri"/>
              <a:cs typeface="Calibri"/>
            </a:endParaRPr>
          </a:p>
          <a:p>
            <a:pPr lvl="1"/>
            <a:endParaRPr lang="en-GB" dirty="0">
              <a:latin typeface="+mn-lt"/>
            </a:endParaRPr>
          </a:p>
          <a:p>
            <a:pPr lvl="1"/>
            <a:endParaRPr lang="en-GB" dirty="0">
              <a:latin typeface="+mn-lt"/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en-GB" dirty="0">
              <a:latin typeface="+mn-lt"/>
            </a:endParaRPr>
          </a:p>
          <a:p>
            <a:pPr marL="0" indent="0">
              <a:buNone/>
            </a:pPr>
            <a:endParaRPr lang="en-GB" dirty="0">
              <a:latin typeface="+mn-lt"/>
            </a:endParaRPr>
          </a:p>
          <a:p>
            <a:pPr marL="0" indent="0">
              <a:buNone/>
            </a:pPr>
            <a:endParaRPr lang="en-GB" dirty="0">
              <a:latin typeface="+mn-lt"/>
            </a:endParaRPr>
          </a:p>
          <a:p>
            <a:pPr marL="0" indent="0">
              <a:buNone/>
            </a:pPr>
            <a:endParaRPr lang="en-GB" dirty="0">
              <a:latin typeface="+mn-lt"/>
            </a:endParaRPr>
          </a:p>
          <a:p>
            <a:pPr marL="0" indent="0">
              <a:buNone/>
            </a:pPr>
            <a:endParaRPr lang="en-GB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0726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50D487F-12AB-40A1-AD08-C0A56EE4F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179" y="973123"/>
            <a:ext cx="10515600" cy="788565"/>
          </a:xfrm>
        </p:spPr>
        <p:txBody>
          <a:bodyPr/>
          <a:lstStyle/>
          <a:p>
            <a:r>
              <a:rPr lang="en-US"/>
              <a:t>Workforce and Resources, 1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76501C3-74F2-4A16-871A-4A03AA1D2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401" y="2113131"/>
            <a:ext cx="10510421" cy="3985828"/>
          </a:xfrm>
        </p:spPr>
        <p:txBody>
          <a:bodyPr>
            <a:normAutofit lnSpcReduction="10000"/>
          </a:bodyPr>
          <a:lstStyle/>
          <a:p>
            <a:r>
              <a:rPr lang="en-US"/>
              <a:t>Resource mobilization, a major barrier or enabler</a:t>
            </a:r>
          </a:p>
          <a:p>
            <a:pPr lvl="1"/>
            <a:r>
              <a:rPr lang="en-US"/>
              <a:t>Need to apply for funds from MoF</a:t>
            </a:r>
          </a:p>
          <a:p>
            <a:pPr lvl="1"/>
            <a:r>
              <a:rPr lang="en-US"/>
              <a:t>Delays in the process</a:t>
            </a:r>
          </a:p>
          <a:p>
            <a:pPr lvl="1"/>
            <a:r>
              <a:rPr lang="en-US"/>
              <a:t>Dependence on donors and development partners</a:t>
            </a:r>
          </a:p>
          <a:p>
            <a:pPr lvl="1"/>
            <a:r>
              <a:rPr lang="en-US"/>
              <a:t>Shrinking NPHI budgets</a:t>
            </a:r>
          </a:p>
          <a:p>
            <a:pPr lvl="1"/>
            <a:r>
              <a:rPr lang="en-US"/>
              <a:t>Some emergency resources needed found outside the NPHI</a:t>
            </a:r>
          </a:p>
          <a:p>
            <a:r>
              <a:rPr lang="en-US"/>
              <a:t>Sustained and predictable funding including for emergency preparedness:</a:t>
            </a:r>
          </a:p>
          <a:p>
            <a:pPr marL="457200" lvl="1" indent="0">
              <a:buNone/>
            </a:pPr>
            <a:r>
              <a:rPr lang="en-US" i="1"/>
              <a:t>”In a crisis there will be funding. The funds become available when the house is on fire. The challenge is to have funding before it is aflame”</a:t>
            </a:r>
          </a:p>
          <a:p>
            <a:pPr marL="0" indent="0" algn="r">
              <a:buNone/>
            </a:pPr>
            <a:endParaRPr lang="en-US" i="1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E04DD08-FD29-4D8D-9F31-C3D27FDDB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0255" y="170973"/>
            <a:ext cx="1724266" cy="147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50587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E7F83D-EBC9-40DF-AEA3-9FC410339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9233"/>
            <a:ext cx="10515600" cy="822121"/>
          </a:xfrm>
        </p:spPr>
        <p:txBody>
          <a:bodyPr>
            <a:normAutofit/>
          </a:bodyPr>
          <a:lstStyle/>
          <a:p>
            <a:r>
              <a:rPr lang="en-US"/>
              <a:t>Workforce and Resources 2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2FDD250-F644-4EAB-9E5A-D137F2F30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21" y="1795244"/>
            <a:ext cx="10515600" cy="3917189"/>
          </a:xfrm>
        </p:spPr>
        <p:txBody>
          <a:bodyPr>
            <a:normAutofit fontScale="92500"/>
          </a:bodyPr>
          <a:lstStyle/>
          <a:p>
            <a:r>
              <a:rPr lang="en-US"/>
              <a:t>Capacity and surge capacity gaps</a:t>
            </a:r>
            <a:endParaRPr lang="en-US" i="1"/>
          </a:p>
          <a:p>
            <a:pPr lvl="1"/>
            <a:r>
              <a:rPr lang="en-US"/>
              <a:t>Difficult to deploy staff (numbers, experience, day-jobs, length of deployment)</a:t>
            </a:r>
          </a:p>
          <a:p>
            <a:pPr lvl="1"/>
            <a:r>
              <a:rPr lang="en-US"/>
              <a:t>Existing capacity gaps (right staffing, skill mix)</a:t>
            </a:r>
          </a:p>
          <a:p>
            <a:pPr lvl="1"/>
            <a:r>
              <a:rPr lang="en-US"/>
              <a:t>Training and capacity building, not just for national but also sub-national levels</a:t>
            </a:r>
          </a:p>
          <a:p>
            <a:pPr lvl="1"/>
            <a:r>
              <a:rPr lang="en-US"/>
              <a:t>Contextual awareness (particularly international deployments)</a:t>
            </a:r>
          </a:p>
          <a:p>
            <a:pPr lvl="1"/>
            <a:r>
              <a:rPr lang="en-US"/>
              <a:t>Staff retention</a:t>
            </a:r>
          </a:p>
          <a:p>
            <a:r>
              <a:rPr lang="en-US"/>
              <a:t>Knowledge, data and information sharing</a:t>
            </a:r>
          </a:p>
          <a:p>
            <a:pPr lvl="1"/>
            <a:r>
              <a:rPr lang="en-US"/>
              <a:t>To be sustained </a:t>
            </a:r>
            <a:r>
              <a:rPr lang="en-US" i="1"/>
              <a:t>”in peace time” </a:t>
            </a:r>
            <a:r>
              <a:rPr lang="en-US"/>
              <a:t>between emergencies</a:t>
            </a:r>
          </a:p>
          <a:p>
            <a:pPr lvl="1"/>
            <a:r>
              <a:rPr lang="en-US"/>
              <a:t>Facilitate information and knowledge exchange, good practice and learning within and between countries (</a:t>
            </a:r>
            <a:r>
              <a:rPr lang="en-US" err="1"/>
              <a:t>eg.</a:t>
            </a:r>
            <a:r>
              <a:rPr lang="en-US"/>
              <a:t> </a:t>
            </a:r>
            <a:r>
              <a:rPr lang="en-US" err="1"/>
              <a:t>simex</a:t>
            </a:r>
            <a:r>
              <a:rPr lang="en-US"/>
              <a:t>)</a:t>
            </a:r>
          </a:p>
          <a:p>
            <a:endParaRPr lang="sv-SE"/>
          </a:p>
          <a:p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02A2D7CF-4B34-4304-8A6F-58D02EE0A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0255" y="170973"/>
            <a:ext cx="1724266" cy="147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56936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EB8293-0B96-4C4A-928E-A4E3E9C83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4734"/>
            <a:ext cx="10515600" cy="1006679"/>
          </a:xfrm>
        </p:spPr>
        <p:txBody>
          <a:bodyPr/>
          <a:lstStyle/>
          <a:p>
            <a:r>
              <a:rPr lang="en-US"/>
              <a:t>System and Structures, 1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B9690608-A3AA-46E9-8931-9CEC8E8801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2719" y="2228295"/>
            <a:ext cx="11283658" cy="3735280"/>
          </a:xfr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5D84F593-CABB-4898-867F-5527796450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4685" y="183282"/>
            <a:ext cx="1390844" cy="204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44241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156FEA7-A58B-4490-B9E0-8BFE2E13D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4125"/>
            <a:ext cx="10515600" cy="847288"/>
          </a:xfrm>
        </p:spPr>
        <p:txBody>
          <a:bodyPr/>
          <a:lstStyle/>
          <a:p>
            <a:r>
              <a:rPr lang="en-US"/>
              <a:t>Systems and structures, 2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39586FF-2ADD-4E09-818B-31CAFEC6C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2139"/>
            <a:ext cx="9631166" cy="3078760"/>
          </a:xfrm>
        </p:spPr>
        <p:txBody>
          <a:bodyPr/>
          <a:lstStyle/>
          <a:p>
            <a:r>
              <a:rPr lang="en-US"/>
              <a:t>Multi-sectoral and multi-agency coordination and collaboration at all levels – subnational, national, regional and international</a:t>
            </a:r>
          </a:p>
          <a:p>
            <a:r>
              <a:rPr lang="en-US"/>
              <a:t>Need to strengthen the internal capacity in every country to respond to emergencies</a:t>
            </a:r>
          </a:p>
          <a:p>
            <a:r>
              <a:rPr lang="en-US"/>
              <a:t>Build regional capacities in pre-emergency period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1A70F792-E0A9-4945-88DD-C5937437EE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4685" y="183282"/>
            <a:ext cx="1390844" cy="204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7600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FDCA6EF-97CE-4F42-BBD6-738E90CF3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7417"/>
            <a:ext cx="10515600" cy="740261"/>
          </a:xfrm>
        </p:spPr>
        <p:txBody>
          <a:bodyPr/>
          <a:lstStyle/>
          <a:p>
            <a:r>
              <a:rPr lang="en-US"/>
              <a:t>Connected leadership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B71BA7E-81C2-4F32-AC69-E0A71B87B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820" y="2127748"/>
            <a:ext cx="10305836" cy="42319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Need for </a:t>
            </a:r>
            <a:r>
              <a:rPr lang="en-US" i="1"/>
              <a:t>”collaborative leadership”</a:t>
            </a:r>
            <a:endParaRPr lang="sv-SE"/>
          </a:p>
          <a:p>
            <a:r>
              <a:rPr lang="en-US"/>
              <a:t>”</a:t>
            </a:r>
            <a:r>
              <a:rPr lang="en-US" i="1"/>
              <a:t>Bridge connectors”, </a:t>
            </a:r>
            <a:r>
              <a:rPr lang="en-US"/>
              <a:t>who build bridges within the NPHI and outside the sector</a:t>
            </a:r>
          </a:p>
          <a:p>
            <a:r>
              <a:rPr lang="en-US"/>
              <a:t>Relationships of trust</a:t>
            </a:r>
          </a:p>
          <a:p>
            <a:r>
              <a:rPr lang="en-US"/>
              <a:t>Promote international collaboration, though weighted towards regional collaboration</a:t>
            </a:r>
          </a:p>
          <a:p>
            <a:r>
              <a:rPr lang="en-US"/>
              <a:t>Opportunities for collaboration with an aim </a:t>
            </a:r>
            <a:r>
              <a:rPr lang="en-US" i="1"/>
              <a:t>”to prepare together”</a:t>
            </a:r>
          </a:p>
          <a:p>
            <a:r>
              <a:rPr lang="en-US"/>
              <a:t>Good pre-crisis relationship, an enabler for effective emergency responses</a:t>
            </a:r>
          </a:p>
          <a:p>
            <a:pPr lvl="1"/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430302C-7C49-49BF-8E04-8469A1D47F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8310" y="272296"/>
            <a:ext cx="1495634" cy="141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34284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82AE6C6-3CF5-4076-A6A4-64C6C361D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Specific country contexts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FC12143-BB7F-4618-8099-3BCDC3425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42545"/>
            <a:ext cx="7278384" cy="323441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Contexts and environments in which NPHIs operate in are highly diverse</a:t>
            </a:r>
            <a:endParaRPr lang="en-US" i="1"/>
          </a:p>
          <a:p>
            <a:r>
              <a:rPr lang="en-US" i="1"/>
              <a:t>”the administrative culture in your society”</a:t>
            </a:r>
            <a:endParaRPr lang="en-US" i="1">
              <a:ea typeface="Calibri"/>
              <a:cs typeface="Calibri"/>
            </a:endParaRPr>
          </a:p>
          <a:p>
            <a:r>
              <a:rPr lang="en-US"/>
              <a:t>Flexible guidance and frameworks to be translated into local solutions</a:t>
            </a:r>
          </a:p>
          <a:p>
            <a:r>
              <a:rPr lang="en-US"/>
              <a:t>Fit local context</a:t>
            </a:r>
          </a:p>
          <a:p>
            <a:endParaRPr lang="en-US"/>
          </a:p>
        </p:txBody>
      </p:sp>
      <p:pic>
        <p:nvPicPr>
          <p:cNvPr id="4" name="Platshållare för innehåll 4">
            <a:extLst>
              <a:ext uri="{FF2B5EF4-FFF2-40B4-BE49-F238E27FC236}">
                <a16:creationId xmlns:a16="http://schemas.microsoft.com/office/drawing/2014/main" id="{6F75F938-F361-47DA-B3AD-DFD28773D8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9900" y="92363"/>
            <a:ext cx="4752100" cy="378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27058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7086588-D0D3-44DA-AEC4-D8BC2F936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Collaborative, connected leadership is key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7951E9E-EF22-4D28-B3DE-0F1EB44B9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56115"/>
            <a:ext cx="10515600" cy="3520848"/>
          </a:xfrm>
        </p:spPr>
        <p:txBody>
          <a:bodyPr>
            <a:normAutofit lnSpcReduction="10000"/>
          </a:bodyPr>
          <a:lstStyle/>
          <a:p>
            <a:r>
              <a:rPr lang="en-US"/>
              <a:t>A leadership approach that emphasizes collaboration, communication, coordination, and relationship-building across various sectors, organizations, and communities to effectively manage and respond to various crises. </a:t>
            </a:r>
          </a:p>
          <a:p>
            <a:r>
              <a:rPr lang="en-US"/>
              <a:t>Connected leaders’ networks need to be strengthened to create a network of networks that operates according to country context at all levels and across sectors.</a:t>
            </a:r>
          </a:p>
          <a:p>
            <a:r>
              <a:rPr lang="en-US"/>
              <a:t>NPHIs must be empowered as national and regional bridge-builders, translating global frameworks into context-specific action</a:t>
            </a:r>
          </a:p>
          <a:p>
            <a:endParaRPr lang="sv-SE"/>
          </a:p>
        </p:txBody>
      </p:sp>
      <p:pic>
        <p:nvPicPr>
          <p:cNvPr id="4" name="Platshållare för innehåll 4">
            <a:extLst>
              <a:ext uri="{FF2B5EF4-FFF2-40B4-BE49-F238E27FC236}">
                <a16:creationId xmlns:a16="http://schemas.microsoft.com/office/drawing/2014/main" id="{E62B622B-A81A-4729-8669-CB3BD16CA5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4510" y="91653"/>
            <a:ext cx="2217490" cy="176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48419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18BA663-0F9B-C143-A27D-EBBB28C31417}"/>
              </a:ext>
            </a:extLst>
          </p:cNvPr>
          <p:cNvSpPr txBox="1">
            <a:spLocks/>
          </p:cNvSpPr>
          <p:nvPr/>
        </p:nvSpPr>
        <p:spPr>
          <a:xfrm>
            <a:off x="401345" y="2840369"/>
            <a:ext cx="3428292" cy="17817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solidFill>
                  <a:schemeClr val="tx1">
                    <a:lumMod val="50000"/>
                    <a:lumOff val="50000"/>
                  </a:schemeClr>
                </a:solidFill>
                <a:latin typeface="Futura Std Light" panose="020B0402020204020303" pitchFamily="34" charset="0"/>
              </a:rPr>
              <a:t>Sadaf Lynes, </a:t>
            </a:r>
          </a:p>
          <a:p>
            <a:r>
              <a:rPr lang="en-US" sz="1800">
                <a:solidFill>
                  <a:schemeClr val="tx1">
                    <a:lumMod val="50000"/>
                    <a:lumOff val="50000"/>
                  </a:schemeClr>
                </a:solidFill>
                <a:latin typeface="Futura Std Light" panose="020B0402020204020303" pitchFamily="34" charset="0"/>
              </a:rPr>
              <a:t>Director of Collaborative Surveillance, Workforce and Health Emergencies, IANPHI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BD04758D-A026-9E45-97E3-B5BBF7FE1C1F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776325" y="2538132"/>
            <a:ext cx="7014330" cy="178173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000" b="1">
                <a:latin typeface="Futura Std Light"/>
              </a:rPr>
              <a:t>Call for Actions and Next Steps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3ECB5FF-3ADD-4EDB-8780-B7C78B7538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45" y="848447"/>
            <a:ext cx="2543136" cy="98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71183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18BA663-0F9B-C143-A27D-EBBB28C31417}"/>
              </a:ext>
            </a:extLst>
          </p:cNvPr>
          <p:cNvSpPr txBox="1">
            <a:spLocks/>
          </p:cNvSpPr>
          <p:nvPr/>
        </p:nvSpPr>
        <p:spPr>
          <a:xfrm>
            <a:off x="401345" y="2538132"/>
            <a:ext cx="3428292" cy="3264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>
                <a:solidFill>
                  <a:schemeClr val="tx1">
                    <a:lumMod val="50000"/>
                    <a:lumOff val="50000"/>
                  </a:schemeClr>
                </a:solidFill>
                <a:latin typeface="Futura Std Light" panose="020B0402020204020303" pitchFamily="34" charset="0"/>
              </a:rPr>
              <a:t>Speakers</a:t>
            </a:r>
            <a:r>
              <a:rPr lang="en-US" sz="1800">
                <a:solidFill>
                  <a:schemeClr val="tx1">
                    <a:lumMod val="50000"/>
                    <a:lumOff val="50000"/>
                  </a:schemeClr>
                </a:solidFill>
                <a:latin typeface="Futura Std Light" panose="020B0402020204020303" pitchFamily="34" charset="0"/>
              </a:rPr>
              <a:t>: </a:t>
            </a:r>
          </a:p>
          <a:p>
            <a:r>
              <a:rPr lang="en-US" sz="1800">
                <a:solidFill>
                  <a:schemeClr val="tx1">
                    <a:lumMod val="50000"/>
                    <a:lumOff val="50000"/>
                  </a:schemeClr>
                </a:solidFill>
                <a:latin typeface="Futura Std Light"/>
              </a:rPr>
              <a:t>Professor Tahmina Shirin, </a:t>
            </a:r>
          </a:p>
          <a:p>
            <a:r>
              <a:rPr lang="en-US" sz="1800">
                <a:solidFill>
                  <a:schemeClr val="tx1">
                    <a:lumMod val="50000"/>
                    <a:lumOff val="50000"/>
                  </a:schemeClr>
                </a:solidFill>
                <a:latin typeface="Futura Std Light"/>
              </a:rPr>
              <a:t>Director, Institute of Epidemiology, Disease Control and Research</a:t>
            </a:r>
          </a:p>
          <a:p>
            <a:endParaRPr lang="en-US" sz="1800">
              <a:solidFill>
                <a:schemeClr val="tx1">
                  <a:lumMod val="50000"/>
                  <a:lumOff val="50000"/>
                </a:schemeClr>
              </a:solidFill>
              <a:latin typeface="Futura Std Light" panose="020B0402020204020303" pitchFamily="34" charset="0"/>
            </a:endParaRPr>
          </a:p>
          <a:p>
            <a:r>
              <a:rPr lang="en-US" sz="1800">
                <a:solidFill>
                  <a:schemeClr val="tx1">
                    <a:lumMod val="50000"/>
                    <a:lumOff val="50000"/>
                  </a:schemeClr>
                </a:solidFill>
                <a:latin typeface="Futura Std Light" panose="020B0402020204020303" pitchFamily="34" charset="0"/>
              </a:rPr>
              <a:t>&amp;</a:t>
            </a:r>
          </a:p>
          <a:p>
            <a:endParaRPr lang="en-US" sz="1800">
              <a:solidFill>
                <a:schemeClr val="tx1">
                  <a:lumMod val="50000"/>
                  <a:lumOff val="50000"/>
                </a:schemeClr>
              </a:solidFill>
              <a:latin typeface="Futura Std Light" panose="020B0402020204020303" pitchFamily="34" charset="0"/>
            </a:endParaRPr>
          </a:p>
          <a:p>
            <a:r>
              <a:rPr lang="en-US" sz="1800">
                <a:solidFill>
                  <a:schemeClr val="tx1">
                    <a:lumMod val="50000"/>
                    <a:lumOff val="50000"/>
                  </a:schemeClr>
                </a:solidFill>
                <a:latin typeface="Futura Std Light"/>
              </a:rPr>
              <a:t>Professor Aamer Ikram, </a:t>
            </a:r>
          </a:p>
          <a:p>
            <a:r>
              <a:rPr lang="en-US" sz="1800">
                <a:solidFill>
                  <a:schemeClr val="tx1">
                    <a:lumMod val="50000"/>
                    <a:lumOff val="50000"/>
                  </a:schemeClr>
                </a:solidFill>
                <a:latin typeface="Futura Std Light"/>
              </a:rPr>
              <a:t>Vice-President, IANPHI</a:t>
            </a:r>
          </a:p>
          <a:p>
            <a:endParaRPr lang="en-US" sz="1800">
              <a:solidFill>
                <a:schemeClr val="tx1">
                  <a:lumMod val="50000"/>
                  <a:lumOff val="50000"/>
                </a:schemeClr>
              </a:solidFill>
              <a:latin typeface="Futura Std Light" panose="020B0402020204020303" pitchFamily="34" charset="0"/>
            </a:endParaRPr>
          </a:p>
          <a:p>
            <a:r>
              <a:rPr lang="en-US" sz="1800" b="1">
                <a:solidFill>
                  <a:schemeClr val="tx1">
                    <a:lumMod val="50000"/>
                    <a:lumOff val="50000"/>
                  </a:schemeClr>
                </a:solidFill>
                <a:latin typeface="Futura Std Light" panose="020B0402020204020303" pitchFamily="34" charset="0"/>
              </a:rPr>
              <a:t>Moderator</a:t>
            </a:r>
            <a:r>
              <a:rPr lang="en-US" sz="1800">
                <a:solidFill>
                  <a:schemeClr val="tx1">
                    <a:lumMod val="50000"/>
                    <a:lumOff val="50000"/>
                  </a:schemeClr>
                </a:solidFill>
                <a:latin typeface="Futura Std Light" panose="020B0402020204020303" pitchFamily="34" charset="0"/>
              </a:rPr>
              <a:t>: </a:t>
            </a:r>
          </a:p>
          <a:p>
            <a:r>
              <a:rPr lang="en-US" sz="1800">
                <a:solidFill>
                  <a:schemeClr val="tx1">
                    <a:lumMod val="50000"/>
                    <a:lumOff val="50000"/>
                  </a:schemeClr>
                </a:solidFill>
                <a:latin typeface="Futura Std Light" panose="020B0402020204020303" pitchFamily="34" charset="0"/>
              </a:rPr>
              <a:t>Sadaf Lynes,</a:t>
            </a:r>
          </a:p>
          <a:p>
            <a:r>
              <a:rPr lang="en-US" sz="1800">
                <a:solidFill>
                  <a:schemeClr val="tx1">
                    <a:lumMod val="50000"/>
                    <a:lumOff val="50000"/>
                  </a:schemeClr>
                </a:solidFill>
                <a:latin typeface="Futura Std Light" panose="020B0402020204020303" pitchFamily="34" charset="0"/>
              </a:rPr>
              <a:t>Director of Collaborative Surveillance, Workforce and Health Emergencies, IANPHI</a:t>
            </a:r>
            <a:endParaRPr lang="en-US" sz="1800" b="1">
              <a:latin typeface="Futura Std Light" panose="020B0402020204020303" pitchFamily="34" charset="0"/>
            </a:endParaRP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BD04758D-A026-9E45-97E3-B5BBF7FE1C1F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776325" y="2538132"/>
            <a:ext cx="7014330" cy="178173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4000" b="1">
                <a:latin typeface="Futura Std Light"/>
              </a:rPr>
              <a:t>NPHI perspectives and reflections on the findings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3ECB5FF-3ADD-4EDB-8780-B7C78B7538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45" y="848447"/>
            <a:ext cx="2543136" cy="98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48054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64390"/>
            <a:ext cx="12192000" cy="191537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319195" y="3229931"/>
            <a:ext cx="91710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b="1">
                <a:solidFill>
                  <a:schemeClr val="bg1"/>
                </a:solidFill>
                <a:latin typeface="Futura Std Light" panose="020B0402020204020303" pitchFamily="34" charset="0"/>
              </a:rPr>
              <a:t>Q&amp;A SESSION</a:t>
            </a:r>
            <a:r>
              <a:rPr lang="en-US">
                <a:solidFill>
                  <a:schemeClr val="bg1"/>
                </a:solidFill>
                <a:latin typeface="Futura Std Light" panose="020B0402020204020303" pitchFamily="34" charset="0"/>
              </a:rPr>
              <a:t>​</a:t>
            </a:r>
          </a:p>
          <a:p>
            <a:pPr algn="ctr" fontAlgn="base"/>
            <a:r>
              <a:rPr lang="en-US">
                <a:solidFill>
                  <a:schemeClr val="bg1"/>
                </a:solidFill>
                <a:latin typeface="Futura Std Light" panose="020B0402020204020303" pitchFamily="34" charset="0"/>
              </a:rPr>
              <a:t>​</a:t>
            </a:r>
          </a:p>
          <a:p>
            <a:pPr algn="ctr" fontAlgn="base"/>
            <a:r>
              <a:rPr lang="en-US" b="1">
                <a:solidFill>
                  <a:schemeClr val="bg1"/>
                </a:solidFill>
                <a:latin typeface="Futura Std Light" panose="020B0402020204020303" pitchFamily="34" charset="0"/>
              </a:rPr>
              <a:t>If you wish to ask a question, please raise your hand and wait for the moderator to give you the floor. You can also write your question in the chat.</a:t>
            </a:r>
            <a:r>
              <a:rPr lang="fr-FR">
                <a:solidFill>
                  <a:schemeClr val="bg1"/>
                </a:solidFill>
                <a:latin typeface="Futura Std Light" panose="020B0402020204020303" pitchFamily="34" charset="0"/>
              </a:rPr>
              <a:t>​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336D6CF-67B5-464D-A568-4EC585C58F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54" y="1076825"/>
            <a:ext cx="2543136" cy="98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901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4DC2E-A7CA-640A-F4D2-0A38CBF06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716" y="254908"/>
            <a:ext cx="10390129" cy="1039132"/>
          </a:xfrm>
        </p:spPr>
        <p:txBody>
          <a:bodyPr>
            <a:normAutofit/>
          </a:bodyPr>
          <a:lstStyle/>
          <a:p>
            <a:r>
              <a:rPr lang="en-GB" sz="3200" b="1" dirty="0"/>
              <a:t>Role of NPHIs in a public *health emergency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2F3FD-D0BF-E69F-9B15-94BFBECC7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099" y="1466850"/>
            <a:ext cx="11085964" cy="4710113"/>
          </a:xfrm>
        </p:spPr>
        <p:txBody>
          <a:bodyPr>
            <a:normAutofit/>
          </a:bodyPr>
          <a:lstStyle/>
          <a:p>
            <a:r>
              <a:rPr lang="en-GB" dirty="0">
                <a:latin typeface="+mn-lt"/>
              </a:rPr>
              <a:t>Considerable diversity in NPHI mandates and roles</a:t>
            </a:r>
          </a:p>
          <a:p>
            <a:r>
              <a:rPr lang="en-GB" dirty="0">
                <a:latin typeface="+mn-lt"/>
              </a:rPr>
              <a:t>85% of NPHIs had a legally mandated role (management of public health emergencies)</a:t>
            </a:r>
          </a:p>
          <a:p>
            <a:pPr lvl="1"/>
            <a:endParaRPr lang="en-GB" dirty="0">
              <a:latin typeface="+mn-lt"/>
            </a:endParaRPr>
          </a:p>
          <a:p>
            <a:pPr lvl="1"/>
            <a:endParaRPr lang="en-GB" dirty="0">
              <a:latin typeface="+mn-lt"/>
            </a:endParaRPr>
          </a:p>
          <a:p>
            <a:pPr lvl="1"/>
            <a:endParaRPr lang="en-GB" dirty="0">
              <a:latin typeface="+mn-lt"/>
            </a:endParaRPr>
          </a:p>
          <a:p>
            <a:pPr marL="0" indent="0">
              <a:buNone/>
            </a:pPr>
            <a:endParaRPr lang="en-GB" dirty="0">
              <a:latin typeface="+mn-lt"/>
            </a:endParaRPr>
          </a:p>
          <a:p>
            <a:pPr marL="0" indent="0">
              <a:buNone/>
            </a:pPr>
            <a:endParaRPr lang="en-GB" dirty="0">
              <a:latin typeface="+mn-lt"/>
            </a:endParaRPr>
          </a:p>
          <a:p>
            <a:pPr marL="0" indent="0">
              <a:buNone/>
            </a:pPr>
            <a:endParaRPr lang="en-GB" dirty="0">
              <a:latin typeface="+mn-lt"/>
            </a:endParaRPr>
          </a:p>
          <a:p>
            <a:pPr marL="0" indent="0">
              <a:buNone/>
            </a:pPr>
            <a:endParaRPr lang="en-GB" dirty="0">
              <a:latin typeface="+mn-lt"/>
            </a:endParaRPr>
          </a:p>
          <a:p>
            <a:pPr marL="0" indent="0">
              <a:buNone/>
            </a:pPr>
            <a:endParaRPr lang="en-GB" dirty="0">
              <a:latin typeface="+mn-lt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C32F3FD-D0BF-E69F-9B15-94BFBECC7039}"/>
              </a:ext>
            </a:extLst>
          </p:cNvPr>
          <p:cNvSpPr txBox="1">
            <a:spLocks/>
          </p:cNvSpPr>
          <p:nvPr/>
        </p:nvSpPr>
        <p:spPr>
          <a:xfrm>
            <a:off x="571499" y="6453554"/>
            <a:ext cx="11494477" cy="30773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utura Std Light" panose="020B04020202040203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Futura Std Light" panose="020B04020202040203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Futura Std Light" panose="020B04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utura Std Light" panose="020B04020202040203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utura Std Light" panose="020B04020202040203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GB" sz="1400" i="1">
                <a:latin typeface="+mn-lt"/>
              </a:rPr>
              <a:t>*Health emergency was defined as: “An emergency that requires a national, regional or international response to a public health threat that has cross-border, epidemic or pandemic potential. The public health threats of interest include: infectious diseases, non-infectious hazards such as chemical and radio-nuclear incidents, humanitarian crises and natural disasters requiring public health responses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>
              <a:latin typeface="+mn-l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>
              <a:latin typeface="+mn-l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>
              <a:latin typeface="+mn-l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>
              <a:latin typeface="+mn-l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551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18BA663-0F9B-C143-A27D-EBBB28C31417}"/>
              </a:ext>
            </a:extLst>
          </p:cNvPr>
          <p:cNvSpPr txBox="1">
            <a:spLocks/>
          </p:cNvSpPr>
          <p:nvPr/>
        </p:nvSpPr>
        <p:spPr>
          <a:xfrm>
            <a:off x="401345" y="2840369"/>
            <a:ext cx="3428292" cy="17817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solidFill>
                  <a:schemeClr val="tx1">
                    <a:lumMod val="50000"/>
                    <a:lumOff val="50000"/>
                  </a:schemeClr>
                </a:solidFill>
                <a:latin typeface="Futura Std Light" panose="020B0402020204020303" pitchFamily="34" charset="0"/>
              </a:rPr>
              <a:t>Sadaf Lynes, </a:t>
            </a:r>
          </a:p>
          <a:p>
            <a:r>
              <a:rPr lang="en-US" sz="1800">
                <a:solidFill>
                  <a:schemeClr val="tx1">
                    <a:lumMod val="50000"/>
                    <a:lumOff val="50000"/>
                  </a:schemeClr>
                </a:solidFill>
                <a:latin typeface="Futura Std Light" panose="020B0402020204020303" pitchFamily="34" charset="0"/>
              </a:rPr>
              <a:t>Director of Collaborative Surveillance, Workforce and Health Emergencies, IANPHI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BD04758D-A026-9E45-97E3-B5BBF7FE1C1F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776325" y="2538132"/>
            <a:ext cx="7014330" cy="178173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4000" b="1">
                <a:latin typeface="Futura Std Light"/>
              </a:rPr>
              <a:t>Concluding remarks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3ECB5FF-3ADD-4EDB-8780-B7C78B7538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45" y="848447"/>
            <a:ext cx="2543136" cy="98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18126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964390"/>
            <a:ext cx="12192000" cy="191537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319195" y="3661249"/>
            <a:ext cx="9171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800" b="1">
                <a:solidFill>
                  <a:schemeClr val="bg1"/>
                </a:solidFill>
                <a:latin typeface="Futura Std Light" panose="020B0402020204020303" pitchFamily="34" charset="0"/>
              </a:rPr>
              <a:t>Thank you!</a:t>
            </a:r>
            <a:r>
              <a:rPr lang="en-US" sz="2800">
                <a:solidFill>
                  <a:schemeClr val="bg1"/>
                </a:solidFill>
                <a:latin typeface="Futura Std Light" panose="020B0402020204020303" pitchFamily="34" charset="0"/>
              </a:rPr>
              <a:t>​</a:t>
            </a:r>
            <a:endParaRPr lang="fr-FR" sz="2800">
              <a:solidFill>
                <a:schemeClr val="bg1"/>
              </a:solidFill>
              <a:latin typeface="Futura Std Light" panose="020B0402020204020303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2018C61-CB1D-4896-BFA0-32EC34587B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54" y="1076825"/>
            <a:ext cx="2543136" cy="98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522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4DC2E-A7CA-640A-F4D2-0A38CBF06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995" y="301764"/>
            <a:ext cx="8328120" cy="1039132"/>
          </a:xfrm>
        </p:spPr>
        <p:txBody>
          <a:bodyPr>
            <a:normAutofit/>
          </a:bodyPr>
          <a:lstStyle/>
          <a:p>
            <a:r>
              <a:rPr lang="en-GB" b="1"/>
              <a:t>NPHI mandates and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2F3FD-D0BF-E69F-9B15-94BFBECC7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099" y="1476513"/>
            <a:ext cx="11541579" cy="5008563"/>
          </a:xfrm>
        </p:spPr>
        <p:txBody>
          <a:bodyPr>
            <a:normAutofit fontScale="92500" lnSpcReduction="20000"/>
          </a:bodyPr>
          <a:lstStyle/>
          <a:p>
            <a:r>
              <a:rPr lang="en-GB">
                <a:latin typeface="+mn-lt"/>
              </a:rPr>
              <a:t>85% had a legally mandate role in the management of public health emergencies </a:t>
            </a:r>
          </a:p>
          <a:p>
            <a:r>
              <a:rPr lang="en-GB">
                <a:latin typeface="+mn-lt"/>
              </a:rPr>
              <a:t>Most common functions </a:t>
            </a:r>
          </a:p>
          <a:p>
            <a:pPr lvl="1"/>
            <a:r>
              <a:rPr lang="en-GB">
                <a:latin typeface="+mn-lt"/>
              </a:rPr>
              <a:t>Emergency planning (100%)</a:t>
            </a:r>
          </a:p>
          <a:p>
            <a:pPr lvl="1"/>
            <a:r>
              <a:rPr lang="en-GB">
                <a:latin typeface="+mn-lt"/>
              </a:rPr>
              <a:t>Surveillance capability (95%)</a:t>
            </a:r>
          </a:p>
          <a:p>
            <a:pPr lvl="1"/>
            <a:r>
              <a:rPr lang="en-GB">
                <a:latin typeface="+mn-lt"/>
              </a:rPr>
              <a:t>Communication to government and national agencies (95%)</a:t>
            </a:r>
          </a:p>
          <a:p>
            <a:r>
              <a:rPr lang="en-GB">
                <a:latin typeface="+mn-lt"/>
              </a:rPr>
              <a:t>Leading </a:t>
            </a:r>
          </a:p>
          <a:p>
            <a:pPr lvl="1"/>
            <a:r>
              <a:rPr lang="en-GB">
                <a:latin typeface="+mn-lt"/>
              </a:rPr>
              <a:t>Specialist laboratory or scientific capability (75%)</a:t>
            </a:r>
          </a:p>
          <a:p>
            <a:pPr lvl="1"/>
            <a:r>
              <a:rPr lang="en-GB">
                <a:latin typeface="+mn-lt"/>
              </a:rPr>
              <a:t>Surveillance capability (65%)</a:t>
            </a:r>
          </a:p>
          <a:p>
            <a:pPr lvl="1"/>
            <a:r>
              <a:rPr lang="en-GB">
                <a:latin typeface="+mn-lt"/>
              </a:rPr>
              <a:t>Mechanisms and analytical capability to carry out risk assessments (57%)</a:t>
            </a:r>
          </a:p>
          <a:p>
            <a:r>
              <a:rPr lang="en-GB">
                <a:latin typeface="+mn-lt"/>
              </a:rPr>
              <a:t>No involvement</a:t>
            </a:r>
          </a:p>
          <a:p>
            <a:pPr lvl="1"/>
            <a:r>
              <a:rPr lang="en-GB">
                <a:latin typeface="+mn-lt"/>
              </a:rPr>
              <a:t>Mobilisation of field teams (20%)</a:t>
            </a:r>
          </a:p>
          <a:p>
            <a:pPr lvl="1"/>
            <a:r>
              <a:rPr lang="en-GB">
                <a:latin typeface="+mn-lt"/>
              </a:rPr>
              <a:t>Disaster recovery planning (20%)</a:t>
            </a:r>
          </a:p>
          <a:p>
            <a:pPr lvl="1"/>
            <a:r>
              <a:rPr lang="en-GB">
                <a:latin typeface="+mn-lt"/>
              </a:rPr>
              <a:t>Post-disaster debriefing and lessons learned (13%)</a:t>
            </a:r>
          </a:p>
          <a:p>
            <a:pPr lvl="1"/>
            <a:r>
              <a:rPr lang="en-GB">
                <a:latin typeface="+mn-lt"/>
              </a:rPr>
              <a:t>Emergency needs assessment of affected populations (12%)</a:t>
            </a:r>
          </a:p>
          <a:p>
            <a:pPr lvl="1"/>
            <a:endParaRPr lang="en-GB">
              <a:latin typeface="+mn-lt"/>
            </a:endParaRPr>
          </a:p>
          <a:p>
            <a:pPr lvl="1"/>
            <a:endParaRPr lang="en-GB">
              <a:latin typeface="+mn-lt"/>
            </a:endParaRPr>
          </a:p>
          <a:p>
            <a:pPr lvl="1"/>
            <a:endParaRPr lang="en-GB">
              <a:latin typeface="+mn-lt"/>
            </a:endParaRPr>
          </a:p>
          <a:p>
            <a:pPr marL="0" indent="0">
              <a:buNone/>
            </a:pPr>
            <a:endParaRPr lang="en-GB">
              <a:latin typeface="+mn-lt"/>
            </a:endParaRPr>
          </a:p>
          <a:p>
            <a:pPr marL="0" indent="0">
              <a:buNone/>
            </a:pPr>
            <a:endParaRPr lang="en-GB">
              <a:latin typeface="+mn-lt"/>
            </a:endParaRPr>
          </a:p>
          <a:p>
            <a:pPr marL="0" indent="0">
              <a:buNone/>
            </a:pPr>
            <a:endParaRPr lang="en-GB">
              <a:latin typeface="+mn-lt"/>
            </a:endParaRPr>
          </a:p>
          <a:p>
            <a:pPr marL="0" indent="0">
              <a:buNone/>
            </a:pPr>
            <a:endParaRPr lang="en-GB">
              <a:latin typeface="+mn-lt"/>
            </a:endParaRPr>
          </a:p>
          <a:p>
            <a:pPr marL="0" indent="0">
              <a:buNone/>
            </a:pPr>
            <a:endParaRPr lang="en-GB">
              <a:latin typeface="+mn-lt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C32F3FD-D0BF-E69F-9B15-94BFBECC7039}"/>
              </a:ext>
            </a:extLst>
          </p:cNvPr>
          <p:cNvSpPr txBox="1">
            <a:spLocks/>
          </p:cNvSpPr>
          <p:nvPr/>
        </p:nvSpPr>
        <p:spPr>
          <a:xfrm>
            <a:off x="230305" y="6496887"/>
            <a:ext cx="11494477" cy="30773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utura Std Light" panose="020B04020202040203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Futura Std Light" panose="020B04020202040203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Futura Std Light" panose="020B04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utura Std Light" panose="020B04020202040203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utura Std Light" panose="020B04020202040203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GB" sz="1400" i="1">
                <a:latin typeface="+mn-lt"/>
              </a:rPr>
              <a:t>*Health emergency was defined as: “An emergency that requires a national, regional or international response to a public health threat that has cross-border, epidemic or pandemic potential. The public health threats of interest include: infectious diseases, non-infectious hazards such as chemical and radio-nuclear incidents, humanitarian crises and natural disasters requiring public health responses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>
              <a:latin typeface="+mn-l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>
              <a:latin typeface="+mn-l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>
              <a:latin typeface="+mn-l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>
              <a:latin typeface="+mn-l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845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7152" y="1815152"/>
            <a:ext cx="7512480" cy="36400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24DC2E-A7CA-640A-F4D2-0A38CBF06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243" y="254908"/>
            <a:ext cx="11699062" cy="1039132"/>
          </a:xfrm>
        </p:spPr>
        <p:txBody>
          <a:bodyPr>
            <a:normAutofit/>
          </a:bodyPr>
          <a:lstStyle/>
          <a:p>
            <a:r>
              <a:rPr lang="en-GB" sz="2800" b="1" dirty="0"/>
              <a:t>NPHI involvement in public health functions: Most common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2F3FD-D0BF-E69F-9B15-94BFBECC7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099" y="1466850"/>
            <a:ext cx="3951111" cy="47101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b="1" dirty="0"/>
              <a:t>Emergency planning </a:t>
            </a:r>
            <a:r>
              <a:rPr lang="en-US" sz="2400" dirty="0"/>
              <a:t>and/or </a:t>
            </a:r>
            <a:r>
              <a:rPr lang="en-US" sz="2400" b="1" dirty="0"/>
              <a:t>preparedness planning </a:t>
            </a:r>
            <a:r>
              <a:rPr lang="en-US" sz="2400" dirty="0"/>
              <a:t>for response to a public health emergency (100%)</a:t>
            </a:r>
          </a:p>
          <a:p>
            <a:r>
              <a:rPr lang="en-US" sz="2400" b="1" dirty="0"/>
              <a:t>Surveillance capability </a:t>
            </a:r>
            <a:r>
              <a:rPr lang="en-US" sz="2400" dirty="0"/>
              <a:t>to detect diseases/ hazards/ threats (95%)</a:t>
            </a:r>
            <a:endParaRPr lang="en-US" sz="2400" dirty="0">
              <a:ea typeface="Calibri"/>
              <a:cs typeface="Calibri"/>
            </a:endParaRPr>
          </a:p>
          <a:p>
            <a:r>
              <a:rPr lang="en-US" sz="2400" b="1" dirty="0"/>
              <a:t>Communicating</a:t>
            </a:r>
            <a:r>
              <a:rPr lang="en-US" sz="2400" dirty="0"/>
              <a:t> information on the hazard to government and national agencies (95%)</a:t>
            </a:r>
            <a:endParaRPr lang="en-GB" sz="2400" dirty="0"/>
          </a:p>
          <a:p>
            <a:pPr lvl="1"/>
            <a:endParaRPr lang="en-GB" dirty="0">
              <a:latin typeface="+mn-lt"/>
            </a:endParaRPr>
          </a:p>
          <a:p>
            <a:pPr lvl="1"/>
            <a:endParaRPr lang="en-GB" dirty="0">
              <a:latin typeface="+mn-lt"/>
            </a:endParaRPr>
          </a:p>
          <a:p>
            <a:pPr marL="0" indent="0">
              <a:buNone/>
            </a:pPr>
            <a:endParaRPr lang="en-GB" dirty="0">
              <a:latin typeface="+mn-lt"/>
            </a:endParaRPr>
          </a:p>
          <a:p>
            <a:pPr marL="0" indent="0">
              <a:buNone/>
            </a:pPr>
            <a:endParaRPr lang="en-GB" dirty="0">
              <a:latin typeface="+mn-lt"/>
            </a:endParaRPr>
          </a:p>
          <a:p>
            <a:pPr marL="0" indent="0">
              <a:buNone/>
            </a:pPr>
            <a:endParaRPr lang="en-GB" dirty="0">
              <a:latin typeface="+mn-lt"/>
            </a:endParaRPr>
          </a:p>
          <a:p>
            <a:pPr marL="0" indent="0">
              <a:buNone/>
            </a:pPr>
            <a:endParaRPr lang="en-GB" dirty="0">
              <a:latin typeface="+mn-lt"/>
            </a:endParaRPr>
          </a:p>
          <a:p>
            <a:pPr marL="0" indent="0">
              <a:buNone/>
            </a:pPr>
            <a:endParaRPr lang="en-GB" dirty="0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97153" y="2082800"/>
            <a:ext cx="7512480" cy="5715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48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4DC2E-A7CA-640A-F4D2-0A38CBF06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874" y="254908"/>
            <a:ext cx="11595580" cy="1039132"/>
          </a:xfrm>
        </p:spPr>
        <p:txBody>
          <a:bodyPr>
            <a:normAutofit/>
          </a:bodyPr>
          <a:lstStyle/>
          <a:p>
            <a:r>
              <a:rPr lang="en-GB" sz="2800" b="1" dirty="0"/>
              <a:t>NPHI involvement in public health functions: Lead agency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2F3FD-D0BF-E69F-9B15-94BFBECC7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099" y="1466850"/>
            <a:ext cx="3951111" cy="47101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b="1" dirty="0">
                <a:latin typeface="+mn-lt"/>
              </a:rPr>
              <a:t>Specialist laboratory or scientific capability </a:t>
            </a:r>
            <a:r>
              <a:rPr lang="en-US" sz="2400" dirty="0">
                <a:latin typeface="+mn-lt"/>
              </a:rPr>
              <a:t>to confirm diagnosis of pathogens/hazards/threats</a:t>
            </a:r>
            <a:r>
              <a:rPr lang="en-US" sz="2400" dirty="0"/>
              <a:t> (75%)</a:t>
            </a:r>
            <a:endParaRPr lang="en-US" sz="2400" dirty="0">
              <a:latin typeface="+mn-lt"/>
              <a:ea typeface="Calibri"/>
              <a:cs typeface="Calibri"/>
            </a:endParaRPr>
          </a:p>
          <a:p>
            <a:r>
              <a:rPr lang="en-US" sz="2400" b="1" dirty="0">
                <a:latin typeface="+mn-lt"/>
              </a:rPr>
              <a:t>Surveillance capability </a:t>
            </a:r>
            <a:r>
              <a:rPr lang="en-US" sz="2400" dirty="0">
                <a:latin typeface="+mn-lt"/>
              </a:rPr>
              <a:t>to detect diseases/ hazards/ threats</a:t>
            </a:r>
            <a:r>
              <a:rPr lang="en-US" sz="2400" dirty="0"/>
              <a:t> (65%)</a:t>
            </a:r>
            <a:endParaRPr lang="en-US" sz="2400" dirty="0">
              <a:latin typeface="+mn-lt"/>
              <a:ea typeface="Calibri"/>
              <a:cs typeface="Calibri"/>
            </a:endParaRPr>
          </a:p>
          <a:p>
            <a:r>
              <a:rPr lang="en-US" sz="2400" b="1" dirty="0">
                <a:latin typeface="+mn-lt"/>
              </a:rPr>
              <a:t>Mechanisms and analytical capability </a:t>
            </a:r>
            <a:r>
              <a:rPr lang="en-US" sz="2400" dirty="0">
                <a:latin typeface="+mn-lt"/>
              </a:rPr>
              <a:t>to carry out risk assessments</a:t>
            </a:r>
            <a:r>
              <a:rPr lang="en-US" sz="2400" dirty="0"/>
              <a:t> (57%)</a:t>
            </a:r>
            <a:endParaRPr lang="en-GB" sz="2400" dirty="0">
              <a:latin typeface="+mn-lt"/>
              <a:ea typeface="Calibri"/>
              <a:cs typeface="Calibri"/>
            </a:endParaRPr>
          </a:p>
          <a:p>
            <a:pPr lvl="1"/>
            <a:endParaRPr lang="en-GB" sz="2000" dirty="0">
              <a:latin typeface="+mn-lt"/>
              <a:ea typeface="Calibri"/>
              <a:cs typeface="Calibri"/>
            </a:endParaRPr>
          </a:p>
          <a:p>
            <a:pPr marL="0" indent="0">
              <a:buNone/>
            </a:pPr>
            <a:endParaRPr lang="en-GB" sz="2400" dirty="0">
              <a:latin typeface="+mn-lt"/>
              <a:ea typeface="Calibri"/>
              <a:cs typeface="Calibri"/>
            </a:endParaRPr>
          </a:p>
          <a:p>
            <a:pPr marL="0" indent="0">
              <a:buNone/>
            </a:pPr>
            <a:endParaRPr lang="en-GB" sz="2400" dirty="0">
              <a:latin typeface="+mn-lt"/>
              <a:ea typeface="Calibri"/>
              <a:cs typeface="Calibri"/>
            </a:endParaRPr>
          </a:p>
          <a:p>
            <a:pPr marL="0" indent="0">
              <a:buNone/>
            </a:pPr>
            <a:endParaRPr lang="en-GB" sz="2400" dirty="0">
              <a:latin typeface="+mn-lt"/>
              <a:ea typeface="Calibri"/>
              <a:cs typeface="Calibri"/>
            </a:endParaRPr>
          </a:p>
          <a:p>
            <a:pPr marL="0" indent="0">
              <a:buNone/>
            </a:pPr>
            <a:endParaRPr lang="en-GB" sz="2400" dirty="0">
              <a:latin typeface="+mn-lt"/>
              <a:ea typeface="Calibri"/>
              <a:cs typeface="Calibri"/>
            </a:endParaRPr>
          </a:p>
          <a:p>
            <a:pPr marL="0" indent="0">
              <a:buNone/>
            </a:pPr>
            <a:endParaRPr lang="en-GB" sz="2400" dirty="0">
              <a:latin typeface="+mn-lt"/>
              <a:ea typeface="Calibri"/>
              <a:cs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7647" y="1466851"/>
            <a:ext cx="7864353" cy="425156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285398" y="2012517"/>
            <a:ext cx="7847463" cy="211938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285398" y="2439970"/>
            <a:ext cx="7847463" cy="21101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285397" y="3435782"/>
            <a:ext cx="7847463" cy="21101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15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</TotalTime>
  <Words>3615</Words>
  <Application>Microsoft Office PowerPoint</Application>
  <PresentationFormat>Widescreen</PresentationFormat>
  <Paragraphs>637</Paragraphs>
  <Slides>61</Slides>
  <Notes>15</Notes>
  <HiddenSlides>7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7" baseType="lpstr">
      <vt:lpstr>Arial</vt:lpstr>
      <vt:lpstr>Calibri</vt:lpstr>
      <vt:lpstr>Calibri Light</vt:lpstr>
      <vt:lpstr>Futura Std Light</vt:lpstr>
      <vt:lpstr>Wingdings</vt:lpstr>
      <vt:lpstr>Thème Office</vt:lpstr>
      <vt:lpstr>PowerPoint Presentation</vt:lpstr>
      <vt:lpstr>IANPHI GHEC Survey</vt:lpstr>
      <vt:lpstr>Demographics of respondents</vt:lpstr>
      <vt:lpstr>Demographics of respondents</vt:lpstr>
      <vt:lpstr>Demographics of respondents</vt:lpstr>
      <vt:lpstr>Role of NPHIs in a public *health emergency</vt:lpstr>
      <vt:lpstr>NPHI mandates and functions</vt:lpstr>
      <vt:lpstr>NPHI involvement in public health functions: Most common functions</vt:lpstr>
      <vt:lpstr>NPHI involvement in public health functions: Lead agency</vt:lpstr>
      <vt:lpstr>NPHI involvement in public health functions: No involvement</vt:lpstr>
      <vt:lpstr>Type of hazards NPHIs are involved in</vt:lpstr>
      <vt:lpstr>Public health emergency preparedness &amp; response plans</vt:lpstr>
      <vt:lpstr>PowerPoint Presentation</vt:lpstr>
      <vt:lpstr>Workforce planning</vt:lpstr>
      <vt:lpstr>Which organization provides staff for public health emergency</vt:lpstr>
      <vt:lpstr>Key workforce challenges in NPHI</vt:lpstr>
      <vt:lpstr>PowerPoint Presentation</vt:lpstr>
      <vt:lpstr>PowerPoint Presentation</vt:lpstr>
      <vt:lpstr>Deployment by NPHI for national emergencies</vt:lpstr>
      <vt:lpstr>NPHI receiving staff from regional or international organizations</vt:lpstr>
      <vt:lpstr>Challenges with integrating external staff into NPHI (n=15)</vt:lpstr>
      <vt:lpstr>Surge capacity challenges when responding to national level emergency</vt:lpstr>
      <vt:lpstr>Where draw staff from for surge </vt:lpstr>
      <vt:lpstr>PowerPoint Presentation</vt:lpstr>
      <vt:lpstr>Type of regional or international emergency NPHIs will respond to</vt:lpstr>
      <vt:lpstr>NPHI staff deployment since 2014</vt:lpstr>
      <vt:lpstr>NPHI staff deployment since 2014</vt:lpstr>
      <vt:lpstr>Deployment mechanisms (n=28)</vt:lpstr>
      <vt:lpstr>Geographical region of deployment</vt:lpstr>
      <vt:lpstr>Surge challenges</vt:lpstr>
      <vt:lpstr>Top priority areas for improving surge capacity (for all emergency levels)</vt:lpstr>
      <vt:lpstr>PowerPoint Presentation</vt:lpstr>
      <vt:lpstr>NPHI lead and partners</vt:lpstr>
      <vt:lpstr>Collaborations</vt:lpstr>
      <vt:lpstr>Collaborate with other NPHIs</vt:lpstr>
      <vt:lpstr>Who would NPHI contact in a health emergency</vt:lpstr>
      <vt:lpstr>Who would NPHI contact in a health emergency</vt:lpstr>
      <vt:lpstr>Timing of contact – When will the NPHI contact a regional or international organisation</vt:lpstr>
      <vt:lpstr>Support requested by NPHIs</vt:lpstr>
      <vt:lpstr>Simulations, drills, exercises and lessons learned</vt:lpstr>
      <vt:lpstr>Key findings</vt:lpstr>
      <vt:lpstr>Deployments</vt:lpstr>
      <vt:lpstr>Acknowledgements</vt:lpstr>
      <vt:lpstr>PowerPoint Presentation</vt:lpstr>
      <vt:lpstr>Key Informant Interviews</vt:lpstr>
      <vt:lpstr>Objectives of Key Informant Interviews</vt:lpstr>
      <vt:lpstr>Key Themes Emerging from Interviews</vt:lpstr>
      <vt:lpstr>Legal and Political Mandates</vt:lpstr>
      <vt:lpstr>Mechanisms and Processes</vt:lpstr>
      <vt:lpstr>Workforce and Resources, 1</vt:lpstr>
      <vt:lpstr>Workforce and Resources 2</vt:lpstr>
      <vt:lpstr>System and Structures, 1</vt:lpstr>
      <vt:lpstr>Systems and structures, 2</vt:lpstr>
      <vt:lpstr>Connected leadership</vt:lpstr>
      <vt:lpstr>Specific country contexts</vt:lpstr>
      <vt:lpstr>Collaborative, connected leadership is key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ANSP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ISMAILI Raphaele</dc:creator>
  <cp:lastModifiedBy>Janine Bezuidenhoudt</cp:lastModifiedBy>
  <cp:revision>228</cp:revision>
  <dcterms:created xsi:type="dcterms:W3CDTF">2024-12-13T13:53:58Z</dcterms:created>
  <dcterms:modified xsi:type="dcterms:W3CDTF">2025-09-29T10:13:27Z</dcterms:modified>
</cp:coreProperties>
</file>