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147481621" r:id="rId2"/>
    <p:sldId id="256" r:id="rId3"/>
    <p:sldId id="271" r:id="rId4"/>
    <p:sldId id="16670241" r:id="rId5"/>
    <p:sldId id="722" r:id="rId6"/>
    <p:sldId id="16670242" r:id="rId7"/>
    <p:sldId id="2147473494" r:id="rId8"/>
    <p:sldId id="2147473493" r:id="rId9"/>
    <p:sldId id="733" r:id="rId10"/>
    <p:sldId id="484" r:id="rId11"/>
    <p:sldId id="214747352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5EC96-5FF2-4C6B-89FA-B7CBAC4DB6B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3AA0C473-2202-4032-9DDF-B8A7CAA8007A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Watch mode 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(Collection of PHI information):  Media monitoring, Hotline, Surveillance &amp; lab data, Incident Notification</a:t>
          </a:r>
        </a:p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28FE1-2C2E-4D2B-95D0-931246DE72E2}" type="parTrans" cxnId="{9CD033B8-5931-424E-907E-7BFCECA3683A}">
      <dgm:prSet/>
      <dgm:spPr/>
      <dgm:t>
        <a:bodyPr/>
        <a:lstStyle/>
        <a:p>
          <a:endParaRPr lang="en-US"/>
        </a:p>
      </dgm:t>
    </dgm:pt>
    <dgm:pt modelId="{72785B21-33E4-4D15-8E7A-ED494AC96E74}" type="sibTrans" cxnId="{9CD033B8-5931-424E-907E-7BFCECA3683A}">
      <dgm:prSet/>
      <dgm:spPr/>
      <dgm:t>
        <a:bodyPr/>
        <a:lstStyle/>
        <a:p>
          <a:endParaRPr lang="en-US"/>
        </a:p>
      </dgm:t>
    </dgm:pt>
    <dgm:pt modelId="{0C21B036-BFDD-4939-B92E-9213C352B64A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Alert mode: Incident verification, 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Demographic &amp; epidemiological data collection, analysis, Situational awareness</a:t>
          </a:r>
        </a:p>
        <a:p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AF527-BC3E-427D-B3A8-2CF489B994FC}" type="parTrans" cxnId="{6D491734-A9E4-45CF-95B0-4794DC6BEF7F}">
      <dgm:prSet/>
      <dgm:spPr/>
      <dgm:t>
        <a:bodyPr/>
        <a:lstStyle/>
        <a:p>
          <a:endParaRPr lang="en-US"/>
        </a:p>
      </dgm:t>
    </dgm:pt>
    <dgm:pt modelId="{6D1FF697-B13A-4DAB-BA4A-28D89947EA91}" type="sibTrans" cxnId="{6D491734-A9E4-45CF-95B0-4794DC6BEF7F}">
      <dgm:prSet/>
      <dgm:spPr/>
      <dgm:t>
        <a:bodyPr/>
        <a:lstStyle/>
        <a:p>
          <a:endParaRPr lang="en-US"/>
        </a:p>
      </dgm:t>
    </dgm:pt>
    <dgm:pt modelId="{F9266637-5E69-4A53-B984-7A2709ABD4F0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Response mode: </a:t>
          </a:r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Mobilization of RRT, Briefing Incident Management Team (IMT)</a:t>
          </a:r>
        </a:p>
        <a:p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7CCBC-ACDB-4B83-9E21-9D2E505863F2}" type="parTrans" cxnId="{237DFD59-62B0-44E5-BEF9-074F207E13E9}">
      <dgm:prSet/>
      <dgm:spPr/>
      <dgm:t>
        <a:bodyPr/>
        <a:lstStyle/>
        <a:p>
          <a:endParaRPr lang="en-US"/>
        </a:p>
      </dgm:t>
    </dgm:pt>
    <dgm:pt modelId="{9AA91D12-40C9-492F-AC5A-33B27A4C2062}" type="sibTrans" cxnId="{237DFD59-62B0-44E5-BEF9-074F207E13E9}">
      <dgm:prSet/>
      <dgm:spPr/>
      <dgm:t>
        <a:bodyPr/>
        <a:lstStyle/>
        <a:p>
          <a:endParaRPr lang="en-US"/>
        </a:p>
      </dgm:t>
    </dgm:pt>
    <dgm:pt modelId="{F0E5AC3A-C16A-4D64-B8E1-7E842C95D2E6}" type="pres">
      <dgm:prSet presAssocID="{B3D5EC96-5FF2-4C6B-89FA-B7CBAC4DB6B7}" presName="outerComposite" presStyleCnt="0">
        <dgm:presLayoutVars>
          <dgm:chMax val="5"/>
          <dgm:dir/>
          <dgm:resizeHandles val="exact"/>
        </dgm:presLayoutVars>
      </dgm:prSet>
      <dgm:spPr/>
    </dgm:pt>
    <dgm:pt modelId="{638A1602-94BA-40DF-ADE3-52F239516AEF}" type="pres">
      <dgm:prSet presAssocID="{B3D5EC96-5FF2-4C6B-89FA-B7CBAC4DB6B7}" presName="dummyMaxCanvas" presStyleCnt="0">
        <dgm:presLayoutVars/>
      </dgm:prSet>
      <dgm:spPr/>
    </dgm:pt>
    <dgm:pt modelId="{D5F887E6-DB29-4CD2-BD11-80E6FF58DF3D}" type="pres">
      <dgm:prSet presAssocID="{B3D5EC96-5FF2-4C6B-89FA-B7CBAC4DB6B7}" presName="ThreeNodes_1" presStyleLbl="node1" presStyleIdx="0" presStyleCnt="3" custLinFactNeighborX="9335">
        <dgm:presLayoutVars>
          <dgm:bulletEnabled val="1"/>
        </dgm:presLayoutVars>
      </dgm:prSet>
      <dgm:spPr/>
    </dgm:pt>
    <dgm:pt modelId="{CCEC5EBB-3CA9-496D-A809-9D7118BC49DF}" type="pres">
      <dgm:prSet presAssocID="{B3D5EC96-5FF2-4C6B-89FA-B7CBAC4DB6B7}" presName="ThreeNodes_2" presStyleLbl="node1" presStyleIdx="1" presStyleCnt="3">
        <dgm:presLayoutVars>
          <dgm:bulletEnabled val="1"/>
        </dgm:presLayoutVars>
      </dgm:prSet>
      <dgm:spPr/>
    </dgm:pt>
    <dgm:pt modelId="{AEC7BE2D-FD52-4A2A-B9F3-A140DC163C0F}" type="pres">
      <dgm:prSet presAssocID="{B3D5EC96-5FF2-4C6B-89FA-B7CBAC4DB6B7}" presName="ThreeNodes_3" presStyleLbl="node1" presStyleIdx="2" presStyleCnt="3" custLinFactNeighborX="-9492">
        <dgm:presLayoutVars>
          <dgm:bulletEnabled val="1"/>
        </dgm:presLayoutVars>
      </dgm:prSet>
      <dgm:spPr/>
    </dgm:pt>
    <dgm:pt modelId="{93BA8B7E-2A8A-4E81-9E44-C703A4097DDE}" type="pres">
      <dgm:prSet presAssocID="{B3D5EC96-5FF2-4C6B-89FA-B7CBAC4DB6B7}" presName="ThreeConn_1-2" presStyleLbl="fgAccFollowNode1" presStyleIdx="0" presStyleCnt="2">
        <dgm:presLayoutVars>
          <dgm:bulletEnabled val="1"/>
        </dgm:presLayoutVars>
      </dgm:prSet>
      <dgm:spPr/>
    </dgm:pt>
    <dgm:pt modelId="{2F43D13E-67F0-4D7A-84B0-2B8ADE1F580A}" type="pres">
      <dgm:prSet presAssocID="{B3D5EC96-5FF2-4C6B-89FA-B7CBAC4DB6B7}" presName="ThreeConn_2-3" presStyleLbl="fgAccFollowNode1" presStyleIdx="1" presStyleCnt="2">
        <dgm:presLayoutVars>
          <dgm:bulletEnabled val="1"/>
        </dgm:presLayoutVars>
      </dgm:prSet>
      <dgm:spPr/>
    </dgm:pt>
    <dgm:pt modelId="{81C56BD2-F120-4FCB-8F9C-597DFEE3EF7B}" type="pres">
      <dgm:prSet presAssocID="{B3D5EC96-5FF2-4C6B-89FA-B7CBAC4DB6B7}" presName="ThreeNodes_1_text" presStyleLbl="node1" presStyleIdx="2" presStyleCnt="3">
        <dgm:presLayoutVars>
          <dgm:bulletEnabled val="1"/>
        </dgm:presLayoutVars>
      </dgm:prSet>
      <dgm:spPr/>
    </dgm:pt>
    <dgm:pt modelId="{AF7D80A6-F604-40FF-A8A8-F59C11E538D8}" type="pres">
      <dgm:prSet presAssocID="{B3D5EC96-5FF2-4C6B-89FA-B7CBAC4DB6B7}" presName="ThreeNodes_2_text" presStyleLbl="node1" presStyleIdx="2" presStyleCnt="3">
        <dgm:presLayoutVars>
          <dgm:bulletEnabled val="1"/>
        </dgm:presLayoutVars>
      </dgm:prSet>
      <dgm:spPr/>
    </dgm:pt>
    <dgm:pt modelId="{C7A65AFA-27AF-4C2A-B821-994BCB8264E5}" type="pres">
      <dgm:prSet presAssocID="{B3D5EC96-5FF2-4C6B-89FA-B7CBAC4DB6B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3D56B2C-958E-404B-960F-8C0482728D23}" type="presOf" srcId="{3AA0C473-2202-4032-9DDF-B8A7CAA8007A}" destId="{81C56BD2-F120-4FCB-8F9C-597DFEE3EF7B}" srcOrd="1" destOrd="0" presId="urn:microsoft.com/office/officeart/2005/8/layout/vProcess5"/>
    <dgm:cxn modelId="{6D491734-A9E4-45CF-95B0-4794DC6BEF7F}" srcId="{B3D5EC96-5FF2-4C6B-89FA-B7CBAC4DB6B7}" destId="{0C21B036-BFDD-4939-B92E-9213C352B64A}" srcOrd="1" destOrd="0" parTransId="{157AF527-BC3E-427D-B3A8-2CF489B994FC}" sibTransId="{6D1FF697-B13A-4DAB-BA4A-28D89947EA91}"/>
    <dgm:cxn modelId="{D626F336-B75D-411D-95E7-3BBC6618371A}" type="presOf" srcId="{3AA0C473-2202-4032-9DDF-B8A7CAA8007A}" destId="{D5F887E6-DB29-4CD2-BD11-80E6FF58DF3D}" srcOrd="0" destOrd="0" presId="urn:microsoft.com/office/officeart/2005/8/layout/vProcess5"/>
    <dgm:cxn modelId="{986EE654-F5E8-4925-B87C-D486D0923AA0}" type="presOf" srcId="{0C21B036-BFDD-4939-B92E-9213C352B64A}" destId="{AF7D80A6-F604-40FF-A8A8-F59C11E538D8}" srcOrd="1" destOrd="0" presId="urn:microsoft.com/office/officeart/2005/8/layout/vProcess5"/>
    <dgm:cxn modelId="{237DFD59-62B0-44E5-BEF9-074F207E13E9}" srcId="{B3D5EC96-5FF2-4C6B-89FA-B7CBAC4DB6B7}" destId="{F9266637-5E69-4A53-B984-7A2709ABD4F0}" srcOrd="2" destOrd="0" parTransId="{EFF7CCBC-ACDB-4B83-9E21-9D2E505863F2}" sibTransId="{9AA91D12-40C9-492F-AC5A-33B27A4C2062}"/>
    <dgm:cxn modelId="{E199C47F-7F30-4FA0-AA08-96C344017396}" type="presOf" srcId="{0C21B036-BFDD-4939-B92E-9213C352B64A}" destId="{CCEC5EBB-3CA9-496D-A809-9D7118BC49DF}" srcOrd="0" destOrd="0" presId="urn:microsoft.com/office/officeart/2005/8/layout/vProcess5"/>
    <dgm:cxn modelId="{C4653E8E-CD2A-4167-BA61-FF15D7138603}" type="presOf" srcId="{F9266637-5E69-4A53-B984-7A2709ABD4F0}" destId="{C7A65AFA-27AF-4C2A-B821-994BCB8264E5}" srcOrd="1" destOrd="0" presId="urn:microsoft.com/office/officeart/2005/8/layout/vProcess5"/>
    <dgm:cxn modelId="{2D1B9893-F8EC-42C3-A8D3-BE69F6A7290E}" type="presOf" srcId="{F9266637-5E69-4A53-B984-7A2709ABD4F0}" destId="{AEC7BE2D-FD52-4A2A-B9F3-A140DC163C0F}" srcOrd="0" destOrd="0" presId="urn:microsoft.com/office/officeart/2005/8/layout/vProcess5"/>
    <dgm:cxn modelId="{81E3FE9A-E222-4828-81ED-1FA6E6047E1E}" type="presOf" srcId="{6D1FF697-B13A-4DAB-BA4A-28D89947EA91}" destId="{2F43D13E-67F0-4D7A-84B0-2B8ADE1F580A}" srcOrd="0" destOrd="0" presId="urn:microsoft.com/office/officeart/2005/8/layout/vProcess5"/>
    <dgm:cxn modelId="{F7882DA3-0B2C-4EB6-90F7-B5EC9CEC08C0}" type="presOf" srcId="{B3D5EC96-5FF2-4C6B-89FA-B7CBAC4DB6B7}" destId="{F0E5AC3A-C16A-4D64-B8E1-7E842C95D2E6}" srcOrd="0" destOrd="0" presId="urn:microsoft.com/office/officeart/2005/8/layout/vProcess5"/>
    <dgm:cxn modelId="{9CD033B8-5931-424E-907E-7BFCECA3683A}" srcId="{B3D5EC96-5FF2-4C6B-89FA-B7CBAC4DB6B7}" destId="{3AA0C473-2202-4032-9DDF-B8A7CAA8007A}" srcOrd="0" destOrd="0" parTransId="{BD528FE1-2C2E-4D2B-95D0-931246DE72E2}" sibTransId="{72785B21-33E4-4D15-8E7A-ED494AC96E74}"/>
    <dgm:cxn modelId="{AFB2E1F4-2724-4968-9450-D347C227E5A7}" type="presOf" srcId="{72785B21-33E4-4D15-8E7A-ED494AC96E74}" destId="{93BA8B7E-2A8A-4E81-9E44-C703A4097DDE}" srcOrd="0" destOrd="0" presId="urn:microsoft.com/office/officeart/2005/8/layout/vProcess5"/>
    <dgm:cxn modelId="{E712BEF4-3640-4539-9019-620AC42C111E}" type="presParOf" srcId="{F0E5AC3A-C16A-4D64-B8E1-7E842C95D2E6}" destId="{638A1602-94BA-40DF-ADE3-52F239516AEF}" srcOrd="0" destOrd="0" presId="urn:microsoft.com/office/officeart/2005/8/layout/vProcess5"/>
    <dgm:cxn modelId="{F520996B-951E-46E0-A5DC-B7F3BD74FA35}" type="presParOf" srcId="{F0E5AC3A-C16A-4D64-B8E1-7E842C95D2E6}" destId="{D5F887E6-DB29-4CD2-BD11-80E6FF58DF3D}" srcOrd="1" destOrd="0" presId="urn:microsoft.com/office/officeart/2005/8/layout/vProcess5"/>
    <dgm:cxn modelId="{F16E681A-ED6E-4B4C-96D7-5DF4C2341388}" type="presParOf" srcId="{F0E5AC3A-C16A-4D64-B8E1-7E842C95D2E6}" destId="{CCEC5EBB-3CA9-496D-A809-9D7118BC49DF}" srcOrd="2" destOrd="0" presId="urn:microsoft.com/office/officeart/2005/8/layout/vProcess5"/>
    <dgm:cxn modelId="{93C15303-49EA-4B2F-BDB0-E5077012B3D4}" type="presParOf" srcId="{F0E5AC3A-C16A-4D64-B8E1-7E842C95D2E6}" destId="{AEC7BE2D-FD52-4A2A-B9F3-A140DC163C0F}" srcOrd="3" destOrd="0" presId="urn:microsoft.com/office/officeart/2005/8/layout/vProcess5"/>
    <dgm:cxn modelId="{3608A151-D949-442F-9560-E01474BBDC22}" type="presParOf" srcId="{F0E5AC3A-C16A-4D64-B8E1-7E842C95D2E6}" destId="{93BA8B7E-2A8A-4E81-9E44-C703A4097DDE}" srcOrd="4" destOrd="0" presId="urn:microsoft.com/office/officeart/2005/8/layout/vProcess5"/>
    <dgm:cxn modelId="{0B15DC0B-4ABA-49DC-9E72-6ADFD14F7EAC}" type="presParOf" srcId="{F0E5AC3A-C16A-4D64-B8E1-7E842C95D2E6}" destId="{2F43D13E-67F0-4D7A-84B0-2B8ADE1F580A}" srcOrd="5" destOrd="0" presId="urn:microsoft.com/office/officeart/2005/8/layout/vProcess5"/>
    <dgm:cxn modelId="{25D18C4E-782D-4525-9E12-DA62E2498724}" type="presParOf" srcId="{F0E5AC3A-C16A-4D64-B8E1-7E842C95D2E6}" destId="{81C56BD2-F120-4FCB-8F9C-597DFEE3EF7B}" srcOrd="6" destOrd="0" presId="urn:microsoft.com/office/officeart/2005/8/layout/vProcess5"/>
    <dgm:cxn modelId="{9069348C-A60B-4A68-9832-49A9E298FC30}" type="presParOf" srcId="{F0E5AC3A-C16A-4D64-B8E1-7E842C95D2E6}" destId="{AF7D80A6-F604-40FF-A8A8-F59C11E538D8}" srcOrd="7" destOrd="0" presId="urn:microsoft.com/office/officeart/2005/8/layout/vProcess5"/>
    <dgm:cxn modelId="{A4B15B12-678D-45C3-885E-156E574F3708}" type="presParOf" srcId="{F0E5AC3A-C16A-4D64-B8E1-7E842C95D2E6}" destId="{C7A65AFA-27AF-4C2A-B821-994BCB8264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887E6-DB29-4CD2-BD11-80E6FF58DF3D}">
      <dsp:nvSpPr>
        <dsp:cNvPr id="0" name=""/>
        <dsp:cNvSpPr/>
      </dsp:nvSpPr>
      <dsp:spPr>
        <a:xfrm>
          <a:off x="369770" y="0"/>
          <a:ext cx="3961117" cy="154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Watch mode 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(Collection of PHI information):  Media monitoring, Hotline, Surveillance &amp; lab data, Incident Notification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994" y="45224"/>
        <a:ext cx="2294967" cy="1453601"/>
      </dsp:txXfrm>
    </dsp:sp>
    <dsp:sp modelId="{CCEC5EBB-3CA9-496D-A809-9D7118BC49DF}">
      <dsp:nvSpPr>
        <dsp:cNvPr id="0" name=""/>
        <dsp:cNvSpPr/>
      </dsp:nvSpPr>
      <dsp:spPr>
        <a:xfrm>
          <a:off x="349510" y="1801390"/>
          <a:ext cx="3961117" cy="154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Alert mode: Incident verification, </a:t>
          </a:r>
          <a:r>
            <a:rPr lang="en-US" sz="1500" b="0" kern="1200" dirty="0">
              <a:latin typeface="Arial" panose="020B0604020202020204" pitchFamily="34" charset="0"/>
              <a:cs typeface="Arial" panose="020B0604020202020204" pitchFamily="34" charset="0"/>
            </a:rPr>
            <a:t>Demographic &amp; epidemiological data collection, analysis, Situational awareness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734" y="1846614"/>
        <a:ext cx="2517527" cy="1453601"/>
      </dsp:txXfrm>
    </dsp:sp>
    <dsp:sp modelId="{AEC7BE2D-FD52-4A2A-B9F3-A140DC163C0F}">
      <dsp:nvSpPr>
        <dsp:cNvPr id="0" name=""/>
        <dsp:cNvSpPr/>
      </dsp:nvSpPr>
      <dsp:spPr>
        <a:xfrm>
          <a:off x="323031" y="3602781"/>
          <a:ext cx="3961117" cy="1544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Response mode: </a:t>
          </a:r>
          <a:r>
            <a:rPr lang="en-US" sz="1500" b="0" kern="1200" dirty="0">
              <a:latin typeface="Arial" panose="020B0604020202020204" pitchFamily="34" charset="0"/>
              <a:cs typeface="Arial" panose="020B0604020202020204" pitchFamily="34" charset="0"/>
            </a:rPr>
            <a:t>Mobilization of RRT, Briefing Incident Management Team (IMT)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255" y="3648005"/>
        <a:ext cx="2517527" cy="1453601"/>
      </dsp:txXfrm>
    </dsp:sp>
    <dsp:sp modelId="{93BA8B7E-2A8A-4E81-9E44-C703A4097DDE}">
      <dsp:nvSpPr>
        <dsp:cNvPr id="0" name=""/>
        <dsp:cNvSpPr/>
      </dsp:nvSpPr>
      <dsp:spPr>
        <a:xfrm>
          <a:off x="2957485" y="1170903"/>
          <a:ext cx="1003631" cy="10036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183302" y="1170903"/>
        <a:ext cx="551997" cy="755232"/>
      </dsp:txXfrm>
    </dsp:sp>
    <dsp:sp modelId="{2F43D13E-67F0-4D7A-84B0-2B8ADE1F580A}">
      <dsp:nvSpPr>
        <dsp:cNvPr id="0" name=""/>
        <dsp:cNvSpPr/>
      </dsp:nvSpPr>
      <dsp:spPr>
        <a:xfrm>
          <a:off x="3306995" y="2962000"/>
          <a:ext cx="1003631" cy="10036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532812" y="2962000"/>
        <a:ext cx="551997" cy="75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1835C-3583-405F-95B1-4A4C19CDD6A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8649-B11A-405B-8589-46CCF0C2101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4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8649-B11A-405B-8589-46CCF0C210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9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PHEOC plans and procedures</a:t>
            </a:r>
          </a:p>
          <a:p>
            <a:endParaRPr lang="en-US"/>
          </a:p>
          <a:p>
            <a:r>
              <a:rPr lang="en-US"/>
              <a:t>Q: What PHEOC plans and procedures are in use..?</a:t>
            </a:r>
          </a:p>
          <a:p>
            <a:endParaRPr lang="en-US"/>
          </a:p>
          <a:p>
            <a:r>
              <a:rPr lang="en-US"/>
              <a:t>Describe the plans</a:t>
            </a:r>
            <a:r>
              <a:rPr lang="en-US" baseline="0"/>
              <a:t> and </a:t>
            </a:r>
            <a:r>
              <a:rPr lang="en-US"/>
              <a:t>procedures</a:t>
            </a:r>
            <a:endParaRPr lang="en-US" baseline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SOPs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Activation procedure in case of emergency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Routine reporting and type of data collected to generate report; including a sample of the report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Information and communication technology; i.e. teleconference,</a:t>
            </a:r>
            <a:r>
              <a:rPr lang="en-US" baseline="0"/>
              <a:t> computer network, etc.</a:t>
            </a:r>
            <a:r>
              <a:rPr lang="en-US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Tools</a:t>
            </a:r>
            <a:r>
              <a:rPr lang="en-US" baseline="0"/>
              <a:t> </a:t>
            </a:r>
            <a:r>
              <a:rPr lang="en-US"/>
              <a:t>and software</a:t>
            </a:r>
            <a:r>
              <a:rPr lang="en-US" baseline="0"/>
              <a:t> used; e.g. GIS mapping tools, data analytical software, etc.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B579A-EC14-416D-825E-4780C08387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75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4E1B7-039C-47AC-9063-B3B16F07DB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 /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410CAE-DC91-1D4C-9A9F-3710D17A06F9}"/>
              </a:ext>
            </a:extLst>
          </p:cNvPr>
          <p:cNvSpPr/>
          <p:nvPr userDrawn="1"/>
        </p:nvSpPr>
        <p:spPr>
          <a:xfrm>
            <a:off x="3086100" y="1"/>
            <a:ext cx="60579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BB9B88-E00B-774A-8344-BC68E8E9918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832452" y="1616984"/>
            <a:ext cx="4682899" cy="447266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4209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D04758D-A026-9E45-97E3-B5BBF7FE1C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82244" y="2349753"/>
            <a:ext cx="5260748" cy="2158495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ctr"/>
            <a:endParaRPr lang="en-US" sz="3000" b="1">
              <a:latin typeface="Futura Std Light" panose="020B0402020204020303" pitchFamily="34" charset="0"/>
            </a:endParaRPr>
          </a:p>
          <a:p>
            <a:pPr algn="ctr"/>
            <a:r>
              <a:rPr lang="en-US" sz="3000" b="1">
                <a:latin typeface="Futura Std Light"/>
              </a:rPr>
              <a:t>THE ROLE OF NPHIs IN HEALTH EMERGENCIES</a:t>
            </a:r>
          </a:p>
          <a:p>
            <a:pPr algn="ctr">
              <a:lnSpc>
                <a:spcPct val="100000"/>
              </a:lnSpc>
            </a:pPr>
            <a:endParaRPr lang="en-US" sz="1500" spc="225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ECB5FF-3ADD-4EDB-8780-B7C78B753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9" y="1493585"/>
            <a:ext cx="1907352" cy="7369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217675C-4B96-4BA8-BF40-CA8BF6DF3CFC}"/>
              </a:ext>
            </a:extLst>
          </p:cNvPr>
          <p:cNvSpPr txBox="1"/>
          <p:nvPr/>
        </p:nvSpPr>
        <p:spPr>
          <a:xfrm>
            <a:off x="3263900" y="5348092"/>
            <a:ext cx="577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i="1" u="sng">
                <a:solidFill>
                  <a:schemeClr val="bg1"/>
                </a:solidFill>
                <a:latin typeface="Futura Std Light" panose="020B0402020204020303" pitchFamily="34" charset="0"/>
              </a:rPr>
              <a:t>DISCLAIMER</a:t>
            </a:r>
            <a:r>
              <a:rPr lang="en-GB" sz="900" b="1" i="1">
                <a:solidFill>
                  <a:schemeClr val="bg1"/>
                </a:solidFill>
                <a:latin typeface="Futura Std Light" panose="020B0402020204020303" pitchFamily="34" charset="0"/>
              </a:rPr>
              <a:t>: The views and opinions expressed in this webinar are those of the authors and do not necessarily reflect the official policy or position of IANPHI. </a:t>
            </a:r>
            <a:endParaRPr lang="fr-FR" sz="900" i="1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2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FEEA3BB-F447-423D-B977-0F3D599FC80E}"/>
              </a:ext>
            </a:extLst>
          </p:cNvPr>
          <p:cNvSpPr txBox="1"/>
          <p:nvPr/>
        </p:nvSpPr>
        <p:spPr>
          <a:xfrm>
            <a:off x="266700" y="212539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RCCE Materials</a:t>
            </a:r>
            <a:endParaRPr lang="en-US" sz="3200" b="1" dirty="0"/>
          </a:p>
        </p:txBody>
      </p:sp>
      <p:sp>
        <p:nvSpPr>
          <p:cNvPr id="4" name="AutoShape 2" descr="https://mail.google.com/mail/u/0?ui=2&amp;ik=57c9de40c8&amp;attid=0.1.1&amp;permmsgid=msg-f:1844142685085151060&amp;th=1997b6005ba2af54&amp;view=fimg&amp;fur=ip&amp;permmsgid=msg-f:1844142685085151060&amp;sz=s0-l75-ft&amp;attbid=ANGjdJ9qqfoR48FUJdL-RfPgfUSeFrNNBySlIbwI6FoYjMEP-7fpxLQX2sgQ_WhKAG4udUAvY8r9bbJXYz_CacGqnSii5AlRai-C1acUx_ZkFLnts_ISTcb2z5JzXmM&amp;disp=emb&amp;zw"/>
          <p:cNvSpPr>
            <a:spLocks noChangeAspect="1" noChangeArrowheads="1"/>
          </p:cNvSpPr>
          <p:nvPr/>
        </p:nvSpPr>
        <p:spPr bwMode="auto">
          <a:xfrm>
            <a:off x="155575" y="1066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0?ui=2&amp;ik=57c9de40c8&amp;attid=0.1.1&amp;permmsgid=msg-f:1844142685085151060&amp;th=1997b6005ba2af54&amp;view=fimg&amp;fur=ip&amp;permmsgid=msg-f:1844142685085151060&amp;sz=s0-l75-ft&amp;attbid=ANGjdJ9qqfoR48FUJdL-RfPgfUSeFrNNBySlIbwI6FoYjMEP-7fpxLQX2sgQ_WhKAG4udUAvY8r9bbJXYz_CacGqnSii5AlRai-C1acUx_ZkFLnts_ISTcb2z5JzXmM&amp;disp=emb&amp;zw"/>
          <p:cNvSpPr>
            <a:spLocks noChangeAspect="1" noChangeArrowheads="1"/>
          </p:cNvSpPr>
          <p:nvPr/>
        </p:nvSpPr>
        <p:spPr bwMode="auto">
          <a:xfrm>
            <a:off x="155575" y="788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mail.google.com/mail/u/0?ui=2&amp;ik=57c9de40c8&amp;attid=0.1.1&amp;permmsgid=msg-f:1844142685085151060&amp;th=1997b6005ba2af54&amp;view=fimg&amp;fur=ip&amp;permmsgid=msg-f:1844142685085151060&amp;sz=s0-l75-ft&amp;attbid=ANGjdJ9qqfoR48FUJdL-RfPgfUSeFrNNBySlIbwI6FoYjMEP-7fpxLQX2sgQ_WhKAG4udUAvY8r9bbJXYz_CacGqnSii5AlRai-C1acUx_ZkFLnts_ISTcb2z5JzXmM&amp;disp=emb&amp;zw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A4AABD-837B-E930-B187-A273BBCB2441}"/>
              </a:ext>
            </a:extLst>
          </p:cNvPr>
          <p:cNvGrpSpPr/>
          <p:nvPr/>
        </p:nvGrpSpPr>
        <p:grpSpPr>
          <a:xfrm>
            <a:off x="1728343" y="1219200"/>
            <a:ext cx="4723659" cy="5409783"/>
            <a:chOff x="1728343" y="1219200"/>
            <a:chExt cx="4723659" cy="54097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0114" y="4135226"/>
              <a:ext cx="1939517" cy="24937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343" y="1371602"/>
              <a:ext cx="2112137" cy="25754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078054-BFF8-4627-A6B5-44DD7819A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2642" y="1219200"/>
              <a:ext cx="2200326" cy="267533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A95D91-84BE-5D74-E475-8F946A1A2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2359" y="4215385"/>
              <a:ext cx="2049643" cy="2413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98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gladesh flag is waving 3D animation. Symbol of Bangladesh national on fabric cloth 3D rendering in full perspective.">
            <a:extLst>
              <a:ext uri="{FF2B5EF4-FFF2-40B4-BE49-F238E27FC236}">
                <a16:creationId xmlns:a16="http://schemas.microsoft.com/office/drawing/2014/main" id="{412D0DB4-5A27-AB30-9AA9-161BA194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93309-C560-1F5D-F93C-280F1A43203B}"/>
              </a:ext>
            </a:extLst>
          </p:cNvPr>
          <p:cNvSpPr txBox="1"/>
          <p:nvPr/>
        </p:nvSpPr>
        <p:spPr>
          <a:xfrm>
            <a:off x="843534" y="2400301"/>
            <a:ext cx="6323076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8817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80542"/>
            <a:ext cx="9144000" cy="14365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ZoneTexte 6"/>
          <p:cNvSpPr txBox="1"/>
          <p:nvPr/>
        </p:nvSpPr>
        <p:spPr>
          <a:xfrm>
            <a:off x="989396" y="3603187"/>
            <a:ext cx="6878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100" b="1">
                <a:solidFill>
                  <a:schemeClr val="bg1"/>
                </a:solidFill>
                <a:latin typeface="Futura Std Light" panose="020B0402020204020303" pitchFamily="34" charset="0"/>
              </a:rPr>
              <a:t>Thank you!</a:t>
            </a:r>
            <a:r>
              <a:rPr lang="en-US" sz="2100">
                <a:solidFill>
                  <a:schemeClr val="bg1"/>
                </a:solidFill>
                <a:latin typeface="Futura Std Light" panose="020B0402020204020303" pitchFamily="34" charset="0"/>
              </a:rPr>
              <a:t>​</a:t>
            </a:r>
            <a:endParaRPr lang="fr-FR" sz="2100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018C61-CB1D-4896-BFA0-32EC34587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66" y="1664869"/>
            <a:ext cx="1907352" cy="7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2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4292"/>
            <a:ext cx="8229600" cy="5391872"/>
          </a:xfrm>
        </p:spPr>
        <p:txBody>
          <a:bodyPr/>
          <a:lstStyle/>
          <a:p>
            <a:pPr marL="0" indent="0" algn="ctr">
              <a:buNone/>
            </a:pPr>
            <a:r>
              <a:rPr b="1" dirty="0"/>
              <a:t>The Role of National Public Health Institutes (NPHIs) in Health Emergency Confirmation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Prof. Dr. Tahmina Shirin</a:t>
            </a:r>
          </a:p>
          <a:p>
            <a:pPr marL="0" indent="0" algn="ctr">
              <a:buNone/>
            </a:pPr>
            <a:r>
              <a:rPr sz="2400" b="1" dirty="0">
                <a:solidFill>
                  <a:schemeClr val="bg1">
                    <a:lumMod val="50000"/>
                  </a:schemeClr>
                </a:solidFill>
              </a:rPr>
              <a:t>Director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sz="2400" b="1" dirty="0">
                <a:solidFill>
                  <a:schemeClr val="bg1">
                    <a:lumMod val="50000"/>
                  </a:schemeClr>
                </a:solidFill>
              </a:rPr>
              <a:t> I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nstitute if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pidemiology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isease,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ontrol and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esearch (IEDCR),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</a:rPr>
              <a:t>Bangladesh</a:t>
            </a: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sz="2400" b="1" dirty="0">
                <a:solidFill>
                  <a:schemeClr val="bg1">
                    <a:lumMod val="50000"/>
                  </a:schemeClr>
                </a:solidFill>
              </a:rPr>
              <a:t>IANPHI Webinar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Mandate &amp; Objectives</a:t>
            </a:r>
            <a:r>
              <a:rPr lang="en-US" b="1" dirty="0"/>
              <a:t> of NPHI in Bangladesh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896" y="1807710"/>
            <a:ext cx="4151376" cy="3657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defRPr sz="2200">
                <a:latin typeface="Calibri"/>
              </a:defRPr>
            </a:pPr>
            <a:endParaRPr lang="en-US" sz="1800" b="1" dirty="0"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defRPr sz="2200">
                <a:latin typeface="Calibri"/>
              </a:defRPr>
            </a:pPr>
            <a:r>
              <a:rPr lang="en-US" sz="1800" b="1" dirty="0"/>
              <a:t>Indicator-based and </a:t>
            </a:r>
            <a:r>
              <a:rPr lang="en-US" sz="1800" b="1" dirty="0">
                <a:latin typeface="+mj-lt"/>
              </a:rPr>
              <a:t>Event-based surveillance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 sz="2200">
                <a:latin typeface="Calibri"/>
              </a:defRPr>
            </a:pPr>
            <a:r>
              <a:rPr lang="en-US" sz="1800" b="1" dirty="0">
                <a:latin typeface="+mj-lt"/>
              </a:rPr>
              <a:t>Outbreak investigation and response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 sz="2200">
                <a:latin typeface="Calibri"/>
              </a:defRPr>
            </a:pPr>
            <a:r>
              <a:rPr lang="en-US" sz="1800" b="1" dirty="0">
                <a:latin typeface="+mj-lt"/>
              </a:rPr>
              <a:t>Training &amp; workforce development (FETP,B, PHEM, RRT)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 sz="2200">
                <a:latin typeface="Calibri"/>
              </a:defRPr>
            </a:pPr>
            <a:r>
              <a:rPr sz="1800" b="1" dirty="0">
                <a:latin typeface="+mj-lt"/>
              </a:rPr>
              <a:t>WHO IHR Focal Point &amp; NIC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defRPr sz="2200">
                <a:latin typeface="Calibri"/>
              </a:defRPr>
            </a:pPr>
            <a:r>
              <a:rPr sz="1800" b="1" dirty="0">
                <a:latin typeface="+mj-lt"/>
              </a:rPr>
              <a:t>National Reference Laboratories for Influenza, Nipah, </a:t>
            </a:r>
            <a:r>
              <a:rPr lang="en-US" sz="1800" b="1" dirty="0">
                <a:latin typeface="+mj-lt"/>
              </a:rPr>
              <a:t>SARS-CoV2</a:t>
            </a:r>
            <a:r>
              <a:rPr lang="en-US" sz="1800" b="1" dirty="0"/>
              <a:t> and AMR </a:t>
            </a:r>
            <a:endParaRPr sz="18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8343D-18C4-455A-9B73-8F7DF20C90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85" t="5251" r="15084" b="14278"/>
          <a:stretch>
            <a:fillRect/>
          </a:stretch>
        </p:blipFill>
        <p:spPr>
          <a:xfrm>
            <a:off x="202743" y="1989851"/>
            <a:ext cx="4369257" cy="451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2387"/>
            <a:ext cx="7848600" cy="914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Public Health Emergency Response of Bangladesh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10FA21-C32D-4E1B-B133-B438AFE3079E}"/>
              </a:ext>
            </a:extLst>
          </p:cNvPr>
          <p:cNvGrpSpPr/>
          <p:nvPr/>
        </p:nvGrpSpPr>
        <p:grpSpPr>
          <a:xfrm>
            <a:off x="1439652" y="1371600"/>
            <a:ext cx="6158852" cy="4343400"/>
            <a:chOff x="2071560" y="1700808"/>
            <a:chExt cx="8211802" cy="4392488"/>
          </a:xfrm>
        </p:grpSpPr>
        <p:sp>
          <p:nvSpPr>
            <p:cNvPr id="4" name="Rectangle 3"/>
            <p:cNvSpPr/>
            <p:nvPr/>
          </p:nvSpPr>
          <p:spPr>
            <a:xfrm>
              <a:off x="2214488" y="1700808"/>
              <a:ext cx="2592288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Routine indicator based surveillance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91074" y="1700808"/>
              <a:ext cx="2592288" cy="5760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Event based surveillance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34768" y="3140968"/>
              <a:ext cx="2592288" cy="5760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n-US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PHEOC at IEDCR</a:t>
              </a:r>
            </a:p>
          </p:txBody>
        </p:sp>
        <p:cxnSp>
          <p:nvCxnSpPr>
            <p:cNvPr id="10" name="Elbow Connector 9"/>
            <p:cNvCxnSpPr>
              <a:stCxn id="4" idx="2"/>
            </p:cNvCxnSpPr>
            <p:nvPr/>
          </p:nvCxnSpPr>
          <p:spPr>
            <a:xfrm rot="16200000" flipH="1">
              <a:off x="3546636" y="2240868"/>
              <a:ext cx="1152128" cy="122413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 rot="10800000" flipV="1">
              <a:off x="7327056" y="2276872"/>
              <a:ext cx="1709772" cy="1152128"/>
            </a:xfrm>
            <a:prstGeom prst="bentConnector3">
              <a:avLst>
                <a:gd name="adj1" fmla="val 404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734768" y="4365104"/>
              <a:ext cx="2592288" cy="576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prstClr val="black"/>
                  </a:solidFill>
                  <a:latin typeface="Calibri"/>
                </a:rPr>
                <a:t>NRRT</a:t>
              </a:r>
            </a:p>
          </p:txBody>
        </p:sp>
        <p:cxnSp>
          <p:nvCxnSpPr>
            <p:cNvPr id="17" name="Straight Arrow Connector 16"/>
            <p:cNvCxnSpPr>
              <a:stCxn id="7" idx="2"/>
              <a:endCxn id="16" idx="0"/>
            </p:cNvCxnSpPr>
            <p:nvPr/>
          </p:nvCxnSpPr>
          <p:spPr>
            <a:xfrm>
              <a:off x="6030912" y="3717032"/>
              <a:ext cx="0" cy="6480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3150592" y="2564905"/>
              <a:ext cx="6192688" cy="28803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685800"/>
              <a:r>
                <a:rPr lang="en-US" sz="1350" b="1" dirty="0">
                  <a:ln/>
                  <a:solidFill>
                    <a:srgbClr val="FF0000"/>
                  </a:solidFill>
                  <a:latin typeface="Calibri"/>
                </a:rPr>
                <a:t>Public Health Emergency reporting/ notification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50592" y="3933058"/>
              <a:ext cx="6192688" cy="28803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 b="1">
                  <a:ln w="12700">
                    <a:solidFill>
                      <a:srgbClr val="9BBB59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9BBB59"/>
                    </a:fgClr>
                    <a:bgClr>
                      <a:srgbClr val="9BBB59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9BBB59">
                        <a:lumMod val="50000"/>
                      </a:srgbClr>
                    </a:innerShdw>
                  </a:effectLst>
                  <a:latin typeface="Calibri"/>
                </a:rPr>
                <a:t>Emergency response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34768" y="4941168"/>
              <a:ext cx="2592288" cy="576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prstClr val="black"/>
                  </a:solidFill>
                  <a:latin typeface="Calibri"/>
                </a:rPr>
                <a:t>DRRT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34768" y="5517232"/>
              <a:ext cx="2592288" cy="5760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prstClr val="black"/>
                  </a:solidFill>
                  <a:latin typeface="Calibri"/>
                </a:rPr>
                <a:t>URRT</a:t>
              </a:r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4122700" y="4509120"/>
              <a:ext cx="612068" cy="144016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071560" y="4797152"/>
              <a:ext cx="2015136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r>
                <a:rPr lang="en-US" sz="135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Multi-sectoral collaborative 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86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FDC5D-D205-6FF3-92A3-9F888EE13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66B136-14F0-B682-492A-CD6CD4B3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072" y="273466"/>
            <a:ext cx="3990712" cy="470594"/>
          </a:xfrm>
          <a:ln>
            <a:noFill/>
          </a:ln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+mn-lt"/>
                <a:cs typeface="NikoshBAN" panose="02000000000000000000" pitchFamily="2" charset="0"/>
              </a:rPr>
              <a:t>3 Modes of PHEOC / NRRT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7B895ED4-21A6-1B0D-FE9E-67FD963BE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697771"/>
              </p:ext>
            </p:extLst>
          </p:nvPr>
        </p:nvGraphicFramePr>
        <p:xfrm>
          <a:off x="447718" y="1129683"/>
          <a:ext cx="4660138" cy="514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F05132D-4462-303F-8935-6EFF6540C9FE}"/>
              </a:ext>
            </a:extLst>
          </p:cNvPr>
          <p:cNvSpPr txBox="1"/>
          <p:nvPr/>
        </p:nvSpPr>
        <p:spPr>
          <a:xfrm>
            <a:off x="5202936" y="5987534"/>
            <a:ext cx="288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7-1-7 matrix </a:t>
            </a:r>
          </a:p>
        </p:txBody>
      </p:sp>
    </p:spTree>
    <p:extLst>
      <p:ext uri="{BB962C8B-B14F-4D97-AF65-F5344CB8AC3E}">
        <p14:creationId xmlns:p14="http://schemas.microsoft.com/office/powerpoint/2010/main" val="64862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FDF1-35F0-AF04-056F-694BE4EB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Core Functions of NPHIs in Emergency Confirmation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DA02DC-489C-E037-3D30-7F682AC8D9E0}"/>
              </a:ext>
            </a:extLst>
          </p:cNvPr>
          <p:cNvSpPr txBox="1">
            <a:spLocks/>
          </p:cNvSpPr>
          <p:nvPr/>
        </p:nvSpPr>
        <p:spPr>
          <a:xfrm>
            <a:off x="457201" y="1600200"/>
            <a:ext cx="49936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Continuous surveillance and early warning (including media and hotline monitoring).</a:t>
            </a:r>
          </a:p>
          <a:p>
            <a:r>
              <a:rPr lang="en-US" sz="2800" dirty="0"/>
              <a:t>Signal detection, triage, and verification of potential threats.</a:t>
            </a:r>
          </a:p>
          <a:p>
            <a:r>
              <a:rPr lang="en-US" sz="2800" dirty="0"/>
              <a:t>Real-time incidence reporting.</a:t>
            </a:r>
          </a:p>
          <a:p>
            <a:r>
              <a:rPr lang="en-US" sz="2800" dirty="0"/>
              <a:t>Laboratory testing and genomic sequencing &amp; digital sequence information  </a:t>
            </a:r>
          </a:p>
          <a:p>
            <a:r>
              <a:rPr lang="en-US" sz="2800" dirty="0"/>
              <a:t>Rapid risk assessment and analysis.</a:t>
            </a:r>
          </a:p>
          <a:p>
            <a:r>
              <a:rPr lang="en-US" sz="2800" dirty="0"/>
              <a:t>Provide policy advice to trigger national response.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0D01FE-2C85-D80B-AA32-9AA8AF16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902" y="1864311"/>
            <a:ext cx="3773230" cy="35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6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9AB6-76F2-5F55-72DF-0C602752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486"/>
            <a:ext cx="8229600" cy="566610"/>
          </a:xfrm>
          <a:ln>
            <a:noFill/>
          </a:ln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+mn-lt"/>
              </a:rPr>
              <a:t>Next steps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5ED552-824D-7B27-1B66-D954C94DE1F4}"/>
              </a:ext>
            </a:extLst>
          </p:cNvPr>
          <p:cNvSpPr/>
          <p:nvPr/>
        </p:nvSpPr>
        <p:spPr>
          <a:xfrm>
            <a:off x="124629" y="783537"/>
            <a:ext cx="3961117" cy="1544049"/>
          </a:xfrm>
          <a:custGeom>
            <a:avLst/>
            <a:gdLst>
              <a:gd name="connsiteX0" fmla="*/ 0 w 3961117"/>
              <a:gd name="connsiteY0" fmla="*/ 154405 h 1544049"/>
              <a:gd name="connsiteX1" fmla="*/ 154405 w 3961117"/>
              <a:gd name="connsiteY1" fmla="*/ 0 h 1544049"/>
              <a:gd name="connsiteX2" fmla="*/ 3806712 w 3961117"/>
              <a:gd name="connsiteY2" fmla="*/ 0 h 1544049"/>
              <a:gd name="connsiteX3" fmla="*/ 3961117 w 3961117"/>
              <a:gd name="connsiteY3" fmla="*/ 154405 h 1544049"/>
              <a:gd name="connsiteX4" fmla="*/ 3961117 w 3961117"/>
              <a:gd name="connsiteY4" fmla="*/ 1389644 h 1544049"/>
              <a:gd name="connsiteX5" fmla="*/ 3806712 w 3961117"/>
              <a:gd name="connsiteY5" fmla="*/ 1544049 h 1544049"/>
              <a:gd name="connsiteX6" fmla="*/ 154405 w 3961117"/>
              <a:gd name="connsiteY6" fmla="*/ 1544049 h 1544049"/>
              <a:gd name="connsiteX7" fmla="*/ 0 w 3961117"/>
              <a:gd name="connsiteY7" fmla="*/ 1389644 h 1544049"/>
              <a:gd name="connsiteX8" fmla="*/ 0 w 3961117"/>
              <a:gd name="connsiteY8" fmla="*/ 154405 h 154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1117" h="1544049">
                <a:moveTo>
                  <a:pt x="0" y="154405"/>
                </a:moveTo>
                <a:cubicBezTo>
                  <a:pt x="0" y="69129"/>
                  <a:pt x="69129" y="0"/>
                  <a:pt x="154405" y="0"/>
                </a:cubicBezTo>
                <a:lnTo>
                  <a:pt x="3806712" y="0"/>
                </a:lnTo>
                <a:cubicBezTo>
                  <a:pt x="3891988" y="0"/>
                  <a:pt x="3961117" y="69129"/>
                  <a:pt x="3961117" y="154405"/>
                </a:cubicBezTo>
                <a:lnTo>
                  <a:pt x="3961117" y="1389644"/>
                </a:lnTo>
                <a:cubicBezTo>
                  <a:pt x="3961117" y="1474920"/>
                  <a:pt x="3891988" y="1544049"/>
                  <a:pt x="3806712" y="1544049"/>
                </a:cubicBezTo>
                <a:lnTo>
                  <a:pt x="154405" y="1544049"/>
                </a:lnTo>
                <a:cubicBezTo>
                  <a:pt x="69129" y="1544049"/>
                  <a:pt x="0" y="1474920"/>
                  <a:pt x="0" y="1389644"/>
                </a:cubicBezTo>
                <a:lnTo>
                  <a:pt x="0" y="154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64" tIns="98564" rIns="1674266" bIns="98564" numCol="1" spcCol="1270" anchor="ctr" anchorCtr="0">
            <a:noAutofit/>
          </a:bodyPr>
          <a:lstStyle/>
          <a:p>
            <a:pPr marL="285750" lvl="0" indent="-285750" algn="l" defTabSz="6223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Sharing of outbreak investigation report 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  <a:p>
            <a:pPr marL="285750" lvl="0" indent="-28575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Directorate General of Health Services  (DGHS)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F4B65-C92A-C2BA-AC7E-BBF682DED406}"/>
              </a:ext>
            </a:extLst>
          </p:cNvPr>
          <p:cNvSpPr/>
          <p:nvPr/>
        </p:nvSpPr>
        <p:spPr>
          <a:xfrm>
            <a:off x="197478" y="3553398"/>
            <a:ext cx="3961117" cy="1564639"/>
          </a:xfrm>
          <a:custGeom>
            <a:avLst/>
            <a:gdLst>
              <a:gd name="connsiteX0" fmla="*/ 0 w 3961117"/>
              <a:gd name="connsiteY0" fmla="*/ 154405 h 1544049"/>
              <a:gd name="connsiteX1" fmla="*/ 154405 w 3961117"/>
              <a:gd name="connsiteY1" fmla="*/ 0 h 1544049"/>
              <a:gd name="connsiteX2" fmla="*/ 3806712 w 3961117"/>
              <a:gd name="connsiteY2" fmla="*/ 0 h 1544049"/>
              <a:gd name="connsiteX3" fmla="*/ 3961117 w 3961117"/>
              <a:gd name="connsiteY3" fmla="*/ 154405 h 1544049"/>
              <a:gd name="connsiteX4" fmla="*/ 3961117 w 3961117"/>
              <a:gd name="connsiteY4" fmla="*/ 1389644 h 1544049"/>
              <a:gd name="connsiteX5" fmla="*/ 3806712 w 3961117"/>
              <a:gd name="connsiteY5" fmla="*/ 1544049 h 1544049"/>
              <a:gd name="connsiteX6" fmla="*/ 154405 w 3961117"/>
              <a:gd name="connsiteY6" fmla="*/ 1544049 h 1544049"/>
              <a:gd name="connsiteX7" fmla="*/ 0 w 3961117"/>
              <a:gd name="connsiteY7" fmla="*/ 1389644 h 1544049"/>
              <a:gd name="connsiteX8" fmla="*/ 0 w 3961117"/>
              <a:gd name="connsiteY8" fmla="*/ 154405 h 154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1117" h="1544049">
                <a:moveTo>
                  <a:pt x="0" y="154405"/>
                </a:moveTo>
                <a:cubicBezTo>
                  <a:pt x="0" y="69129"/>
                  <a:pt x="69129" y="0"/>
                  <a:pt x="154405" y="0"/>
                </a:cubicBezTo>
                <a:lnTo>
                  <a:pt x="3806712" y="0"/>
                </a:lnTo>
                <a:cubicBezTo>
                  <a:pt x="3891988" y="0"/>
                  <a:pt x="3961117" y="69129"/>
                  <a:pt x="3961117" y="154405"/>
                </a:cubicBezTo>
                <a:lnTo>
                  <a:pt x="3961117" y="1389644"/>
                </a:lnTo>
                <a:cubicBezTo>
                  <a:pt x="3961117" y="1474920"/>
                  <a:pt x="3891988" y="1544049"/>
                  <a:pt x="3806712" y="1544049"/>
                </a:cubicBezTo>
                <a:lnTo>
                  <a:pt x="154405" y="1544049"/>
                </a:lnTo>
                <a:cubicBezTo>
                  <a:pt x="69129" y="1544049"/>
                  <a:pt x="0" y="1474920"/>
                  <a:pt x="0" y="1389644"/>
                </a:cubicBezTo>
                <a:lnTo>
                  <a:pt x="0" y="154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4" tIns="102374" rIns="1455516" bIns="102374" numCol="1" spcCol="1270" anchor="ctr" anchorCtr="0">
            <a:noAutofit/>
          </a:bodyPr>
          <a:lstStyle/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endParaRPr lang="en-US" sz="15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1500" b="1" kern="1200" dirty="0">
                <a:latin typeface="Arial" panose="020B0604020202020204" pitchFamily="34" charset="0"/>
                <a:cs typeface="Arial" panose="020B0604020202020204" pitchFamily="34" charset="0"/>
              </a:rPr>
              <a:t>Outbreak investigation of notifiable disease </a:t>
            </a:r>
          </a:p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Repot to IHR focal point</a:t>
            </a:r>
            <a:endParaRPr lang="en-US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WHO country office   to  SEARO             </a:t>
            </a: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FBFDD-DD88-395E-B797-637739F40625}"/>
              </a:ext>
            </a:extLst>
          </p:cNvPr>
          <p:cNvSpPr/>
          <p:nvPr/>
        </p:nvSpPr>
        <p:spPr>
          <a:xfrm>
            <a:off x="197478" y="2444654"/>
            <a:ext cx="3961117" cy="1003631"/>
          </a:xfrm>
          <a:custGeom>
            <a:avLst/>
            <a:gdLst>
              <a:gd name="connsiteX0" fmla="*/ 0 w 3961117"/>
              <a:gd name="connsiteY0" fmla="*/ 154405 h 1544049"/>
              <a:gd name="connsiteX1" fmla="*/ 154405 w 3961117"/>
              <a:gd name="connsiteY1" fmla="*/ 0 h 1544049"/>
              <a:gd name="connsiteX2" fmla="*/ 3806712 w 3961117"/>
              <a:gd name="connsiteY2" fmla="*/ 0 h 1544049"/>
              <a:gd name="connsiteX3" fmla="*/ 3961117 w 3961117"/>
              <a:gd name="connsiteY3" fmla="*/ 154405 h 1544049"/>
              <a:gd name="connsiteX4" fmla="*/ 3961117 w 3961117"/>
              <a:gd name="connsiteY4" fmla="*/ 1389644 h 1544049"/>
              <a:gd name="connsiteX5" fmla="*/ 3806712 w 3961117"/>
              <a:gd name="connsiteY5" fmla="*/ 1544049 h 1544049"/>
              <a:gd name="connsiteX6" fmla="*/ 154405 w 3961117"/>
              <a:gd name="connsiteY6" fmla="*/ 1544049 h 1544049"/>
              <a:gd name="connsiteX7" fmla="*/ 0 w 3961117"/>
              <a:gd name="connsiteY7" fmla="*/ 1389644 h 1544049"/>
              <a:gd name="connsiteX8" fmla="*/ 0 w 3961117"/>
              <a:gd name="connsiteY8" fmla="*/ 154405 h 154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1117" h="1544049">
                <a:moveTo>
                  <a:pt x="0" y="154405"/>
                </a:moveTo>
                <a:cubicBezTo>
                  <a:pt x="0" y="69129"/>
                  <a:pt x="69129" y="0"/>
                  <a:pt x="154405" y="0"/>
                </a:cubicBezTo>
                <a:lnTo>
                  <a:pt x="3806712" y="0"/>
                </a:lnTo>
                <a:cubicBezTo>
                  <a:pt x="3891988" y="0"/>
                  <a:pt x="3961117" y="69129"/>
                  <a:pt x="3961117" y="154405"/>
                </a:cubicBezTo>
                <a:lnTo>
                  <a:pt x="3961117" y="1389644"/>
                </a:lnTo>
                <a:cubicBezTo>
                  <a:pt x="3961117" y="1474920"/>
                  <a:pt x="3891988" y="1544049"/>
                  <a:pt x="3806712" y="1544049"/>
                </a:cubicBezTo>
                <a:lnTo>
                  <a:pt x="154405" y="1544049"/>
                </a:lnTo>
                <a:cubicBezTo>
                  <a:pt x="69129" y="1544049"/>
                  <a:pt x="0" y="1474920"/>
                  <a:pt x="0" y="1389644"/>
                </a:cubicBezTo>
                <a:lnTo>
                  <a:pt x="0" y="154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4" tIns="102374" rIns="1455516" bIns="102374" numCol="1" spcCol="1270" anchor="ctr" anchorCtr="0">
            <a:noAutofit/>
          </a:bodyPr>
          <a:lstStyle/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Large scale outbreak </a:t>
            </a: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latin typeface="Arial" panose="020B0604020202020204" pitchFamily="34" charset="0"/>
                <a:cs typeface="Arial" panose="020B0604020202020204" pitchFamily="34" charset="0"/>
              </a:rPr>
              <a:t>Commutation with MoH through DGHS &amp; other relevant ministry if required  </a:t>
            </a: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94A6D-F773-E815-7552-92997622C2DD}"/>
              </a:ext>
            </a:extLst>
          </p:cNvPr>
          <p:cNvSpPr txBox="1"/>
          <p:nvPr/>
        </p:nvSpPr>
        <p:spPr>
          <a:xfrm>
            <a:off x="5239929" y="1662327"/>
            <a:ext cx="3712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After action review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Intra action review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Dissemination among the relevant stakeholders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Media orientation   </a:t>
            </a:r>
          </a:p>
          <a:p>
            <a:pPr algn="ctr"/>
            <a:endParaRPr lang="en-US" sz="24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B808EC8-DD11-A806-D52F-6F85FCCA5602}"/>
              </a:ext>
            </a:extLst>
          </p:cNvPr>
          <p:cNvSpPr/>
          <p:nvPr/>
        </p:nvSpPr>
        <p:spPr>
          <a:xfrm>
            <a:off x="221862" y="5260278"/>
            <a:ext cx="3961117" cy="1564639"/>
          </a:xfrm>
          <a:custGeom>
            <a:avLst/>
            <a:gdLst>
              <a:gd name="connsiteX0" fmla="*/ 0 w 3961117"/>
              <a:gd name="connsiteY0" fmla="*/ 154405 h 1544049"/>
              <a:gd name="connsiteX1" fmla="*/ 154405 w 3961117"/>
              <a:gd name="connsiteY1" fmla="*/ 0 h 1544049"/>
              <a:gd name="connsiteX2" fmla="*/ 3806712 w 3961117"/>
              <a:gd name="connsiteY2" fmla="*/ 0 h 1544049"/>
              <a:gd name="connsiteX3" fmla="*/ 3961117 w 3961117"/>
              <a:gd name="connsiteY3" fmla="*/ 154405 h 1544049"/>
              <a:gd name="connsiteX4" fmla="*/ 3961117 w 3961117"/>
              <a:gd name="connsiteY4" fmla="*/ 1389644 h 1544049"/>
              <a:gd name="connsiteX5" fmla="*/ 3806712 w 3961117"/>
              <a:gd name="connsiteY5" fmla="*/ 1544049 h 1544049"/>
              <a:gd name="connsiteX6" fmla="*/ 154405 w 3961117"/>
              <a:gd name="connsiteY6" fmla="*/ 1544049 h 1544049"/>
              <a:gd name="connsiteX7" fmla="*/ 0 w 3961117"/>
              <a:gd name="connsiteY7" fmla="*/ 1389644 h 1544049"/>
              <a:gd name="connsiteX8" fmla="*/ 0 w 3961117"/>
              <a:gd name="connsiteY8" fmla="*/ 154405 h 154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1117" h="1544049">
                <a:moveTo>
                  <a:pt x="0" y="154405"/>
                </a:moveTo>
                <a:cubicBezTo>
                  <a:pt x="0" y="69129"/>
                  <a:pt x="69129" y="0"/>
                  <a:pt x="154405" y="0"/>
                </a:cubicBezTo>
                <a:lnTo>
                  <a:pt x="3806712" y="0"/>
                </a:lnTo>
                <a:cubicBezTo>
                  <a:pt x="3891988" y="0"/>
                  <a:pt x="3961117" y="69129"/>
                  <a:pt x="3961117" y="154405"/>
                </a:cubicBezTo>
                <a:lnTo>
                  <a:pt x="3961117" y="1389644"/>
                </a:lnTo>
                <a:cubicBezTo>
                  <a:pt x="3961117" y="1474920"/>
                  <a:pt x="3891988" y="1544049"/>
                  <a:pt x="3806712" y="1544049"/>
                </a:cubicBezTo>
                <a:lnTo>
                  <a:pt x="154405" y="1544049"/>
                </a:lnTo>
                <a:cubicBezTo>
                  <a:pt x="69129" y="1544049"/>
                  <a:pt x="0" y="1474920"/>
                  <a:pt x="0" y="1389644"/>
                </a:cubicBezTo>
                <a:lnTo>
                  <a:pt x="0" y="154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4" tIns="102374" rIns="1455516" bIns="102374" numCol="1" spcCol="1270" anchor="ctr" anchorCtr="0">
            <a:noAutofit/>
          </a:bodyPr>
          <a:lstStyle/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endParaRPr lang="en-US" sz="15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1500" b="1" kern="1200" dirty="0">
                <a:latin typeface="Arial" panose="020B0604020202020204" pitchFamily="34" charset="0"/>
                <a:cs typeface="Arial" panose="020B0604020202020204" pitchFamily="34" charset="0"/>
              </a:rPr>
              <a:t>Cross border issue </a:t>
            </a:r>
          </a:p>
          <a:p>
            <a:pPr marL="285750" lvl="0" indent="-28575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Involvement of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MoFA</a:t>
            </a:r>
            <a:endParaRPr lang="en-US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5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6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73" y="857250"/>
            <a:ext cx="5230937" cy="10473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812810" rtl="0" eaLnBrk="1" latinLnBrk="0" hangingPunct="1">
              <a:spcBef>
                <a:spcPct val="0"/>
              </a:spcBef>
              <a:buNone/>
              <a:defRPr sz="391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608">
              <a:lnSpc>
                <a:spcPct val="90000"/>
              </a:lnSpc>
              <a:defRPr/>
            </a:pPr>
            <a:r>
              <a:rPr lang="en-US" sz="2700" b="1" dirty="0">
                <a:solidFill>
                  <a:srgbClr val="00B050"/>
                </a:solidFill>
                <a:latin typeface="Calibri"/>
              </a:rPr>
              <a:t>Existing One Health </a:t>
            </a:r>
          </a:p>
          <a:p>
            <a:pPr algn="l" defTabSz="609608">
              <a:lnSpc>
                <a:spcPct val="90000"/>
              </a:lnSpc>
              <a:defRPr/>
            </a:pPr>
            <a:r>
              <a:rPr lang="en-US" sz="2700" b="1" dirty="0">
                <a:solidFill>
                  <a:srgbClr val="00B050"/>
                </a:solidFill>
                <a:latin typeface="Calibri"/>
              </a:rPr>
              <a:t>Operational System: Bangladesh 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485237" y="1222588"/>
            <a:ext cx="6463040" cy="4512776"/>
            <a:chOff x="3313650" y="487117"/>
            <a:chExt cx="8617386" cy="6017035"/>
          </a:xfrm>
        </p:grpSpPr>
        <p:grpSp>
          <p:nvGrpSpPr>
            <p:cNvPr id="52" name="Group 51"/>
            <p:cNvGrpSpPr/>
            <p:nvPr/>
          </p:nvGrpSpPr>
          <p:grpSpPr>
            <a:xfrm>
              <a:off x="3313650" y="1375303"/>
              <a:ext cx="3979968" cy="5128849"/>
              <a:chOff x="3352559" y="1337795"/>
              <a:chExt cx="3979968" cy="5128849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3537699" y="1385596"/>
                <a:ext cx="3760853" cy="80287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524835" y="1337795"/>
                <a:ext cx="3807692" cy="3411997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3500627" y="1372273"/>
                <a:ext cx="3778112" cy="2168889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3352559" y="1413968"/>
                <a:ext cx="3926180" cy="505267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7278739" y="487117"/>
              <a:ext cx="4652297" cy="17013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85800">
                <a:defRPr/>
              </a:pPr>
              <a:r>
                <a:rPr lang="en-US" sz="165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Budget support</a:t>
              </a:r>
            </a:p>
            <a:p>
              <a:pPr marL="257175" indent="-257175" defTabSz="685800">
                <a:buFont typeface="Arial" panose="020B0604020202020204" pitchFamily="34" charset="0"/>
                <a:buChar char="•"/>
                <a:defRPr/>
              </a:pPr>
              <a:r>
                <a:rPr lang="en-US" sz="165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Ministry of Health, CDC Operational budget</a:t>
              </a:r>
            </a:p>
            <a:p>
              <a:pPr marL="257175" indent="-257175" defTabSz="685800">
                <a:buFont typeface="Arial" panose="020B0604020202020204" pitchFamily="34" charset="0"/>
                <a:buChar char="•"/>
                <a:defRPr/>
              </a:pPr>
              <a:r>
                <a:rPr lang="en-US" sz="165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Development partners (USAID, GHD, FAO, WHO) </a:t>
              </a:r>
            </a:p>
          </p:txBody>
        </p:sp>
      </p:grpSp>
      <p:sp>
        <p:nvSpPr>
          <p:cNvPr id="3" name="Rectangle 2"/>
          <p:cNvSpPr/>
          <p:nvPr/>
        </p:nvSpPr>
        <p:spPr>
          <a:xfrm rot="16200000">
            <a:off x="-1040389" y="3329506"/>
            <a:ext cx="2318834" cy="261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6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Govt. supervision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92739" y="4052802"/>
            <a:ext cx="4337961" cy="854801"/>
            <a:chOff x="625056" y="4378904"/>
            <a:chExt cx="5783948" cy="1139734"/>
          </a:xfrm>
        </p:grpSpPr>
        <p:sp>
          <p:nvSpPr>
            <p:cNvPr id="6" name="Oval 5"/>
            <p:cNvSpPr/>
            <p:nvPr/>
          </p:nvSpPr>
          <p:spPr>
            <a:xfrm>
              <a:off x="625056" y="4378904"/>
              <a:ext cx="2855758" cy="113973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65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Coordination Committee 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471047" y="4462397"/>
              <a:ext cx="2937957" cy="57478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65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Led by Director of IEDCR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8799" y="2946805"/>
            <a:ext cx="4419603" cy="1009106"/>
            <a:chOff x="516200" y="2828171"/>
            <a:chExt cx="5892804" cy="1345475"/>
          </a:xfrm>
        </p:grpSpPr>
        <p:sp>
          <p:nvSpPr>
            <p:cNvPr id="7" name="Oval 6"/>
            <p:cNvSpPr/>
            <p:nvPr/>
          </p:nvSpPr>
          <p:spPr>
            <a:xfrm>
              <a:off x="516200" y="2828171"/>
              <a:ext cx="2991784" cy="134547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65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Technical Advisory Committee 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480814" y="3203643"/>
              <a:ext cx="2928190" cy="50868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65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Led by DG of DGHS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5970" y="4717477"/>
            <a:ext cx="4439000" cy="1218853"/>
            <a:chOff x="683839" y="5232863"/>
            <a:chExt cx="5918667" cy="1625137"/>
          </a:xfrm>
        </p:grpSpPr>
        <p:sp>
          <p:nvSpPr>
            <p:cNvPr id="5" name="Oval 4"/>
            <p:cNvSpPr/>
            <p:nvPr/>
          </p:nvSpPr>
          <p:spPr>
            <a:xfrm>
              <a:off x="683839" y="5608591"/>
              <a:ext cx="2677926" cy="124940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65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One Health Secretariat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61765" y="5232863"/>
              <a:ext cx="3240741" cy="161181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85793">
                <a:lnSpc>
                  <a:spcPts val="1725"/>
                </a:lnSpc>
                <a:spcAft>
                  <a:spcPts val="900"/>
                </a:spcAft>
                <a:defRPr/>
              </a:pPr>
              <a:r>
                <a:rPr lang="en-US" sz="1650" b="1" dirty="0">
                  <a:solidFill>
                    <a:srgbClr val="C0504D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Establishment: 2017</a:t>
              </a:r>
            </a:p>
            <a:p>
              <a:pPr defTabSz="685793">
                <a:lnSpc>
                  <a:spcPts val="1725"/>
                </a:lnSpc>
                <a:spcAft>
                  <a:spcPts val="900"/>
                </a:spcAft>
                <a:defRPr/>
              </a:pPr>
              <a:r>
                <a:rPr lang="en-US" sz="1650" b="1" dirty="0">
                  <a:solidFill>
                    <a:prstClr val="black"/>
                  </a:solidFill>
                  <a:latin typeface="Arial Rounded MT Bold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5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deputed full-time officers </a:t>
              </a:r>
              <a:r>
                <a:rPr lang="en-US" sz="165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(Human Health, Animal Health, Forestry Department)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 rot="16200000">
            <a:off x="4243226" y="3633172"/>
            <a:ext cx="2318834" cy="261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6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Civil Society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91484" y="1910493"/>
            <a:ext cx="4385207" cy="984001"/>
            <a:chOff x="481109" y="1404323"/>
            <a:chExt cx="5846943" cy="1312001"/>
          </a:xfrm>
        </p:grpSpPr>
        <p:sp>
          <p:nvSpPr>
            <p:cNvPr id="9" name="Oval 8"/>
            <p:cNvSpPr/>
            <p:nvPr/>
          </p:nvSpPr>
          <p:spPr>
            <a:xfrm>
              <a:off x="481109" y="1404323"/>
              <a:ext cx="3067655" cy="131200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65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Inter-Ministerial Steering Committee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53950" y="1712858"/>
              <a:ext cx="2774102" cy="61760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65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Led by Secretary, </a:t>
              </a:r>
              <a:r>
                <a:rPr lang="en-US" sz="165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MoHFW</a:t>
              </a:r>
              <a:endParaRPr lang="en-US" sz="16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561508" y="2978378"/>
            <a:ext cx="3529422" cy="2291382"/>
            <a:chOff x="7415343" y="2828171"/>
            <a:chExt cx="4705895" cy="3055176"/>
          </a:xfrm>
        </p:grpSpPr>
        <p:sp>
          <p:nvSpPr>
            <p:cNvPr id="10" name="Oval 9"/>
            <p:cNvSpPr/>
            <p:nvPr/>
          </p:nvSpPr>
          <p:spPr>
            <a:xfrm>
              <a:off x="7415343" y="3491959"/>
              <a:ext cx="2298870" cy="11811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165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One Health Bangladesh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714215" y="2828171"/>
              <a:ext cx="2407023" cy="30551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685800">
                <a:defRPr/>
              </a:pPr>
              <a:r>
                <a:rPr lang="en-US" sz="1650" b="1" dirty="0">
                  <a:solidFill>
                    <a:srgbClr val="54270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Establishment: 2008</a:t>
              </a:r>
            </a:p>
            <a:p>
              <a:pPr defTabSz="685800">
                <a:defRPr/>
              </a:pPr>
              <a:endParaRPr lang="en-US" sz="16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685800">
                <a:defRPr/>
              </a:pPr>
              <a:r>
                <a:rPr lang="en-US" sz="165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Representatives from </a:t>
              </a:r>
              <a:r>
                <a:rPr lang="en-US" sz="165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</a:t>
              </a:r>
              <a:r>
                <a:rPr lang="en-US" sz="165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national and international organizations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29778A-2B2F-C071-D346-C04659C21D35}"/>
              </a:ext>
            </a:extLst>
          </p:cNvPr>
          <p:cNvSpPr txBox="1"/>
          <p:nvPr/>
        </p:nvSpPr>
        <p:spPr>
          <a:xfrm>
            <a:off x="405970" y="265176"/>
            <a:ext cx="836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Outbreak investigation of zoonotic diseases</a:t>
            </a:r>
          </a:p>
        </p:txBody>
      </p:sp>
    </p:spTree>
    <p:extLst>
      <p:ext uri="{BB962C8B-B14F-4D97-AF65-F5344CB8AC3E}">
        <p14:creationId xmlns:p14="http://schemas.microsoft.com/office/powerpoint/2010/main" val="23593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A30A-622C-72F2-285A-05CB6057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5283"/>
            <a:ext cx="8229600" cy="590765"/>
          </a:xfrm>
        </p:spPr>
        <p:txBody>
          <a:bodyPr>
            <a:noAutofit/>
          </a:bodyPr>
          <a:lstStyle/>
          <a:p>
            <a:r>
              <a:rPr lang="en-US" sz="2700" b="1" dirty="0"/>
              <a:t>Outbreak Investigation and Response Manuals by IEDCR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546B1-7CA6-BF71-D463-06D7CA03C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59" y="1716833"/>
            <a:ext cx="2639482" cy="34243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0E29F-6B86-B523-9C62-86030BF5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59" y="1716833"/>
            <a:ext cx="2702193" cy="34243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C1CD60-493B-F65C-6B72-0AD3846F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8" y="1716833"/>
            <a:ext cx="2908511" cy="34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3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522</Words>
  <Application>Microsoft Office PowerPoint</Application>
  <PresentationFormat>Affichage à l'écran (4:3)</PresentationFormat>
  <Paragraphs>100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Cambria</vt:lpstr>
      <vt:lpstr>Futura Std Light</vt:lpstr>
      <vt:lpstr>Wingdings</vt:lpstr>
      <vt:lpstr>Office Theme</vt:lpstr>
      <vt:lpstr>Présentation PowerPoint</vt:lpstr>
      <vt:lpstr>Présentation PowerPoint</vt:lpstr>
      <vt:lpstr>Mandate &amp; Objectives of NPHI in Bangladesh</vt:lpstr>
      <vt:lpstr>Public Health Emergency Response of Bangladesh</vt:lpstr>
      <vt:lpstr>3 Modes of PHEOC / NRRT</vt:lpstr>
      <vt:lpstr>Core Functions of NPHIs in Emergency Confirmation</vt:lpstr>
      <vt:lpstr>Next steps </vt:lpstr>
      <vt:lpstr>Présentation PowerPoint</vt:lpstr>
      <vt:lpstr>Outbreak Investigation and Response Manuals by IEDCR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Asus</dc:creator>
  <cp:keywords/>
  <dc:description>generated using python-pptx</dc:description>
  <cp:lastModifiedBy>ISMAILI Raphaele</cp:lastModifiedBy>
  <cp:revision>36</cp:revision>
  <dcterms:created xsi:type="dcterms:W3CDTF">2013-01-27T09:14:16Z</dcterms:created>
  <dcterms:modified xsi:type="dcterms:W3CDTF">2025-09-26T12:21:17Z</dcterms:modified>
  <cp:category/>
</cp:coreProperties>
</file>